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 id="2147483697" r:id="rId3"/>
    <p:sldMasterId id="2147483709" r:id="rId4"/>
  </p:sldMasterIdLst>
  <p:notesMasterIdLst>
    <p:notesMasterId r:id="rId42"/>
  </p:notesMasterIdLst>
  <p:handoutMasterIdLst>
    <p:handoutMasterId r:id="rId43"/>
  </p:handoutMasterIdLst>
  <p:sldIdLst>
    <p:sldId id="278" r:id="rId5"/>
    <p:sldId id="320" r:id="rId6"/>
    <p:sldId id="327" r:id="rId7"/>
    <p:sldId id="321" r:id="rId8"/>
    <p:sldId id="322" r:id="rId9"/>
    <p:sldId id="324" r:id="rId10"/>
    <p:sldId id="326" r:id="rId11"/>
    <p:sldId id="279" r:id="rId12"/>
    <p:sldId id="290" r:id="rId13"/>
    <p:sldId id="280" r:id="rId14"/>
    <p:sldId id="281" r:id="rId15"/>
    <p:sldId id="282" r:id="rId16"/>
    <p:sldId id="283" r:id="rId17"/>
    <p:sldId id="284" r:id="rId18"/>
    <p:sldId id="292" r:id="rId19"/>
    <p:sldId id="293" r:id="rId20"/>
    <p:sldId id="294" r:id="rId21"/>
    <p:sldId id="291" r:id="rId22"/>
    <p:sldId id="295" r:id="rId23"/>
    <p:sldId id="296" r:id="rId24"/>
    <p:sldId id="297" r:id="rId25"/>
    <p:sldId id="298" r:id="rId26"/>
    <p:sldId id="299" r:id="rId27"/>
    <p:sldId id="300" r:id="rId28"/>
    <p:sldId id="301" r:id="rId29"/>
    <p:sldId id="302" r:id="rId30"/>
    <p:sldId id="303" r:id="rId31"/>
    <p:sldId id="304" r:id="rId32"/>
    <p:sldId id="318" r:id="rId33"/>
    <p:sldId id="319" r:id="rId34"/>
    <p:sldId id="306" r:id="rId35"/>
    <p:sldId id="307" r:id="rId36"/>
    <p:sldId id="328" r:id="rId37"/>
    <p:sldId id="310" r:id="rId38"/>
    <p:sldId id="311" r:id="rId39"/>
    <p:sldId id="312" r:id="rId40"/>
    <p:sldId id="316" r:id="rId41"/>
  </p:sldIdLst>
  <p:sldSz cx="9144000" cy="6858000" type="screen4x3"/>
  <p:notesSz cx="9928225" cy="679767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9882" autoAdjust="0"/>
  </p:normalViewPr>
  <p:slideViewPr>
    <p:cSldViewPr>
      <p:cViewPr varScale="1">
        <p:scale>
          <a:sx n="89" d="100"/>
          <a:sy n="89" d="100"/>
        </p:scale>
        <p:origin x="-1638" y="-108"/>
      </p:cViewPr>
      <p:guideLst>
        <p:guide orient="horz" pos="2160"/>
        <p:guide pos="2880"/>
      </p:guideLst>
    </p:cSldViewPr>
  </p:slideViewPr>
  <p:notesTextViewPr>
    <p:cViewPr>
      <p:scale>
        <a:sx n="1" d="1"/>
        <a:sy n="1" d="1"/>
      </p:scale>
      <p:origin x="0" y="0"/>
    </p:cViewPr>
  </p:notesTextViewPr>
  <p:sorterViewPr>
    <p:cViewPr>
      <p:scale>
        <a:sx n="100" d="100"/>
        <a:sy n="100" d="100"/>
      </p:scale>
      <p:origin x="0" y="405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302231" cy="339884"/>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623697" y="0"/>
            <a:ext cx="4302231" cy="339884"/>
          </a:xfrm>
          <a:prstGeom prst="rect">
            <a:avLst/>
          </a:prstGeom>
        </p:spPr>
        <p:txBody>
          <a:bodyPr vert="horz" lIns="91440" tIns="45720" rIns="91440" bIns="45720" rtlCol="0"/>
          <a:lstStyle>
            <a:lvl1pPr algn="r">
              <a:defRPr sz="1200"/>
            </a:lvl1pPr>
          </a:lstStyle>
          <a:p>
            <a:fld id="{E8D05679-559D-4233-96C5-A320F8405831}" type="datetimeFigureOut">
              <a:rPr lang="tr-TR" smtClean="0"/>
              <a:t>17.01.2015</a:t>
            </a:fld>
            <a:endParaRPr lang="tr-TR"/>
          </a:p>
        </p:txBody>
      </p:sp>
      <p:sp>
        <p:nvSpPr>
          <p:cNvPr id="4" name="Altbilgi Yer Tutucusu 3"/>
          <p:cNvSpPr>
            <a:spLocks noGrp="1"/>
          </p:cNvSpPr>
          <p:nvPr>
            <p:ph type="ftr" sz="quarter" idx="2"/>
          </p:nvPr>
        </p:nvSpPr>
        <p:spPr>
          <a:xfrm>
            <a:off x="0" y="6456612"/>
            <a:ext cx="4302231" cy="339884"/>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623697" y="6456612"/>
            <a:ext cx="4302231" cy="339884"/>
          </a:xfrm>
          <a:prstGeom prst="rect">
            <a:avLst/>
          </a:prstGeom>
        </p:spPr>
        <p:txBody>
          <a:bodyPr vert="horz" lIns="91440" tIns="45720" rIns="91440" bIns="45720" rtlCol="0" anchor="b"/>
          <a:lstStyle>
            <a:lvl1pPr algn="r">
              <a:defRPr sz="1200"/>
            </a:lvl1pPr>
          </a:lstStyle>
          <a:p>
            <a:fld id="{ECF56774-C2D4-44B3-B322-2A064C883DDE}" type="slidenum">
              <a:rPr lang="tr-TR" smtClean="0"/>
              <a:t>‹#›</a:t>
            </a:fld>
            <a:endParaRPr lang="tr-TR"/>
          </a:p>
        </p:txBody>
      </p:sp>
    </p:spTree>
    <p:extLst>
      <p:ext uri="{BB962C8B-B14F-4D97-AF65-F5344CB8AC3E}">
        <p14:creationId xmlns:p14="http://schemas.microsoft.com/office/powerpoint/2010/main" val="3158113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302231" cy="339884"/>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623697" y="0"/>
            <a:ext cx="4302231" cy="339884"/>
          </a:xfrm>
          <a:prstGeom prst="rect">
            <a:avLst/>
          </a:prstGeom>
        </p:spPr>
        <p:txBody>
          <a:bodyPr vert="horz" lIns="91440" tIns="45720" rIns="91440" bIns="45720" rtlCol="0"/>
          <a:lstStyle>
            <a:lvl1pPr algn="r">
              <a:defRPr sz="1200"/>
            </a:lvl1pPr>
          </a:lstStyle>
          <a:p>
            <a:fld id="{83408EE8-C345-4940-A834-91140072A294}" type="datetimeFigureOut">
              <a:rPr lang="tr-TR" smtClean="0"/>
              <a:t>17.01.2015</a:t>
            </a:fld>
            <a:endParaRPr lang="tr-TR"/>
          </a:p>
        </p:txBody>
      </p:sp>
      <p:sp>
        <p:nvSpPr>
          <p:cNvPr id="4" name="Slayt Görüntüsü Yer Tutucusu 3"/>
          <p:cNvSpPr>
            <a:spLocks noGrp="1" noRot="1" noChangeAspect="1"/>
          </p:cNvSpPr>
          <p:nvPr>
            <p:ph type="sldImg" idx="2"/>
          </p:nvPr>
        </p:nvSpPr>
        <p:spPr>
          <a:xfrm>
            <a:off x="3263900" y="509588"/>
            <a:ext cx="3400425" cy="25495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92823" y="3228896"/>
            <a:ext cx="7942580" cy="3058954"/>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456612"/>
            <a:ext cx="4302231" cy="339884"/>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623697" y="6456612"/>
            <a:ext cx="4302231" cy="339884"/>
          </a:xfrm>
          <a:prstGeom prst="rect">
            <a:avLst/>
          </a:prstGeom>
        </p:spPr>
        <p:txBody>
          <a:bodyPr vert="horz" lIns="91440" tIns="45720" rIns="91440" bIns="45720" rtlCol="0" anchor="b"/>
          <a:lstStyle>
            <a:lvl1pPr algn="r">
              <a:defRPr sz="1200"/>
            </a:lvl1pPr>
          </a:lstStyle>
          <a:p>
            <a:fld id="{CC1DAD2E-9E0C-4570-9EB2-CA143D5DEE11}" type="slidenum">
              <a:rPr lang="tr-TR" smtClean="0"/>
              <a:t>‹#›</a:t>
            </a:fld>
            <a:endParaRPr lang="tr-TR"/>
          </a:p>
        </p:txBody>
      </p:sp>
    </p:spTree>
    <p:extLst>
      <p:ext uri="{BB962C8B-B14F-4D97-AF65-F5344CB8AC3E}">
        <p14:creationId xmlns:p14="http://schemas.microsoft.com/office/powerpoint/2010/main" val="505666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en.wikipedia.org/wiki/Humoral_immunity" TargetMode="External"/><Relationship Id="rId3" Type="http://schemas.openxmlformats.org/officeDocument/2006/relationships/hyperlink" Target="http://en.wikipedia.org/wiki/Interferon-gamma" TargetMode="External"/><Relationship Id="rId7" Type="http://schemas.openxmlformats.org/officeDocument/2006/relationships/hyperlink" Target="http://en.wikipedia.org/wiki/Interleukin_4"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en.wikipedia.org/wiki/Adaptive_immune_system#cite_note-Janeway-3" TargetMode="External"/><Relationship Id="rId11" Type="http://schemas.openxmlformats.org/officeDocument/2006/relationships/hyperlink" Target="http://en.wikipedia.org/wiki/Toxin" TargetMode="External"/><Relationship Id="rId5" Type="http://schemas.openxmlformats.org/officeDocument/2006/relationships/hyperlink" Target="http://en.wikipedia.org/wiki/Cell-mediated_immunity" TargetMode="External"/><Relationship Id="rId10" Type="http://schemas.openxmlformats.org/officeDocument/2006/relationships/hyperlink" Target="http://en.wikipedia.org/wiki/Extracellular" TargetMode="External"/><Relationship Id="rId4" Type="http://schemas.openxmlformats.org/officeDocument/2006/relationships/hyperlink" Target="http://en.wikipedia.org/wiki/Bactericidal" TargetMode="External"/><Relationship Id="rId9" Type="http://schemas.openxmlformats.org/officeDocument/2006/relationships/hyperlink" Target="http://en.wikipedia.org/wiki/Intracellular"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30000"/>
              </a:spcBef>
              <a:defRPr sz="12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9pPr>
          </a:lstStyle>
          <a:p>
            <a:pPr eaLnBrk="1" hangingPunct="1">
              <a:spcBef>
                <a:spcPct val="0"/>
              </a:spcBef>
            </a:pPr>
            <a:fld id="{1BDFBFA2-F21F-4812-87EC-0C6B1D6B8694}" type="slidenum">
              <a:rPr lang="tr-TR" altLang="tr-TR" smtClean="0">
                <a:solidFill>
                  <a:srgbClr val="000000"/>
                </a:solidFill>
              </a:rPr>
              <a:pPr eaLnBrk="1" hangingPunct="1">
                <a:spcBef>
                  <a:spcPct val="0"/>
                </a:spcBef>
              </a:pPr>
              <a:t>6</a:t>
            </a:fld>
            <a:endParaRPr lang="tr-TR" altLang="tr-TR" smtClean="0">
              <a:solidFill>
                <a:srgbClr val="000000"/>
              </a:solidFill>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z="1000" smtClean="0">
              <a:latin typeface="Arial" pitchFamily="34" charset="0"/>
              <a:ea typeface="ＭＳ Ｐゴシック" pitchFamily="34" charset="-128"/>
              <a:cs typeface="Arial" pitchFamily="34" charset="0"/>
            </a:endParaRPr>
          </a:p>
          <a:p>
            <a:pPr eaLnBrk="1" hangingPunct="1">
              <a:lnSpc>
                <a:spcPct val="200000"/>
              </a:lnSpc>
              <a:spcBef>
                <a:spcPct val="0"/>
              </a:spcBef>
            </a:pPr>
            <a:r>
              <a:rPr lang="tr-TR" altLang="tr-TR" sz="1000" smtClean="0">
                <a:latin typeface="Arial" pitchFamily="34" charset="0"/>
                <a:ea typeface="ＭＳ Ｐゴシック" pitchFamily="34" charset="-128"/>
                <a:cs typeface="Arial" pitchFamily="34" charset="0"/>
              </a:rPr>
              <a:t>MSCs have now been isolated from both bone marrow and many other tissue sources, including adipose tissue, synovial membrane, skeletal muscle, dermis, pericytes, trabecular bone, human umbilical cord, lung, dental pulp, amniotic fluid, fetal liver, and even peripheral blood, suggesting that MSCs are diversely distributed in vivo </a:t>
            </a:r>
            <a:endParaRPr lang="tr-TR" altLang="tr-TR" sz="1000" b="1" smtClean="0">
              <a:latin typeface="Arial" pitchFamily="34" charset="0"/>
              <a:ea typeface="ＭＳ Ｐゴシック" pitchFamily="34" charset="-128"/>
              <a:cs typeface="Arial" pitchFamily="34" charset="0"/>
            </a:endParaRPr>
          </a:p>
          <a:p>
            <a:pPr eaLnBrk="1" hangingPunct="1"/>
            <a:endParaRPr lang="tr-TR" altLang="tr-TR" sz="1000" smtClean="0">
              <a:latin typeface="Arial" pitchFamily="34" charset="0"/>
              <a:ea typeface="ＭＳ Ｐゴシック" pitchFamily="34" charset="-128"/>
              <a:cs typeface="Arial" pitchFamily="34" charset="0"/>
            </a:endParaRPr>
          </a:p>
          <a:p>
            <a:pPr eaLnBrk="1" hangingPunct="1"/>
            <a:r>
              <a:rPr lang="tr-TR" altLang="tr-TR" sz="1000" smtClean="0">
                <a:latin typeface="Arial" pitchFamily="34" charset="0"/>
                <a:ea typeface="ＭＳ Ｐゴシック" pitchFamily="34" charset="-128"/>
                <a:cs typeface="Arial" pitchFamily="34" charset="0"/>
              </a:rPr>
              <a:t>The multilineage differentiation potential is the hallmark of MSCs. One of the criteria a cell has to satisfy before being regarded as an MSC would be its ability to differentiate into bone, cartilage, and fat cells [37]. However, studies have shown that MSCs can be differentiated into other cells such as skeletal cells, cardiomyocytes, endothelial, smoothmuscle,and neural cells [40]. </a:t>
            </a:r>
          </a:p>
          <a:p>
            <a:pPr eaLnBrk="1" hangingPunct="1"/>
            <a:endParaRPr lang="tr-TR" altLang="tr-TR" sz="1000" smtClean="0">
              <a:latin typeface="Arial" pitchFamily="34" charset="0"/>
              <a:ea typeface="ＭＳ Ｐゴシック" pitchFamily="34" charset="-128"/>
              <a:cs typeface="Arial" pitchFamily="34" charset="0"/>
            </a:endParaRPr>
          </a:p>
          <a:p>
            <a:pPr eaLnBrk="1" hangingPunct="1"/>
            <a:r>
              <a:rPr lang="tr-TR" altLang="tr-TR" sz="1000" smtClean="0">
                <a:latin typeface="Arial" pitchFamily="34" charset="0"/>
                <a:ea typeface="ＭＳ Ｐゴシック" pitchFamily="34" charset="-128"/>
                <a:cs typeface="Arial" pitchFamily="34" charset="0"/>
              </a:rPr>
              <a:t>There have also been several studies on the transdifferentiation of MSCs into pancreatic beta cells [6, 41].However, the ability of MSCs to differentiate into cells of all three germ layers must be carefully examined as they have been reported to spontaneously express neural markers even in the undifferentiated state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ayt Görüntüsü Yer Tutucusu 1"/>
          <p:cNvSpPr>
            <a:spLocks noGrp="1" noRot="1" noChangeAspect="1" noTextEdit="1"/>
          </p:cNvSpPr>
          <p:nvPr>
            <p:ph type="sldImg"/>
          </p:nvPr>
        </p:nvSpPr>
        <p:spPr>
          <a:ln/>
        </p:spPr>
      </p:sp>
      <p:sp>
        <p:nvSpPr>
          <p:cNvPr id="104451" name="Not Yer Tutucusu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tr-TR" dirty="0" smtClean="0">
                <a:latin typeface="Arial" pitchFamily="34" charset="0"/>
                <a:ea typeface="ＭＳ Ｐゴシック" pitchFamily="34" charset="-128"/>
                <a:cs typeface="Arial" pitchFamily="34" charset="0"/>
              </a:rPr>
              <a:t>Multipotent mesenchymal stromal cells (MSCs) constitute a heterogeneous population of precursor cells. They are found </a:t>
            </a:r>
            <a:r>
              <a:rPr lang="en-US" altLang="tr-TR" i="1" dirty="0" smtClean="0">
                <a:latin typeface="Arial" pitchFamily="34" charset="0"/>
                <a:ea typeface="ＭＳ Ｐゴシック" pitchFamily="34" charset="-128"/>
                <a:cs typeface="Arial" pitchFamily="34" charset="0"/>
              </a:rPr>
              <a:t>in situ </a:t>
            </a:r>
            <a:r>
              <a:rPr lang="en-US" altLang="tr-TR" dirty="0" smtClean="0">
                <a:latin typeface="Arial" pitchFamily="34" charset="0"/>
                <a:ea typeface="ＭＳ Ｐゴシック" pitchFamily="34" charset="-128"/>
                <a:cs typeface="Arial" pitchFamily="34" charset="0"/>
              </a:rPr>
              <a:t>within all mammalian supportive stromal tissue compartments, but bone marrow, adipose tissue and the umbilical cord are most commonly used as the cell source. In culture, MSCs can be isolated from other cell types by their adherence to plastic culture dishes and consecutive passaging (see the figure). They proliferate to form a heterogeneous population of fibroblast-like cells (colony-forming-unit fibroblasts) that are at varying stages of commitment to differentiation. These cells can retain their </a:t>
            </a:r>
            <a:r>
              <a:rPr lang="en-US" altLang="tr-TR" dirty="0" err="1" smtClean="0">
                <a:latin typeface="Arial" pitchFamily="34" charset="0"/>
                <a:ea typeface="ＭＳ Ｐゴシック" pitchFamily="34" charset="-128"/>
                <a:cs typeface="Arial" pitchFamily="34" charset="0"/>
              </a:rPr>
              <a:t>multipotency</a:t>
            </a:r>
            <a:r>
              <a:rPr lang="en-US" altLang="tr-TR" dirty="0" smtClean="0">
                <a:latin typeface="Arial" pitchFamily="34" charset="0"/>
                <a:ea typeface="ＭＳ Ｐゴシック" pitchFamily="34" charset="-128"/>
                <a:cs typeface="Arial" pitchFamily="34" charset="0"/>
              </a:rPr>
              <a:t> for 30–40 cell divisions. However, their growth rate and replicative lifespan decline with somatic age, and their spindle-type morphology is gradually lost over time in culture. Whereas </a:t>
            </a:r>
            <a:r>
              <a:rPr lang="en-US" altLang="tr-TR" i="1" dirty="0" smtClean="0">
                <a:latin typeface="Arial" pitchFamily="34" charset="0"/>
                <a:ea typeface="ＭＳ Ｐゴシック" pitchFamily="34" charset="-128"/>
                <a:cs typeface="Arial" pitchFamily="34" charset="0"/>
              </a:rPr>
              <a:t>in vitro </a:t>
            </a:r>
            <a:r>
              <a:rPr lang="en-US" altLang="tr-TR" dirty="0" smtClean="0">
                <a:latin typeface="Arial" pitchFamily="34" charset="0"/>
                <a:ea typeface="ＭＳ Ｐゴシック" pitchFamily="34" charset="-128"/>
                <a:cs typeface="Arial" pitchFamily="34" charset="0"/>
              </a:rPr>
              <a:t>or </a:t>
            </a:r>
            <a:r>
              <a:rPr lang="en-US" altLang="tr-TR" i="1" dirty="0" smtClean="0">
                <a:latin typeface="Arial" pitchFamily="34" charset="0"/>
                <a:ea typeface="ＭＳ Ｐゴシック" pitchFamily="34" charset="-128"/>
                <a:cs typeface="Arial" pitchFamily="34" charset="0"/>
              </a:rPr>
              <a:t>in vivo </a:t>
            </a:r>
            <a:r>
              <a:rPr lang="en-US" altLang="tr-TR" dirty="0" smtClean="0">
                <a:latin typeface="Arial" pitchFamily="34" charset="0"/>
                <a:ea typeface="ＭＳ Ｐゴシック" pitchFamily="34" charset="-128"/>
                <a:cs typeface="Arial" pitchFamily="34" charset="0"/>
              </a:rPr>
              <a:t>differentiation of MSCs into mesenchymal tissue cells (osteoblasts, chondrocytes and adipocytes) has become the standard for demonstrating their </a:t>
            </a:r>
            <a:r>
              <a:rPr lang="en-US" altLang="tr-TR" dirty="0" err="1" smtClean="0">
                <a:latin typeface="Arial" pitchFamily="34" charset="0"/>
                <a:ea typeface="ＭＳ Ｐゴシック" pitchFamily="34" charset="-128"/>
                <a:cs typeface="Arial" pitchFamily="34" charset="0"/>
              </a:rPr>
              <a:t>multipotency</a:t>
            </a:r>
            <a:r>
              <a:rPr lang="en-US" altLang="tr-TR" dirty="0" smtClean="0">
                <a:latin typeface="Arial" pitchFamily="34" charset="0"/>
                <a:ea typeface="ＭＳ Ｐゴシック" pitchFamily="34" charset="-128"/>
                <a:cs typeface="Arial" pitchFamily="34" charset="0"/>
              </a:rPr>
              <a:t>, (trans)differentiation into non-mesenchymal tissue cells (such as hepatocytes or </a:t>
            </a:r>
            <a:r>
              <a:rPr lang="en-US" altLang="tr-TR" dirty="0" err="1" smtClean="0">
                <a:latin typeface="Arial" pitchFamily="34" charset="0"/>
                <a:ea typeface="ＭＳ Ｐゴシック" pitchFamily="34" charset="-128"/>
                <a:cs typeface="Arial" pitchFamily="34" charset="0"/>
              </a:rPr>
              <a:t>cardiomyocytes</a:t>
            </a:r>
            <a:r>
              <a:rPr lang="en-US" altLang="tr-TR" dirty="0" smtClean="0">
                <a:latin typeface="Arial" pitchFamily="34" charset="0"/>
                <a:ea typeface="ＭＳ Ｐゴシック" pitchFamily="34" charset="-128"/>
                <a:cs typeface="Arial" pitchFamily="34" charset="0"/>
              </a:rPr>
              <a:t>) remains controversial30. MSCs do not express known unique phenotypic markers, but the International Society for Cellular Therapy has proposed minimal criteria6 for defining the cells based on their plastic adherence, phenotype and </a:t>
            </a:r>
            <a:r>
              <a:rPr lang="en-US" altLang="tr-TR" dirty="0" err="1" smtClean="0">
                <a:latin typeface="Arial" pitchFamily="34" charset="0"/>
                <a:ea typeface="ＭＳ Ｐゴシック" pitchFamily="34" charset="-128"/>
                <a:cs typeface="Arial" pitchFamily="34" charset="0"/>
              </a:rPr>
              <a:t>trilineage</a:t>
            </a:r>
            <a:r>
              <a:rPr lang="en-US" altLang="tr-TR" dirty="0" smtClean="0">
                <a:latin typeface="Arial" pitchFamily="34" charset="0"/>
                <a:ea typeface="ＭＳ Ｐゴシック" pitchFamily="34" charset="-128"/>
                <a:cs typeface="Arial" pitchFamily="34" charset="0"/>
              </a:rPr>
              <a:t> </a:t>
            </a:r>
            <a:r>
              <a:rPr lang="en-US" altLang="tr-TR" dirty="0" err="1" smtClean="0">
                <a:latin typeface="Arial" pitchFamily="34" charset="0"/>
                <a:ea typeface="ＭＳ Ｐゴシック" pitchFamily="34" charset="-128"/>
                <a:cs typeface="Arial" pitchFamily="34" charset="0"/>
              </a:rPr>
              <a:t>multipotency</a:t>
            </a:r>
            <a:r>
              <a:rPr lang="en-US" altLang="tr-TR" dirty="0" smtClean="0">
                <a:latin typeface="Arial" pitchFamily="34" charset="0"/>
                <a:ea typeface="ＭＳ Ｐゴシック" pitchFamily="34" charset="-128"/>
                <a:cs typeface="Arial" pitchFamily="34" charset="0"/>
              </a:rPr>
              <a:t>. The phenotype definition requires expression of CD73, CD90 and CD105, together with a lack of expression of monocyte and macrophage markers (CD11b or CD14), a </a:t>
            </a:r>
            <a:r>
              <a:rPr lang="en-US" altLang="tr-TR" dirty="0" err="1" smtClean="0">
                <a:latin typeface="Arial" pitchFamily="34" charset="0"/>
                <a:ea typeface="ＭＳ Ｐゴシック" pitchFamily="34" charset="-128"/>
                <a:cs typeface="Arial" pitchFamily="34" charset="0"/>
              </a:rPr>
              <a:t>haematopoietic</a:t>
            </a:r>
            <a:r>
              <a:rPr lang="en-US" altLang="tr-TR" dirty="0" smtClean="0">
                <a:latin typeface="Arial" pitchFamily="34" charset="0"/>
                <a:ea typeface="ＭＳ Ｐゴシック" pitchFamily="34" charset="-128"/>
                <a:cs typeface="Arial" pitchFamily="34" charset="0"/>
              </a:rPr>
              <a:t> progenitor and endothelial cell marker (CD34), a leukocyte marker (CD45), B cell markers (CD19 or CD79a) and HLA-DR (see the figure). </a:t>
            </a:r>
            <a:endParaRPr lang="tr-TR" altLang="tr-TR" dirty="0" smtClean="0">
              <a:latin typeface="Arial" pitchFamily="34" charset="0"/>
              <a:ea typeface="ＭＳ Ｐゴシック" pitchFamily="34" charset="-128"/>
              <a:cs typeface="Arial" pitchFamily="34" charset="0"/>
            </a:endParaRPr>
          </a:p>
          <a:p>
            <a:endParaRPr lang="tr-TR" altLang="tr-TR" dirty="0" smtClean="0">
              <a:latin typeface="Arial" pitchFamily="34" charset="0"/>
              <a:ea typeface="ＭＳ Ｐゴシック" pitchFamily="34" charset="-128"/>
              <a:cs typeface="Arial" pitchFamily="34" charset="0"/>
            </a:endParaRPr>
          </a:p>
        </p:txBody>
      </p:sp>
      <p:sp>
        <p:nvSpPr>
          <p:cNvPr id="104452" name="Slayt Numarası Yer Tutucus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30000"/>
              </a:spcBef>
              <a:defRPr sz="12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9pPr>
          </a:lstStyle>
          <a:p>
            <a:pPr eaLnBrk="1" hangingPunct="1">
              <a:spcBef>
                <a:spcPct val="0"/>
              </a:spcBef>
            </a:pPr>
            <a:fld id="{27DFC79E-0EF2-4C4E-91FA-8F9C681F73DF}" type="slidenum">
              <a:rPr lang="tr-TR" altLang="tr-TR" smtClean="0"/>
              <a:pPr eaLnBrk="1" hangingPunct="1">
                <a:spcBef>
                  <a:spcPct val="0"/>
                </a:spcBef>
              </a:pPr>
              <a:t>7</a:t>
            </a:fld>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30000"/>
              </a:spcBef>
              <a:defRPr sz="12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9pPr>
          </a:lstStyle>
          <a:p>
            <a:pPr eaLnBrk="1" hangingPunct="1">
              <a:spcBef>
                <a:spcPct val="0"/>
              </a:spcBef>
            </a:pPr>
            <a:fld id="{5C8A4AF2-6DE5-4480-83BC-860056525F48}" type="slidenum">
              <a:rPr lang="tr-TR" altLang="tr-TR">
                <a:solidFill>
                  <a:srgbClr val="000000"/>
                </a:solidFill>
              </a:rPr>
              <a:pPr eaLnBrk="1" hangingPunct="1">
                <a:spcBef>
                  <a:spcPct val="0"/>
                </a:spcBef>
              </a:pPr>
              <a:t>8</a:t>
            </a:fld>
            <a:endParaRPr lang="tr-TR" altLang="tr-TR">
              <a:solidFill>
                <a:srgbClr val="000000"/>
              </a:solidFill>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dirty="0" err="1" smtClean="0">
                <a:latin typeface="Arial" pitchFamily="34" charset="0"/>
                <a:ea typeface="ＭＳ Ｐゴシック" pitchFamily="34" charset="-128"/>
                <a:cs typeface="Arial" pitchFamily="34" charset="0"/>
              </a:rPr>
              <a:t>MSCs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are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immune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privileged</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cells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fact</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that</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MSCs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from</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children</a:t>
            </a:r>
            <a:r>
              <a:rPr lang="tr-TR" altLang="tr-TR" dirty="0" smtClean="0">
                <a:latin typeface="Arial" pitchFamily="34" charset="0"/>
                <a:ea typeface="ＭＳ Ｐゴシック" pitchFamily="34" charset="-128"/>
                <a:cs typeface="Arial" pitchFamily="34" charset="0"/>
              </a:rPr>
              <a:t> can </a:t>
            </a:r>
            <a:r>
              <a:rPr lang="tr-TR" altLang="tr-TR" dirty="0" err="1" smtClean="0">
                <a:latin typeface="Arial" pitchFamily="34" charset="0"/>
                <a:ea typeface="ＭＳ Ｐゴシック" pitchFamily="34" charset="-128"/>
                <a:cs typeface="Arial" pitchFamily="34" charset="0"/>
              </a:rPr>
              <a:t>persist</a:t>
            </a:r>
            <a:r>
              <a:rPr lang="tr-TR" altLang="tr-TR" dirty="0" smtClean="0">
                <a:latin typeface="Arial" pitchFamily="34" charset="0"/>
                <a:ea typeface="ＭＳ Ｐゴシック" pitchFamily="34" charset="-128"/>
                <a:cs typeface="Arial" pitchFamily="34" charset="0"/>
              </a:rPr>
              <a:t> in </a:t>
            </a:r>
            <a:r>
              <a:rPr lang="tr-TR" altLang="tr-TR" dirty="0" err="1" smtClean="0">
                <a:latin typeface="Arial" pitchFamily="34" charset="0"/>
                <a:ea typeface="ＭＳ Ｐゴシック" pitchFamily="34" charset="-128"/>
                <a:cs typeface="Arial" pitchFamily="34" charset="0"/>
              </a:rPr>
              <a:t>mothers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for</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decades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suggests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that</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these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cells</a:t>
            </a:r>
            <a:r>
              <a:rPr lang="tr-TR" altLang="tr-TR" dirty="0" smtClean="0">
                <a:latin typeface="Arial" pitchFamily="34" charset="0"/>
                <a:ea typeface="ＭＳ Ｐゴシック" pitchFamily="34" charset="-128"/>
                <a:cs typeface="Arial" pitchFamily="34" charset="0"/>
              </a:rPr>
              <a:t> can </a:t>
            </a:r>
            <a:r>
              <a:rPr lang="tr-TR" altLang="tr-TR" dirty="0" err="1" smtClean="0">
                <a:latin typeface="Arial" pitchFamily="34" charset="0"/>
                <a:ea typeface="ＭＳ Ｐゴシック" pitchFamily="34" charset="-128"/>
                <a:cs typeface="Arial" pitchFamily="34" charset="0"/>
              </a:rPr>
              <a:t>escape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immune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surveillance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for</a:t>
            </a:r>
            <a:r>
              <a:rPr lang="tr-TR" altLang="tr-TR" dirty="0" smtClean="0">
                <a:latin typeface="Arial" pitchFamily="34" charset="0"/>
                <a:ea typeface="ＭＳ Ｐゴシック" pitchFamily="34" charset="-128"/>
                <a:cs typeface="Arial" pitchFamily="34" charset="0"/>
              </a:rPr>
              <a:t> a </a:t>
            </a:r>
            <a:r>
              <a:rPr lang="tr-TR" altLang="tr-TR" dirty="0" err="1" smtClean="0">
                <a:latin typeface="Arial" pitchFamily="34" charset="0"/>
                <a:ea typeface="ＭＳ Ｐゴシック" pitchFamily="34" charset="-128"/>
                <a:cs typeface="Arial" pitchFamily="34" charset="0"/>
              </a:rPr>
              <a:t>long</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period</a:t>
            </a:r>
            <a:r>
              <a:rPr lang="tr-TR" altLang="tr-TR" dirty="0" smtClean="0">
                <a:latin typeface="Arial" pitchFamily="34" charset="0"/>
                <a:ea typeface="ＭＳ Ｐゴシック" pitchFamily="34" charset="-128"/>
                <a:cs typeface="Arial" pitchFamily="34" charset="0"/>
              </a:rPr>
              <a:t> of time [43]. </a:t>
            </a:r>
          </a:p>
          <a:p>
            <a:pPr eaLnBrk="1" hangingPunct="1"/>
            <a:endParaRPr lang="tr-TR" altLang="tr-TR" dirty="0" smtClean="0">
              <a:latin typeface="Arial" pitchFamily="34" charset="0"/>
              <a:ea typeface="ＭＳ Ｐゴシック" pitchFamily="34" charset="-128"/>
              <a:cs typeface="Arial" pitchFamily="34" charset="0"/>
            </a:endParaRPr>
          </a:p>
          <a:p>
            <a:pPr eaLnBrk="1" hangingPunct="1"/>
            <a:r>
              <a:rPr lang="tr-TR" altLang="tr-TR" dirty="0" err="1" smtClean="0">
                <a:latin typeface="Arial" pitchFamily="34" charset="0"/>
                <a:ea typeface="ＭＳ Ｐゴシック" pitchFamily="34" charset="-128"/>
                <a:cs typeface="Arial" pitchFamily="34" charset="0"/>
              </a:rPr>
              <a:t>The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immune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phenotype</a:t>
            </a:r>
            <a:r>
              <a:rPr lang="tr-TR" altLang="tr-TR" dirty="0" smtClean="0">
                <a:latin typeface="Arial" pitchFamily="34" charset="0"/>
                <a:ea typeface="ＭＳ Ｐゴシック" pitchFamily="34" charset="-128"/>
                <a:cs typeface="Arial" pitchFamily="34" charset="0"/>
              </a:rPr>
              <a:t> of </a:t>
            </a:r>
            <a:r>
              <a:rPr lang="tr-TR" altLang="tr-TR" dirty="0" err="1" smtClean="0">
                <a:latin typeface="Arial" pitchFamily="34" charset="0"/>
                <a:ea typeface="ＭＳ Ｐゴシック" pitchFamily="34" charset="-128"/>
                <a:cs typeface="Arial" pitchFamily="34" charset="0"/>
              </a:rPr>
              <a:t>MSCs</a:t>
            </a:r>
            <a:r>
              <a:rPr lang="tr-TR" altLang="tr-TR" dirty="0" smtClean="0">
                <a:latin typeface="Arial" pitchFamily="34" charset="0"/>
                <a:ea typeface="ＭＳ Ｐゴシック" pitchFamily="34" charset="-128"/>
                <a:cs typeface="Arial" pitchFamily="34" charset="0"/>
              </a:rPr>
              <a:t> is </a:t>
            </a:r>
            <a:r>
              <a:rPr lang="tr-TR" altLang="tr-TR" dirty="0" err="1" smtClean="0">
                <a:latin typeface="Arial" pitchFamily="34" charset="0"/>
                <a:ea typeface="ＭＳ Ｐゴシック" pitchFamily="34" charset="-128"/>
                <a:cs typeface="Arial" pitchFamily="34" charset="0"/>
              </a:rPr>
              <a:t>generally</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described</a:t>
            </a:r>
            <a:r>
              <a:rPr lang="tr-TR" altLang="tr-TR" dirty="0" smtClean="0">
                <a:latin typeface="Arial" pitchFamily="34" charset="0"/>
                <a:ea typeface="ＭＳ Ｐゴシック" pitchFamily="34" charset="-128"/>
                <a:cs typeface="Arial" pitchFamily="34" charset="0"/>
              </a:rPr>
              <a:t> as </a:t>
            </a:r>
            <a:r>
              <a:rPr lang="tr-TR" altLang="tr-TR" dirty="0" err="1" smtClean="0">
                <a:latin typeface="Arial" pitchFamily="34" charset="0"/>
                <a:ea typeface="ＭＳ Ｐゴシック" pitchFamily="34" charset="-128"/>
                <a:cs typeface="Arial" pitchFamily="34" charset="0"/>
              </a:rPr>
              <a:t>major</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histocompatibility</a:t>
            </a:r>
            <a:r>
              <a:rPr lang="tr-TR" altLang="tr-TR" dirty="0" smtClean="0">
                <a:latin typeface="Arial" pitchFamily="34" charset="0"/>
                <a:ea typeface="ＭＳ Ｐゴシック" pitchFamily="34" charset="-128"/>
                <a:cs typeface="Arial" pitchFamily="34" charset="0"/>
              </a:rPr>
              <a:t> (MHC) I </a:t>
            </a:r>
            <a:r>
              <a:rPr lang="tr-TR" altLang="tr-TR" dirty="0" err="1" smtClean="0">
                <a:latin typeface="Arial" pitchFamily="34" charset="0"/>
                <a:ea typeface="ＭＳ Ｐゴシック" pitchFamily="34" charset="-128"/>
                <a:cs typeface="Arial" pitchFamily="34" charset="0"/>
              </a:rPr>
              <a:t>positive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and</a:t>
            </a:r>
            <a:r>
              <a:rPr lang="tr-TR" altLang="tr-TR" dirty="0" smtClean="0">
                <a:latin typeface="Arial" pitchFamily="34" charset="0"/>
                <a:ea typeface="ＭＳ Ｐゴシック" pitchFamily="34" charset="-128"/>
                <a:cs typeface="Arial" pitchFamily="34" charset="0"/>
              </a:rPr>
              <a:t> MHC II </a:t>
            </a:r>
            <a:r>
              <a:rPr lang="tr-TR" altLang="tr-TR" dirty="0" err="1" smtClean="0">
                <a:latin typeface="Arial" pitchFamily="34" charset="0"/>
                <a:ea typeface="ＭＳ Ｐゴシック" pitchFamily="34" charset="-128"/>
                <a:cs typeface="Arial" pitchFamily="34" charset="0"/>
              </a:rPr>
              <a:t>negative</a:t>
            </a:r>
            <a:r>
              <a:rPr lang="tr-TR" altLang="tr-TR" dirty="0" smtClean="0">
                <a:latin typeface="Arial" pitchFamily="34" charset="0"/>
                <a:ea typeface="ＭＳ Ｐゴシック" pitchFamily="34" charset="-128"/>
                <a:cs typeface="Arial" pitchFamily="34" charset="0"/>
              </a:rPr>
              <a:t>. </a:t>
            </a:r>
          </a:p>
          <a:p>
            <a:pPr eaLnBrk="1" hangingPunct="1"/>
            <a:endParaRPr lang="tr-TR" altLang="tr-TR" dirty="0" smtClean="0">
              <a:latin typeface="Arial" pitchFamily="34" charset="0"/>
              <a:ea typeface="ＭＳ Ｐゴシック" pitchFamily="34" charset="-128"/>
              <a:cs typeface="Arial" pitchFamily="34" charset="0"/>
            </a:endParaRPr>
          </a:p>
          <a:p>
            <a:pPr eaLnBrk="1" hangingPunct="1"/>
            <a:r>
              <a:rPr lang="tr-TR" altLang="tr-TR" b="1" dirty="0" smtClean="0">
                <a:latin typeface="Arial" pitchFamily="34" charset="0"/>
                <a:ea typeface="ＭＳ Ｐゴシック" pitchFamily="34" charset="-128"/>
                <a:cs typeface="Arial" pitchFamily="34" charset="0"/>
              </a:rPr>
              <a:t>THEY ALSO LACK THE COSTİMULATORY MOLECULES CD40, CD80, </a:t>
            </a:r>
            <a:r>
              <a:rPr lang="tr-TR" altLang="tr-TR" b="1" dirty="0" err="1" smtClean="0">
                <a:latin typeface="Arial" pitchFamily="34" charset="0"/>
                <a:ea typeface="ＭＳ Ｐゴシック" pitchFamily="34" charset="-128"/>
                <a:cs typeface="Arial" pitchFamily="34" charset="0"/>
              </a:rPr>
              <a:t>and</a:t>
            </a:r>
            <a:r>
              <a:rPr lang="tr-TR" altLang="tr-TR" b="1" dirty="0" smtClean="0">
                <a:latin typeface="Arial" pitchFamily="34" charset="0"/>
                <a:ea typeface="ＭＳ Ｐゴシック" pitchFamily="34" charset="-128"/>
                <a:cs typeface="Arial" pitchFamily="34" charset="0"/>
              </a:rPr>
              <a:t> CD86</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Although</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expressing</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low</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levels</a:t>
            </a:r>
            <a:r>
              <a:rPr lang="tr-TR" altLang="tr-TR" dirty="0" smtClean="0">
                <a:latin typeface="Arial" pitchFamily="34" charset="0"/>
                <a:ea typeface="ＭＳ Ｐゴシック" pitchFamily="34" charset="-128"/>
                <a:cs typeface="Arial" pitchFamily="34" charset="0"/>
              </a:rPr>
              <a:t> of MHC I </a:t>
            </a:r>
            <a:r>
              <a:rPr lang="tr-TR" altLang="tr-TR" dirty="0" err="1" smtClean="0">
                <a:latin typeface="Arial" pitchFamily="34" charset="0"/>
                <a:ea typeface="ＭＳ Ｐゴシック" pitchFamily="34" charset="-128"/>
                <a:cs typeface="Arial" pitchFamily="34" charset="0"/>
              </a:rPr>
              <a:t>antigens</a:t>
            </a:r>
            <a:r>
              <a:rPr lang="tr-TR" altLang="tr-TR" dirty="0" smtClean="0">
                <a:latin typeface="Arial" pitchFamily="34" charset="0"/>
                <a:ea typeface="ＭＳ Ｐゴシック" pitchFamily="34" charset="-128"/>
                <a:cs typeface="Arial" pitchFamily="34" charset="0"/>
              </a:rPr>
              <a:t> can </a:t>
            </a:r>
            <a:r>
              <a:rPr lang="tr-TR" altLang="tr-TR" dirty="0" err="1" smtClean="0">
                <a:latin typeface="Arial" pitchFamily="34" charset="0"/>
                <a:ea typeface="ＭＳ Ｐゴシック" pitchFamily="34" charset="-128"/>
                <a:cs typeface="Arial" pitchFamily="34" charset="0"/>
              </a:rPr>
              <a:t>activate</a:t>
            </a:r>
            <a:r>
              <a:rPr lang="tr-TR" altLang="tr-TR" dirty="0" smtClean="0">
                <a:latin typeface="Arial" pitchFamily="34" charset="0"/>
                <a:ea typeface="ＭＳ Ｐゴシック" pitchFamily="34" charset="-128"/>
                <a:cs typeface="Arial" pitchFamily="34" charset="0"/>
              </a:rPr>
              <a:t> T </a:t>
            </a:r>
            <a:r>
              <a:rPr lang="tr-TR" altLang="tr-TR" dirty="0" err="1" smtClean="0">
                <a:latin typeface="Arial" pitchFamily="34" charset="0"/>
                <a:ea typeface="ＭＳ Ｐゴシック" pitchFamily="34" charset="-128"/>
                <a:cs typeface="Arial" pitchFamily="34" charset="0"/>
              </a:rPr>
              <a:t>cells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absence</a:t>
            </a:r>
            <a:r>
              <a:rPr lang="tr-TR" altLang="tr-TR" dirty="0" smtClean="0">
                <a:latin typeface="Arial" pitchFamily="34" charset="0"/>
                <a:ea typeface="ＭＳ Ｐゴシック" pitchFamily="34" charset="-128"/>
                <a:cs typeface="Arial" pitchFamily="34" charset="0"/>
              </a:rPr>
              <a:t> of </a:t>
            </a:r>
            <a:r>
              <a:rPr lang="tr-TR" altLang="tr-TR" dirty="0" err="1" smtClean="0">
                <a:latin typeface="Arial" pitchFamily="34" charset="0"/>
                <a:ea typeface="ＭＳ Ｐゴシック" pitchFamily="34" charset="-128"/>
                <a:cs typeface="Arial" pitchFamily="34" charset="0"/>
              </a:rPr>
              <a:t>costimulatory</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molecules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cannot</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initiate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secondary</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signals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thus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leaving</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the</a:t>
            </a:r>
            <a:r>
              <a:rPr lang="tr-TR" altLang="tr-TR" dirty="0" smtClean="0">
                <a:latin typeface="Arial" pitchFamily="34" charset="0"/>
                <a:ea typeface="ＭＳ Ｐゴシック" pitchFamily="34" charset="-128"/>
                <a:cs typeface="Arial" pitchFamily="34" charset="0"/>
              </a:rPr>
              <a:t> T </a:t>
            </a:r>
            <a:r>
              <a:rPr lang="tr-TR" altLang="tr-TR" dirty="0" err="1" smtClean="0">
                <a:latin typeface="Arial" pitchFamily="34" charset="0"/>
                <a:ea typeface="ＭＳ Ｐゴシック" pitchFamily="34" charset="-128"/>
                <a:cs typeface="Arial" pitchFamily="34" charset="0"/>
              </a:rPr>
              <a:t>cells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anergic</a:t>
            </a:r>
            <a:r>
              <a:rPr lang="tr-TR" altLang="tr-TR" dirty="0" smtClean="0">
                <a:latin typeface="Arial" pitchFamily="34" charset="0"/>
                <a:ea typeface="ＭＳ Ｐゴシック" pitchFamily="34" charset="-128"/>
                <a:cs typeface="Arial" pitchFamily="34" charset="0"/>
              </a:rPr>
              <a:t> [44]. </a:t>
            </a:r>
          </a:p>
          <a:p>
            <a:pPr eaLnBrk="1" hangingPunct="1"/>
            <a:endParaRPr lang="tr-TR" altLang="tr-TR" dirty="0" smtClean="0">
              <a:latin typeface="Arial" pitchFamily="34" charset="0"/>
              <a:ea typeface="ＭＳ Ｐゴシック" pitchFamily="34" charset="-128"/>
              <a:cs typeface="Arial" pitchFamily="34" charset="0"/>
            </a:endParaRPr>
          </a:p>
          <a:p>
            <a:pPr eaLnBrk="1" hangingPunct="1"/>
            <a:r>
              <a:rPr lang="tr-TR" altLang="tr-TR" b="1" dirty="0" smtClean="0">
                <a:latin typeface="Arial" pitchFamily="34" charset="0"/>
                <a:ea typeface="ＭＳ Ｐゴシック" pitchFamily="34" charset="-128"/>
                <a:cs typeface="Arial" pitchFamily="34" charset="0"/>
              </a:rPr>
              <a:t>BESİDES, THE EXPRESSİON OF LOW LEVELS OF MHC I İS İMPORTANT İN PROTECTİNG MSCS FROM NATURAL KİLLER CELL-MEDİATED CYTOTOXİCİTY.</a:t>
            </a:r>
            <a:r>
              <a:rPr lang="tr-TR" altLang="tr-TR" dirty="0" smtClean="0">
                <a:latin typeface="Arial" pitchFamily="34" charset="0"/>
                <a:ea typeface="ＭＳ Ｐゴシック" pitchFamily="34" charset="-128"/>
                <a:cs typeface="Arial" pitchFamily="34" charset="0"/>
              </a:rPr>
              <a:t>  </a:t>
            </a:r>
          </a:p>
          <a:p>
            <a:pPr eaLnBrk="1" hangingPunct="1"/>
            <a:endParaRPr lang="tr-TR" altLang="tr-TR" b="1" dirty="0" smtClean="0">
              <a:latin typeface="Arial" pitchFamily="34" charset="0"/>
              <a:ea typeface="ＭＳ Ｐゴシック" pitchFamily="34" charset="-128"/>
              <a:cs typeface="Arial" pitchFamily="34" charset="0"/>
            </a:endParaRPr>
          </a:p>
          <a:p>
            <a:pPr eaLnBrk="1" hangingPunct="1"/>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use</a:t>
            </a:r>
            <a:r>
              <a:rPr lang="tr-TR" altLang="tr-TR" b="1" dirty="0" smtClean="0">
                <a:latin typeface="Arial" pitchFamily="34" charset="0"/>
                <a:ea typeface="ＭＳ Ｐゴシック" pitchFamily="34" charset="-128"/>
                <a:cs typeface="Arial" pitchFamily="34" charset="0"/>
              </a:rPr>
              <a:t> of </a:t>
            </a:r>
            <a:r>
              <a:rPr lang="tr-TR" altLang="tr-TR" b="1" dirty="0" err="1" smtClean="0">
                <a:latin typeface="Arial" pitchFamily="34" charset="0"/>
                <a:ea typeface="ＭＳ Ｐゴシック" pitchFamily="34" charset="-128"/>
                <a:cs typeface="Arial" pitchFamily="34" charset="0"/>
              </a:rPr>
              <a:t>MSCs</a:t>
            </a:r>
            <a:r>
              <a:rPr lang="tr-TR" altLang="tr-TR" b="1" dirty="0" smtClean="0">
                <a:latin typeface="Arial" pitchFamily="34" charset="0"/>
                <a:ea typeface="ＭＳ Ｐゴシック" pitchFamily="34" charset="-128"/>
                <a:cs typeface="Arial" pitchFamily="34" charset="0"/>
              </a:rPr>
              <a:t> in </a:t>
            </a:r>
            <a:r>
              <a:rPr lang="tr-TR" altLang="tr-TR" b="1" dirty="0" err="1" smtClean="0">
                <a:latin typeface="Arial" pitchFamily="34" charset="0"/>
                <a:ea typeface="ＭＳ Ｐゴシック" pitchFamily="34" charset="-128"/>
                <a:cs typeface="Arial" pitchFamily="34" charset="0"/>
              </a:rPr>
              <a:t>clinical</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applications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requires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understanding</a:t>
            </a:r>
            <a:r>
              <a:rPr lang="tr-TR" altLang="tr-TR" b="1" dirty="0" smtClean="0">
                <a:latin typeface="Arial" pitchFamily="34" charset="0"/>
                <a:ea typeface="ＭＳ Ｐゴシック" pitchFamily="34" charset="-128"/>
                <a:cs typeface="Arial" pitchFamily="34" charset="0"/>
              </a:rPr>
              <a:t> of </a:t>
            </a:r>
            <a:r>
              <a:rPr lang="tr-TR" altLang="tr-TR" b="1" dirty="0" err="1" smtClean="0">
                <a:latin typeface="Arial" pitchFamily="34" charset="0"/>
                <a:ea typeface="ＭＳ Ｐゴシック" pitchFamily="34" charset="-128"/>
                <a:cs typeface="Arial" pitchFamily="34" charset="0"/>
              </a:rPr>
              <a:t>their</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biological</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characteristics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that</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contribute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to</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therapeutic</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effects</a:t>
            </a:r>
            <a:r>
              <a:rPr lang="tr-TR" altLang="tr-TR" b="1" dirty="0" smtClean="0">
                <a:latin typeface="Arial" pitchFamily="34" charset="0"/>
                <a:ea typeface="ＭＳ Ｐゴシック" pitchFamily="34" charset="-128"/>
                <a:cs typeface="Arial" pitchFamily="34" charset="0"/>
              </a:rPr>
              <a:t>.</a:t>
            </a:r>
          </a:p>
          <a:p>
            <a:pPr eaLnBrk="1" hangingPunct="1"/>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Currently</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following</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four</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properties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are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considered</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most</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important</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Figure</a:t>
            </a:r>
            <a:r>
              <a:rPr lang="tr-TR" altLang="tr-TR" b="1" dirty="0" smtClean="0">
                <a:latin typeface="Arial" pitchFamily="34" charset="0"/>
                <a:ea typeface="ＭＳ Ｐゴシック" pitchFamily="34" charset="-128"/>
                <a:cs typeface="Arial" pitchFamily="34" charset="0"/>
              </a:rPr>
              <a:t> 3): </a:t>
            </a:r>
          </a:p>
          <a:p>
            <a:pPr eaLnBrk="1" hangingPunct="1"/>
            <a:r>
              <a:rPr lang="tr-TR" altLang="tr-TR" b="1" dirty="0" smtClean="0">
                <a:latin typeface="Arial" pitchFamily="34" charset="0"/>
                <a:ea typeface="ＭＳ Ｐゴシック" pitchFamily="34" charset="-128"/>
                <a:cs typeface="Arial" pitchFamily="34" charset="0"/>
              </a:rPr>
              <a:t>(1)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ability</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to</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home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to</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sites</a:t>
            </a:r>
            <a:r>
              <a:rPr lang="tr-TR" altLang="tr-TR" b="1" dirty="0" smtClean="0">
                <a:latin typeface="Arial" pitchFamily="34" charset="0"/>
                <a:ea typeface="ＭＳ Ｐゴシック" pitchFamily="34" charset="-128"/>
                <a:cs typeface="Arial" pitchFamily="34" charset="0"/>
              </a:rPr>
              <a:t> of </a:t>
            </a:r>
            <a:r>
              <a:rPr lang="tr-TR" altLang="tr-TR" b="1" dirty="0" err="1" smtClean="0">
                <a:latin typeface="Arial" pitchFamily="34" charset="0"/>
                <a:ea typeface="ＭＳ Ｐゴシック" pitchFamily="34" charset="-128"/>
                <a:cs typeface="Arial" pitchFamily="34" charset="0"/>
              </a:rPr>
              <a:t>inflammation</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following</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tissue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injury</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when</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injected</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intravenously</a:t>
            </a:r>
            <a:r>
              <a:rPr lang="tr-TR" altLang="tr-TR" b="1" dirty="0" smtClean="0">
                <a:latin typeface="Arial" pitchFamily="34" charset="0"/>
                <a:ea typeface="ＭＳ Ｐゴシック" pitchFamily="34" charset="-128"/>
                <a:cs typeface="Arial" pitchFamily="34" charset="0"/>
              </a:rPr>
              <a:t> </a:t>
            </a:r>
          </a:p>
          <a:p>
            <a:pPr eaLnBrk="1" hangingPunct="1"/>
            <a:r>
              <a:rPr lang="tr-TR" altLang="tr-TR" b="1" dirty="0" smtClean="0">
                <a:latin typeface="Arial" pitchFamily="34" charset="0"/>
                <a:ea typeface="ＭＳ Ｐゴシック" pitchFamily="34" charset="-128"/>
                <a:cs typeface="Arial" pitchFamily="34" charset="0"/>
              </a:rPr>
              <a:t>2)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ability</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to</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differentiate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into</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various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cell</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types</a:t>
            </a:r>
            <a:r>
              <a:rPr lang="tr-TR" altLang="tr-TR" b="1" dirty="0" smtClean="0">
                <a:latin typeface="Arial" pitchFamily="34" charset="0"/>
                <a:ea typeface="ＭＳ Ｐゴシック" pitchFamily="34" charset="-128"/>
                <a:cs typeface="Arial" pitchFamily="34" charset="0"/>
              </a:rPr>
              <a:t> </a:t>
            </a:r>
          </a:p>
          <a:p>
            <a:pPr eaLnBrk="1" hangingPunct="1"/>
            <a:r>
              <a:rPr lang="tr-TR" altLang="tr-TR" b="1" dirty="0" smtClean="0">
                <a:latin typeface="Arial" pitchFamily="34" charset="0"/>
                <a:ea typeface="ＭＳ Ｐゴシック" pitchFamily="34" charset="-128"/>
                <a:cs typeface="Arial" pitchFamily="34" charset="0"/>
              </a:rPr>
              <a:t>(3)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ability</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to</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secrete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multiple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bioactive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molecules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capable</a:t>
            </a:r>
            <a:r>
              <a:rPr lang="tr-TR" altLang="tr-TR" b="1" dirty="0" smtClean="0">
                <a:latin typeface="Arial" pitchFamily="34" charset="0"/>
                <a:ea typeface="ＭＳ Ｐゴシック" pitchFamily="34" charset="-128"/>
                <a:cs typeface="Arial" pitchFamily="34" charset="0"/>
              </a:rPr>
              <a:t> of </a:t>
            </a:r>
            <a:r>
              <a:rPr lang="tr-TR" altLang="tr-TR" b="1" dirty="0" err="1" smtClean="0">
                <a:latin typeface="Arial" pitchFamily="34" charset="0"/>
                <a:ea typeface="ＭＳ Ｐゴシック" pitchFamily="34" charset="-128"/>
                <a:cs typeface="Arial" pitchFamily="34" charset="0"/>
              </a:rPr>
              <a:t>stimulating</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recovery</a:t>
            </a:r>
            <a:r>
              <a:rPr lang="tr-TR" altLang="tr-TR" b="1" dirty="0" smtClean="0">
                <a:latin typeface="Arial" pitchFamily="34" charset="0"/>
                <a:ea typeface="ＭＳ Ｐゴシック" pitchFamily="34" charset="-128"/>
                <a:cs typeface="Arial" pitchFamily="34" charset="0"/>
              </a:rPr>
              <a:t> of </a:t>
            </a:r>
            <a:r>
              <a:rPr lang="tr-TR" altLang="tr-TR" b="1" dirty="0" err="1" smtClean="0">
                <a:latin typeface="Arial" pitchFamily="34" charset="0"/>
                <a:ea typeface="ＭＳ Ｐゴシック" pitchFamily="34" charset="-128"/>
                <a:cs typeface="Arial" pitchFamily="34" charset="0"/>
              </a:rPr>
              <a:t>injured</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cells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and</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inhibiting</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inflammation</a:t>
            </a:r>
            <a:endParaRPr lang="tr-TR" altLang="tr-TR" b="1" dirty="0" smtClean="0">
              <a:latin typeface="Arial" pitchFamily="34" charset="0"/>
              <a:ea typeface="ＭＳ Ｐゴシック" pitchFamily="34" charset="-128"/>
              <a:cs typeface="Arial" pitchFamily="34" charset="0"/>
            </a:endParaRPr>
          </a:p>
          <a:p>
            <a:pPr eaLnBrk="1" hangingPunct="1"/>
            <a:r>
              <a:rPr lang="tr-TR" altLang="tr-TR" b="1" dirty="0" smtClean="0">
                <a:latin typeface="Arial" pitchFamily="34" charset="0"/>
                <a:ea typeface="ＭＳ Ｐゴシック" pitchFamily="34" charset="-128"/>
                <a:cs typeface="Arial" pitchFamily="34" charset="0"/>
              </a:rPr>
              <a:t>(4)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lack</a:t>
            </a:r>
            <a:r>
              <a:rPr lang="tr-TR" altLang="tr-TR" b="1" dirty="0" smtClean="0">
                <a:latin typeface="Arial" pitchFamily="34" charset="0"/>
                <a:ea typeface="ＭＳ Ｐゴシック" pitchFamily="34" charset="-128"/>
                <a:cs typeface="Arial" pitchFamily="34" charset="0"/>
              </a:rPr>
              <a:t> of </a:t>
            </a:r>
            <a:r>
              <a:rPr lang="tr-TR" altLang="tr-TR" b="1" dirty="0" err="1" smtClean="0">
                <a:latin typeface="Arial" pitchFamily="34" charset="0"/>
                <a:ea typeface="ＭＳ Ｐゴシック" pitchFamily="34" charset="-128"/>
                <a:cs typeface="Arial" pitchFamily="34" charset="0"/>
              </a:rPr>
              <a:t>immunogenicity</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and</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ability</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to</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perform</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immunomodulatory</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functions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Although</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we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divide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effects</a:t>
            </a:r>
            <a:r>
              <a:rPr lang="tr-TR" altLang="tr-TR" b="1" dirty="0" smtClean="0">
                <a:latin typeface="Arial" pitchFamily="34" charset="0"/>
                <a:ea typeface="ＭＳ Ｐゴシック" pitchFamily="34" charset="-128"/>
                <a:cs typeface="Arial" pitchFamily="34" charset="0"/>
              </a:rPr>
              <a:t> of </a:t>
            </a:r>
            <a:r>
              <a:rPr lang="tr-TR" altLang="tr-TR" b="1" dirty="0" err="1" smtClean="0">
                <a:latin typeface="Arial" pitchFamily="34" charset="0"/>
                <a:ea typeface="ＭＳ Ｐゴシック" pitchFamily="34" charset="-128"/>
                <a:cs typeface="Arial" pitchFamily="34" charset="0"/>
              </a:rPr>
              <a:t>MSCs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into</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these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four</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aspects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for</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better</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description</a:t>
            </a:r>
            <a:r>
              <a:rPr lang="tr-TR" altLang="tr-TR" b="1" dirty="0" smtClean="0">
                <a:latin typeface="Arial" pitchFamily="34" charset="0"/>
                <a:ea typeface="ＭＳ Ｐゴシック" pitchFamily="34" charset="-128"/>
                <a:cs typeface="Arial" pitchFamily="34" charset="0"/>
              </a:rPr>
              <a:t> in </a:t>
            </a:r>
            <a:r>
              <a:rPr lang="tr-TR" altLang="tr-TR" b="1" dirty="0" err="1" smtClean="0">
                <a:latin typeface="Arial" pitchFamily="34" charset="0"/>
                <a:ea typeface="ＭＳ Ｐゴシック" pitchFamily="34" charset="-128"/>
                <a:cs typeface="Arial" pitchFamily="34" charset="0"/>
              </a:rPr>
              <a:t>this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review</a:t>
            </a:r>
            <a:r>
              <a:rPr lang="tr-TR" altLang="tr-TR" b="1" dirty="0" smtClean="0">
                <a:latin typeface="Arial" pitchFamily="34" charset="0"/>
                <a:ea typeface="ＭＳ Ｐゴシック" pitchFamily="34" charset="-128"/>
                <a:cs typeface="Arial" pitchFamily="34" charset="0"/>
              </a:rPr>
              <a:t>, in </a:t>
            </a:r>
            <a:r>
              <a:rPr lang="tr-TR" altLang="tr-TR" b="1" dirty="0" err="1" smtClean="0">
                <a:latin typeface="Arial" pitchFamily="34" charset="0"/>
                <a:ea typeface="ＭＳ Ｐゴシック" pitchFamily="34" charset="-128"/>
                <a:cs typeface="Arial" pitchFamily="34" charset="0"/>
              </a:rPr>
              <a:t>fact</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these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four</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aspects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are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combined</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and</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overlapped</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Their</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exact</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roles</a:t>
            </a:r>
            <a:r>
              <a:rPr lang="tr-TR" altLang="tr-TR" b="1" dirty="0" smtClean="0">
                <a:latin typeface="Arial" pitchFamily="34" charset="0"/>
                <a:ea typeface="ＭＳ Ｐゴシック" pitchFamily="34" charset="-128"/>
                <a:cs typeface="Arial" pitchFamily="34" charset="0"/>
              </a:rPr>
              <a:t> in </a:t>
            </a:r>
            <a:r>
              <a:rPr lang="tr-TR" altLang="tr-TR" b="1" dirty="0" err="1" smtClean="0">
                <a:latin typeface="Arial" pitchFamily="34" charset="0"/>
                <a:ea typeface="ＭＳ Ｐゴシック" pitchFamily="34" charset="-128"/>
                <a:cs typeface="Arial" pitchFamily="34" charset="0"/>
              </a:rPr>
              <a:t>the</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therapeutic</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effects</a:t>
            </a:r>
            <a:r>
              <a:rPr lang="tr-TR" altLang="tr-TR" b="1" dirty="0" smtClean="0">
                <a:latin typeface="Arial" pitchFamily="34" charset="0"/>
                <a:ea typeface="ＭＳ Ｐゴシック" pitchFamily="34" charset="-128"/>
                <a:cs typeface="Arial" pitchFamily="34" charset="0"/>
              </a:rPr>
              <a:t> of </a:t>
            </a:r>
            <a:r>
              <a:rPr lang="tr-TR" altLang="tr-TR" b="1" dirty="0" err="1" smtClean="0">
                <a:latin typeface="Arial" pitchFamily="34" charset="0"/>
                <a:ea typeface="ＭＳ Ｐゴシック" pitchFamily="34" charset="-128"/>
                <a:cs typeface="Arial" pitchFamily="34" charset="0"/>
              </a:rPr>
              <a:t>MSCs</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remain</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to</a:t>
            </a:r>
            <a:r>
              <a:rPr lang="tr-TR" altLang="tr-TR" b="1" dirty="0" smtClean="0">
                <a:latin typeface="Arial" pitchFamily="34" charset="0"/>
                <a:ea typeface="ＭＳ Ｐゴシック" pitchFamily="34" charset="-128"/>
                <a:cs typeface="Arial" pitchFamily="34" charset="0"/>
              </a:rPr>
              <a:t> be </a:t>
            </a:r>
            <a:r>
              <a:rPr lang="tr-TR" altLang="tr-TR" b="1" dirty="0" err="1" smtClean="0">
                <a:latin typeface="Arial" pitchFamily="34" charset="0"/>
                <a:ea typeface="ＭＳ Ｐゴシック" pitchFamily="34" charset="-128"/>
                <a:cs typeface="Arial" pitchFamily="34" charset="0"/>
              </a:rPr>
              <a:t>further</a:t>
            </a:r>
            <a:r>
              <a:rPr lang="tr-TR" altLang="tr-TR" b="1" dirty="0" smtClean="0">
                <a:latin typeface="Arial" pitchFamily="34" charset="0"/>
                <a:ea typeface="ＭＳ Ｐゴシック" pitchFamily="34" charset="-128"/>
                <a:cs typeface="Arial" pitchFamily="34" charset="0"/>
              </a:rPr>
              <a:t> </a:t>
            </a:r>
            <a:r>
              <a:rPr lang="tr-TR" altLang="tr-TR" b="1" dirty="0" err="1" smtClean="0">
                <a:latin typeface="Arial" pitchFamily="34" charset="0"/>
                <a:ea typeface="ＭＳ Ｐゴシック" pitchFamily="34" charset="-128"/>
                <a:cs typeface="Arial" pitchFamily="34" charset="0"/>
              </a:rPr>
              <a:t>elucidated</a:t>
            </a:r>
            <a:r>
              <a:rPr lang="tr-TR" altLang="tr-TR" b="1" dirty="0" smtClean="0">
                <a:latin typeface="Arial" pitchFamily="34" charset="0"/>
                <a:ea typeface="ＭＳ Ｐゴシック" pitchFamily="34" charset="-128"/>
                <a:cs typeface="Arial" pitchFamily="34" charset="0"/>
              </a:rPr>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ayt Görüntüsü Yer Tutucusu 1"/>
          <p:cNvSpPr>
            <a:spLocks noGrp="1" noRot="1" noChangeAspect="1" noTextEdit="1"/>
          </p:cNvSpPr>
          <p:nvPr>
            <p:ph type="sldImg"/>
          </p:nvPr>
        </p:nvSpPr>
        <p:spPr>
          <a:ln/>
        </p:spPr>
      </p:sp>
      <p:sp>
        <p:nvSpPr>
          <p:cNvPr id="112643" name="Not Yer Tutucusu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tr-TR" smtClean="0">
                <a:latin typeface="Arial" pitchFamily="34" charset="0"/>
                <a:ea typeface="ＭＳ Ｐゴシック" pitchFamily="34" charset="-128"/>
                <a:cs typeface="Arial" pitchFamily="34" charset="0"/>
              </a:rPr>
              <a:t>Figure 1 MSC-mediated therapies targeting for hematopoietic stem cell transplantation. The potential uses of MSCs include treatment of</a:t>
            </a:r>
          </a:p>
          <a:p>
            <a:r>
              <a:rPr lang="en-US" altLang="tr-TR" smtClean="0">
                <a:latin typeface="Arial" pitchFamily="34" charset="0"/>
                <a:ea typeface="ＭＳ Ｐゴシック" pitchFamily="34" charset="-128"/>
                <a:cs typeface="Arial" pitchFamily="34" charset="0"/>
              </a:rPr>
              <a:t>GVHD, facilitation of hematopcietic engraftment, induction of mixed chimerism and induction of the GVT effect. MSCs possess unique</a:t>
            </a:r>
          </a:p>
          <a:p>
            <a:r>
              <a:rPr lang="tr-TR" altLang="tr-TR" smtClean="0">
                <a:latin typeface="Arial" pitchFamily="34" charset="0"/>
                <a:ea typeface="ＭＳ Ｐゴシック" pitchFamily="34" charset="-128"/>
                <a:cs typeface="Arial" pitchFamily="34" charset="0"/>
              </a:rPr>
              <a:t>properties of immune modulation and tissue regeneration. k : suppression; m: promotion. GVHD, graft-versus-host disease; GVT, graftversus-</a:t>
            </a:r>
          </a:p>
          <a:p>
            <a:r>
              <a:rPr lang="tr-TR" altLang="tr-TR" smtClean="0">
                <a:latin typeface="Arial" pitchFamily="34" charset="0"/>
                <a:ea typeface="ＭＳ Ｐゴシック" pitchFamily="34" charset="-128"/>
                <a:cs typeface="Arial" pitchFamily="34" charset="0"/>
              </a:rPr>
              <a:t>tumor; HLA, human leukocyte antigen; IDO, indoleamine 2,3-dioxygenase; MSCs, mesenchymal stem cells; TGF-b, transforming</a:t>
            </a:r>
          </a:p>
          <a:p>
            <a:r>
              <a:rPr lang="tr-TR" altLang="tr-TR" smtClean="0">
                <a:latin typeface="Arial" pitchFamily="34" charset="0"/>
                <a:ea typeface="ＭＳ Ｐゴシック" pitchFamily="34" charset="-128"/>
                <a:cs typeface="Arial" pitchFamily="34" charset="0"/>
              </a:rPr>
              <a:t>growth factor-b.</a:t>
            </a:r>
          </a:p>
        </p:txBody>
      </p:sp>
      <p:sp>
        <p:nvSpPr>
          <p:cNvPr id="112644" name="Slayt Numarası Yer Tutucus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30000"/>
              </a:spcBef>
              <a:defRPr sz="12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9pPr>
          </a:lstStyle>
          <a:p>
            <a:pPr eaLnBrk="1" hangingPunct="1">
              <a:spcBef>
                <a:spcPct val="0"/>
              </a:spcBef>
            </a:pPr>
            <a:fld id="{4CCA4033-C230-4765-B6E1-5A74EE2390CD}" type="slidenum">
              <a:rPr lang="tr-TR" altLang="tr-TR">
                <a:solidFill>
                  <a:prstClr val="black"/>
                </a:solidFill>
              </a:rPr>
              <a:pPr eaLnBrk="1" hangingPunct="1">
                <a:spcBef>
                  <a:spcPct val="0"/>
                </a:spcBef>
              </a:pPr>
              <a:t>9</a:t>
            </a:fld>
            <a:endParaRPr lang="tr-TR" altLang="tr-TR">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30000"/>
              </a:spcBef>
              <a:defRPr sz="12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9pPr>
          </a:lstStyle>
          <a:p>
            <a:pPr eaLnBrk="1" hangingPunct="1">
              <a:spcBef>
                <a:spcPct val="0"/>
              </a:spcBef>
            </a:pPr>
            <a:fld id="{3604D40A-A0A1-4FF1-9EF0-8F594022961B}" type="slidenum">
              <a:rPr lang="tr-TR" altLang="tr-TR">
                <a:solidFill>
                  <a:srgbClr val="000000"/>
                </a:solidFill>
              </a:rPr>
              <a:pPr eaLnBrk="1" hangingPunct="1">
                <a:spcBef>
                  <a:spcPct val="0"/>
                </a:spcBef>
              </a:pPr>
              <a:t>10</a:t>
            </a:fld>
            <a:endParaRPr lang="tr-TR" altLang="tr-TR">
              <a:solidFill>
                <a:srgbClr val="000000"/>
              </a:solidFill>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tr-TR" altLang="tr-TR" sz="1000" b="1" dirty="0" err="1" smtClean="0">
                <a:latin typeface="Arial" pitchFamily="34" charset="0"/>
                <a:ea typeface="ＭＳ Ｐゴシック" pitchFamily="34" charset="-128"/>
                <a:cs typeface="Arial" pitchFamily="34" charset="0"/>
              </a:rPr>
              <a:t>Mesenchymal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stem</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cells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MSCs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have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been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recently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shown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inhibit</a:t>
            </a:r>
            <a:r>
              <a:rPr lang="tr-TR" altLang="tr-TR" sz="1000" b="1" dirty="0" smtClean="0">
                <a:latin typeface="Arial" pitchFamily="34" charset="0"/>
                <a:ea typeface="ＭＳ Ｐゴシック" pitchFamily="34" charset="-128"/>
                <a:cs typeface="Arial" pitchFamily="34" charset="0"/>
              </a:rPr>
              <a:t> T-</a:t>
            </a:r>
            <a:r>
              <a:rPr lang="tr-TR" altLang="tr-TR" sz="1000" b="1" dirty="0" err="1" smtClean="0">
                <a:latin typeface="Arial" pitchFamily="34" charset="0"/>
                <a:ea typeface="ＭＳ Ｐゴシック" pitchFamily="34" charset="-128"/>
                <a:cs typeface="Arial" pitchFamily="34" charset="0"/>
              </a:rPr>
              <a:t>cell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proliferation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polyclonal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stimuli</a:t>
            </a:r>
            <a:r>
              <a:rPr lang="tr-TR" altLang="tr-TR" sz="1000" b="1" dirty="0" smtClean="0">
                <a:latin typeface="Arial" pitchFamily="34" charset="0"/>
                <a:ea typeface="ＭＳ Ｐゴシック" pitchFamily="34" charset="-128"/>
                <a:cs typeface="Arial" pitchFamily="34" charset="0"/>
              </a:rPr>
              <a:t>.</a:t>
            </a:r>
          </a:p>
          <a:p>
            <a:pPr eaLnBrk="1" hangingPunct="1">
              <a:lnSpc>
                <a:spcPct val="90000"/>
              </a:lnSpc>
            </a:pPr>
            <a:r>
              <a:rPr lang="tr-TR" altLang="tr-TR" sz="1000" b="1" dirty="0" err="1" smtClean="0">
                <a:latin typeface="Arial" pitchFamily="34" charset="0"/>
                <a:ea typeface="ＭＳ Ｐゴシック" pitchFamily="34" charset="-128"/>
                <a:cs typeface="Arial" pitchFamily="34" charset="0"/>
              </a:rPr>
              <a:t>MSCs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have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been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recently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shown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inhibit</a:t>
            </a:r>
            <a:r>
              <a:rPr lang="tr-TR" altLang="tr-TR" sz="1000" b="1" dirty="0" smtClean="0">
                <a:latin typeface="Arial" pitchFamily="34" charset="0"/>
                <a:ea typeface="ＭＳ Ｐゴシック" pitchFamily="34" charset="-128"/>
                <a:cs typeface="Arial" pitchFamily="34" charset="0"/>
              </a:rPr>
              <a:t> T-</a:t>
            </a:r>
            <a:r>
              <a:rPr lang="tr-TR" altLang="tr-TR" sz="1000" b="1" dirty="0" err="1" smtClean="0">
                <a:latin typeface="Arial" pitchFamily="34" charset="0"/>
                <a:ea typeface="ＭＳ Ｐゴシック" pitchFamily="34" charset="-128"/>
                <a:cs typeface="Arial" pitchFamily="34" charset="0"/>
              </a:rPr>
              <a:t>cell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proliferation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polyclonal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stimuli</a:t>
            </a:r>
            <a:r>
              <a:rPr lang="tr-TR" altLang="tr-TR" sz="1000" b="1" dirty="0" smtClean="0">
                <a:latin typeface="Arial" pitchFamily="34" charset="0"/>
                <a:ea typeface="ＭＳ Ｐゴシック" pitchFamily="34" charset="-128"/>
                <a:cs typeface="Arial" pitchFamily="34" charset="0"/>
              </a:rPr>
              <a:t>.</a:t>
            </a:r>
          </a:p>
          <a:p>
            <a:pPr eaLnBrk="1" hangingPunct="1">
              <a:lnSpc>
                <a:spcPct val="90000"/>
              </a:lnSpc>
            </a:pPr>
            <a:r>
              <a:rPr lang="tr-TR" altLang="tr-TR" sz="1000" b="1" dirty="0" err="1" smtClean="0">
                <a:latin typeface="Arial" pitchFamily="34" charset="0"/>
                <a:ea typeface="ＭＳ Ｐゴシック" pitchFamily="34" charset="-128"/>
                <a:cs typeface="Arial" pitchFamily="34" charset="0"/>
              </a:rPr>
              <a:t>We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characterized</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effect</a:t>
            </a:r>
            <a:r>
              <a:rPr lang="tr-TR" altLang="tr-TR" sz="1000" b="1" dirty="0" smtClean="0">
                <a:latin typeface="Arial" pitchFamily="34" charset="0"/>
                <a:ea typeface="ＭＳ Ｐゴシック" pitchFamily="34" charset="-128"/>
                <a:cs typeface="Arial" pitchFamily="34" charset="0"/>
              </a:rPr>
              <a:t> of </a:t>
            </a:r>
            <a:r>
              <a:rPr lang="tr-TR" altLang="tr-TR" sz="1000" b="1" dirty="0" err="1" smtClean="0">
                <a:latin typeface="Arial" pitchFamily="34" charset="0"/>
                <a:ea typeface="ＭＳ Ｐゴシック" pitchFamily="34" charset="-128"/>
                <a:cs typeface="Arial" pitchFamily="34" charset="0"/>
              </a:rPr>
              <a:t>MSCs</a:t>
            </a:r>
            <a:r>
              <a:rPr lang="tr-TR" altLang="tr-TR" sz="1000" b="1" dirty="0" smtClean="0">
                <a:latin typeface="Arial" pitchFamily="34" charset="0"/>
                <a:ea typeface="ＭＳ Ｐゴシック" pitchFamily="34" charset="-128"/>
                <a:cs typeface="Arial" pitchFamily="34" charset="0"/>
              </a:rPr>
              <a:t> of bone </a:t>
            </a:r>
            <a:r>
              <a:rPr lang="tr-TR" altLang="tr-TR" sz="1000" b="1" dirty="0" err="1" smtClean="0">
                <a:latin typeface="Arial" pitchFamily="34" charset="0"/>
                <a:ea typeface="ＭＳ Ｐゴシック" pitchFamily="34" charset="-128"/>
                <a:cs typeface="Arial" pitchFamily="34" charset="0"/>
              </a:rPr>
              <a:t>marrow</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origin</a:t>
            </a:r>
            <a:r>
              <a:rPr lang="tr-TR" altLang="tr-TR" sz="1000" b="1" dirty="0" smtClean="0">
                <a:latin typeface="Arial" pitchFamily="34" charset="0"/>
                <a:ea typeface="ＭＳ Ｐゴシック" pitchFamily="34" charset="-128"/>
                <a:cs typeface="Arial" pitchFamily="34" charset="0"/>
              </a:rPr>
              <a:t> on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T-</a:t>
            </a:r>
            <a:r>
              <a:rPr lang="tr-TR" altLang="tr-TR" sz="1000" b="1" dirty="0" err="1" smtClean="0">
                <a:latin typeface="Arial" pitchFamily="34" charset="0"/>
                <a:ea typeface="ＭＳ Ｐゴシック" pitchFamily="34" charset="-128"/>
                <a:cs typeface="Arial" pitchFamily="34" charset="0"/>
              </a:rPr>
              <a:t>cell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response</a:t>
            </a:r>
            <a:r>
              <a:rPr lang="tr-TR" altLang="tr-TR" sz="1000" b="1" dirty="0" smtClean="0">
                <a:latin typeface="Arial" pitchFamily="34" charset="0"/>
                <a:ea typeface="ＭＳ Ｐゴシック" pitchFamily="34" charset="-128"/>
                <a:cs typeface="Arial" pitchFamily="34" charset="0"/>
              </a:rPr>
              <a:t> of </a:t>
            </a:r>
            <a:r>
              <a:rPr lang="tr-TR" altLang="tr-TR" sz="1000" b="1" dirty="0" err="1" smtClean="0">
                <a:latin typeface="Arial" pitchFamily="34" charset="0"/>
                <a:ea typeface="ＭＳ Ｐゴシック" pitchFamily="34" charset="-128"/>
                <a:cs typeface="Arial" pitchFamily="34" charset="0"/>
              </a:rPr>
              <a:t>naive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and</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memory</a:t>
            </a:r>
            <a:r>
              <a:rPr lang="tr-TR" altLang="tr-TR" sz="1000" b="1" dirty="0" smtClean="0">
                <a:latin typeface="Arial" pitchFamily="34" charset="0"/>
                <a:ea typeface="ＭＳ Ｐゴシック" pitchFamily="34" charset="-128"/>
                <a:cs typeface="Arial" pitchFamily="34" charset="0"/>
              </a:rPr>
              <a:t> T </a:t>
            </a:r>
            <a:r>
              <a:rPr lang="tr-TR" altLang="tr-TR" sz="1000" b="1" dirty="0" err="1" smtClean="0">
                <a:latin typeface="Arial" pitchFamily="34" charset="0"/>
                <a:ea typeface="ＭＳ Ｐゴシック" pitchFamily="34" charset="-128"/>
                <a:cs typeface="Arial" pitchFamily="34" charset="0"/>
              </a:rPr>
              <a:t>cells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their</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cognate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antigenic</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epitopes</a:t>
            </a:r>
            <a:r>
              <a:rPr lang="tr-TR" altLang="tr-TR" sz="1000" b="1" dirty="0" smtClean="0">
                <a:latin typeface="Arial" pitchFamily="34" charset="0"/>
                <a:ea typeface="ＭＳ Ｐゴシック" pitchFamily="34" charset="-128"/>
                <a:cs typeface="Arial" pitchFamily="34" charset="0"/>
              </a:rPr>
              <a:t>. </a:t>
            </a:r>
          </a:p>
          <a:p>
            <a:pPr eaLnBrk="1" hangingPunct="1">
              <a:lnSpc>
                <a:spcPct val="90000"/>
              </a:lnSpc>
            </a:pP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immune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response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murine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male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transplantation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antigens</a:t>
            </a:r>
            <a:r>
              <a:rPr lang="tr-TR" altLang="tr-TR" sz="1000" b="1" dirty="0" smtClean="0">
                <a:latin typeface="Arial" pitchFamily="34" charset="0"/>
                <a:ea typeface="ＭＳ Ｐゴシック" pitchFamily="34" charset="-128"/>
                <a:cs typeface="Arial" pitchFamily="34" charset="0"/>
              </a:rPr>
              <a:t>, HY, </a:t>
            </a:r>
            <a:r>
              <a:rPr lang="tr-TR" altLang="tr-TR" sz="1000" b="1" dirty="0" err="1" smtClean="0">
                <a:latin typeface="Arial" pitchFamily="34" charset="0"/>
                <a:ea typeface="ＭＳ Ｐゴシック" pitchFamily="34" charset="-128"/>
                <a:cs typeface="Arial" pitchFamily="34" charset="0"/>
              </a:rPr>
              <a:t>was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selected</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because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peptide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identity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and</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major</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histocompatibility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complex</a:t>
            </a:r>
            <a:r>
              <a:rPr lang="tr-TR" altLang="tr-TR" sz="1000" b="1" dirty="0" smtClean="0">
                <a:latin typeface="Arial" pitchFamily="34" charset="0"/>
                <a:ea typeface="ＭＳ Ｐゴシック" pitchFamily="34" charset="-128"/>
                <a:cs typeface="Arial" pitchFamily="34" charset="0"/>
              </a:rPr>
              <a:t> (MHC) </a:t>
            </a:r>
            <a:r>
              <a:rPr lang="tr-TR" altLang="tr-TR" sz="1000" b="1" dirty="0" err="1" smtClean="0">
                <a:latin typeface="Arial" pitchFamily="34" charset="0"/>
                <a:ea typeface="ＭＳ Ｐゴシック" pitchFamily="34" charset="-128"/>
                <a:cs typeface="Arial" pitchFamily="34" charset="0"/>
              </a:rPr>
              <a:t>restriction</a:t>
            </a:r>
            <a:r>
              <a:rPr lang="tr-TR" altLang="tr-TR" sz="1000" b="1" dirty="0" smtClean="0">
                <a:latin typeface="Arial" pitchFamily="34" charset="0"/>
                <a:ea typeface="ＭＳ Ｐゴシック" pitchFamily="34" charset="-128"/>
                <a:cs typeface="Arial" pitchFamily="34" charset="0"/>
              </a:rPr>
              <a:t> of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immunodominant</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epitopes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are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known</a:t>
            </a:r>
            <a:r>
              <a:rPr lang="tr-TR" altLang="tr-TR" sz="1000" b="1" dirty="0" smtClean="0">
                <a:latin typeface="Arial" pitchFamily="34" charset="0"/>
                <a:ea typeface="ＭＳ Ｐゴシック" pitchFamily="34" charset="-128"/>
                <a:cs typeface="Arial" pitchFamily="34" charset="0"/>
              </a:rPr>
              <a:t>. </a:t>
            </a:r>
          </a:p>
          <a:p>
            <a:pPr eaLnBrk="1" hangingPunct="1">
              <a:lnSpc>
                <a:spcPct val="90000"/>
              </a:lnSpc>
            </a:pPr>
            <a:r>
              <a:rPr lang="tr-TR" altLang="tr-TR" b="1" dirty="0" smtClean="0">
                <a:latin typeface="Arial" pitchFamily="34" charset="0"/>
                <a:ea typeface="ＭＳ Ｐゴシック" pitchFamily="34" charset="-128"/>
                <a:cs typeface="Arial" pitchFamily="34" charset="0"/>
              </a:rPr>
              <a:t>C57BL/6 FEMALE MİCE İMMUNİZED WİTH MALE CELLS WERE THE SOURCE OF MEMORY T CELLS, WHEREAS C6 MİCE TRANSGENİC FOR HY-SPECİFİC T-CELL RECEPTOR PROVİDED NAİVE T CELLS</a:t>
            </a:r>
            <a:r>
              <a:rPr lang="tr-TR" altLang="tr-TR" sz="1000" b="1" dirty="0" smtClean="0">
                <a:latin typeface="Arial" pitchFamily="34" charset="0"/>
                <a:ea typeface="ＭＳ Ｐゴシック" pitchFamily="34" charset="-128"/>
                <a:cs typeface="Arial" pitchFamily="34" charset="0"/>
              </a:rPr>
              <a:t>. </a:t>
            </a:r>
          </a:p>
          <a:p>
            <a:pPr eaLnBrk="1" hangingPunct="1">
              <a:lnSpc>
                <a:spcPct val="90000"/>
              </a:lnSpc>
            </a:pPr>
            <a:r>
              <a:rPr lang="tr-TR" altLang="tr-TR" sz="1000" b="1" dirty="0" err="1" smtClean="0">
                <a:latin typeface="Arial" pitchFamily="34" charset="0"/>
                <a:ea typeface="ＭＳ Ｐゴシック" pitchFamily="34" charset="-128"/>
                <a:cs typeface="Arial" pitchFamily="34" charset="0"/>
              </a:rPr>
              <a:t>Responder</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cells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were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stimulated</a:t>
            </a:r>
            <a:r>
              <a:rPr lang="tr-TR" altLang="tr-TR" sz="1000" b="1" dirty="0" smtClean="0">
                <a:latin typeface="Arial" pitchFamily="34" charset="0"/>
                <a:ea typeface="ＭＳ Ｐゴシック" pitchFamily="34" charset="-128"/>
                <a:cs typeface="Arial" pitchFamily="34" charset="0"/>
              </a:rPr>
              <a:t> in </a:t>
            </a:r>
            <a:r>
              <a:rPr lang="tr-TR" altLang="tr-TR" sz="1000" b="1" dirty="0" err="1" smtClean="0">
                <a:latin typeface="Arial" pitchFamily="34" charset="0"/>
                <a:ea typeface="ＭＳ Ｐゴシック" pitchFamily="34" charset="-128"/>
                <a:cs typeface="Arial" pitchFamily="34" charset="0"/>
              </a:rPr>
              <a:t>vitro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with</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male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spleen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cells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or</a:t>
            </a:r>
            <a:r>
              <a:rPr lang="tr-TR" altLang="tr-TR" sz="1000" b="1" dirty="0" smtClean="0">
                <a:latin typeface="Arial" pitchFamily="34" charset="0"/>
                <a:ea typeface="ＭＳ Ｐゴシック" pitchFamily="34" charset="-128"/>
                <a:cs typeface="Arial" pitchFamily="34" charset="0"/>
              </a:rPr>
              <a:t> HY </a:t>
            </a:r>
            <a:r>
              <a:rPr lang="tr-TR" altLang="tr-TR" sz="1000" b="1" dirty="0" err="1" smtClean="0">
                <a:latin typeface="Arial" pitchFamily="34" charset="0"/>
                <a:ea typeface="ＭＳ Ｐゴシック" pitchFamily="34" charset="-128"/>
                <a:cs typeface="Arial" pitchFamily="34" charset="0"/>
              </a:rPr>
              <a:t>peptides</a:t>
            </a:r>
            <a:r>
              <a:rPr lang="tr-TR" altLang="tr-TR" sz="1000" b="1" dirty="0" smtClean="0">
                <a:latin typeface="Arial" pitchFamily="34" charset="0"/>
                <a:ea typeface="ＭＳ Ｐゴシック" pitchFamily="34" charset="-128"/>
                <a:cs typeface="Arial" pitchFamily="34" charset="0"/>
              </a:rPr>
              <a:t> in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presence </a:t>
            </a:r>
            <a:r>
              <a:rPr lang="tr-TR" altLang="tr-TR" sz="1000" b="1" dirty="0" err="1" smtClean="0">
                <a:latin typeface="Arial" pitchFamily="34" charset="0"/>
                <a:ea typeface="ＭＳ Ｐゴシック" pitchFamily="34" charset="-128"/>
                <a:cs typeface="Arial" pitchFamily="34" charset="0"/>
              </a:rPr>
              <a:t>or</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absence</a:t>
            </a:r>
            <a:r>
              <a:rPr lang="tr-TR" altLang="tr-TR" sz="1000" b="1" dirty="0" smtClean="0">
                <a:latin typeface="Arial" pitchFamily="34" charset="0"/>
                <a:ea typeface="ＭＳ Ｐゴシック" pitchFamily="34" charset="-128"/>
                <a:cs typeface="Arial" pitchFamily="34" charset="0"/>
              </a:rPr>
              <a:t> of </a:t>
            </a:r>
            <a:r>
              <a:rPr lang="tr-TR" altLang="tr-TR" sz="1000" b="1" dirty="0" err="1" smtClean="0">
                <a:latin typeface="Arial" pitchFamily="34" charset="0"/>
                <a:ea typeface="ＭＳ Ｐゴシック" pitchFamily="34" charset="-128"/>
                <a:cs typeface="Arial" pitchFamily="34" charset="0"/>
              </a:rPr>
              <a:t>MSCs</a:t>
            </a:r>
            <a:r>
              <a:rPr lang="tr-TR" altLang="tr-TR" sz="1000" b="1" dirty="0" smtClean="0">
                <a:latin typeface="Arial" pitchFamily="34" charset="0"/>
                <a:ea typeface="ＭＳ Ｐゴシック" pitchFamily="34" charset="-128"/>
                <a:cs typeface="Arial" pitchFamily="34" charset="0"/>
              </a:rPr>
              <a:t>. </a:t>
            </a:r>
          </a:p>
          <a:p>
            <a:pPr eaLnBrk="1" hangingPunct="1">
              <a:lnSpc>
                <a:spcPct val="90000"/>
              </a:lnSpc>
            </a:pPr>
            <a:endParaRPr lang="tr-TR" altLang="tr-TR" sz="1000" b="1" dirty="0" smtClean="0">
              <a:latin typeface="Arial" pitchFamily="34" charset="0"/>
              <a:ea typeface="ＭＳ Ｐゴシック" pitchFamily="34" charset="-128"/>
              <a:cs typeface="Arial" pitchFamily="34" charset="0"/>
            </a:endParaRPr>
          </a:p>
          <a:p>
            <a:pPr eaLnBrk="1" hangingPunct="1">
              <a:lnSpc>
                <a:spcPct val="90000"/>
              </a:lnSpc>
            </a:pPr>
            <a:r>
              <a:rPr lang="tr-TR" altLang="tr-TR" sz="1000" b="1" dirty="0" smtClean="0">
                <a:latin typeface="Arial" pitchFamily="34" charset="0"/>
                <a:ea typeface="ＭＳ Ｐゴシック" pitchFamily="34" charset="-128"/>
                <a:cs typeface="Arial" pitchFamily="34" charset="0"/>
              </a:rPr>
              <a:t>MSC </a:t>
            </a:r>
            <a:r>
              <a:rPr lang="tr-TR" altLang="tr-TR" sz="1000" b="1" dirty="0" err="1" smtClean="0">
                <a:latin typeface="Arial" pitchFamily="34" charset="0"/>
                <a:ea typeface="ＭＳ Ｐゴシック" pitchFamily="34" charset="-128"/>
                <a:cs typeface="Arial" pitchFamily="34" charset="0"/>
              </a:rPr>
              <a:t>inhibitory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effect</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did</a:t>
            </a:r>
            <a:r>
              <a:rPr lang="tr-TR" altLang="tr-TR" sz="1000" b="1" dirty="0" smtClean="0">
                <a:latin typeface="Arial" pitchFamily="34" charset="0"/>
                <a:ea typeface="ＭＳ Ｐゴシック" pitchFamily="34" charset="-128"/>
                <a:cs typeface="Arial" pitchFamily="34" charset="0"/>
              </a:rPr>
              <a:t> not </a:t>
            </a:r>
            <a:r>
              <a:rPr lang="tr-TR" altLang="tr-TR" sz="1000" b="1" dirty="0" err="1" smtClean="0">
                <a:latin typeface="Arial" pitchFamily="34" charset="0"/>
                <a:ea typeface="ＭＳ Ｐゴシック" pitchFamily="34" charset="-128"/>
                <a:cs typeface="Arial" pitchFamily="34" charset="0"/>
              </a:rPr>
              <a:t>selectively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targetantigen-reactive</a:t>
            </a:r>
            <a:r>
              <a:rPr lang="tr-TR" altLang="tr-TR" sz="1000" b="1" dirty="0" smtClean="0">
                <a:latin typeface="Arial" pitchFamily="34" charset="0"/>
                <a:ea typeface="ＭＳ Ｐゴシック" pitchFamily="34" charset="-128"/>
                <a:cs typeface="Arial" pitchFamily="34" charset="0"/>
              </a:rPr>
              <a:t> T </a:t>
            </a:r>
            <a:r>
              <a:rPr lang="tr-TR" altLang="tr-TR" sz="1000" b="1" dirty="0" err="1" smtClean="0">
                <a:latin typeface="Arial" pitchFamily="34" charset="0"/>
                <a:ea typeface="ＭＳ Ｐゴシック" pitchFamily="34" charset="-128"/>
                <a:cs typeface="Arial" pitchFamily="34" charset="0"/>
              </a:rPr>
              <a:t>cells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When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MSCs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were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added</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T-</a:t>
            </a:r>
            <a:r>
              <a:rPr lang="tr-TR" altLang="tr-TR" sz="1000" b="1" dirty="0" err="1" smtClean="0">
                <a:latin typeface="Arial" pitchFamily="34" charset="0"/>
                <a:ea typeface="ＭＳ Ｐゴシック" pitchFamily="34" charset="-128"/>
                <a:cs typeface="Arial" pitchFamily="34" charset="0"/>
              </a:rPr>
              <a:t>cell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cultures</a:t>
            </a:r>
            <a:r>
              <a:rPr lang="tr-TR" altLang="tr-TR" sz="1000" b="1" dirty="0" smtClean="0">
                <a:latin typeface="Arial" pitchFamily="34" charset="0"/>
                <a:ea typeface="ＭＳ Ｐゴシック" pitchFamily="34" charset="-128"/>
                <a:cs typeface="Arial" pitchFamily="34" charset="0"/>
              </a:rPr>
              <a:t> in a </a:t>
            </a:r>
            <a:r>
              <a:rPr lang="tr-TR" altLang="tr-TR" sz="1000" b="1" dirty="0" err="1" smtClean="0">
                <a:latin typeface="Arial" pitchFamily="34" charset="0"/>
                <a:ea typeface="ＭＳ Ｐゴシック" pitchFamily="34" charset="-128"/>
                <a:cs typeface="Arial" pitchFamily="34" charset="0"/>
              </a:rPr>
              <a:t>Transwell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system</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or</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MSCs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were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replaced</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by</a:t>
            </a:r>
            <a:r>
              <a:rPr lang="tr-TR" altLang="tr-TR" sz="1000" b="1" dirty="0" smtClean="0">
                <a:latin typeface="Arial" pitchFamily="34" charset="0"/>
                <a:ea typeface="ＭＳ Ｐゴシック" pitchFamily="34" charset="-128"/>
                <a:cs typeface="Arial" pitchFamily="34" charset="0"/>
              </a:rPr>
              <a:t> MSC </a:t>
            </a:r>
            <a:r>
              <a:rPr lang="tr-TR" altLang="tr-TR" sz="1000" b="1" dirty="0" err="1" smtClean="0">
                <a:latin typeface="Arial" pitchFamily="34" charset="0"/>
                <a:ea typeface="ＭＳ Ｐゴシック" pitchFamily="34" charset="-128"/>
                <a:cs typeface="Arial" pitchFamily="34" charset="0"/>
              </a:rPr>
              <a:t>culture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supernatant</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inhibitory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activity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was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abrogated</a:t>
            </a:r>
            <a:r>
              <a:rPr lang="tr-TR" altLang="tr-TR" sz="1000" b="1" dirty="0" smtClean="0">
                <a:latin typeface="Arial" pitchFamily="34" charset="0"/>
                <a:ea typeface="ＭＳ Ｐゴシック" pitchFamily="34" charset="-128"/>
                <a:cs typeface="Arial" pitchFamily="34" charset="0"/>
              </a:rPr>
              <a:t>. T-CELL REACTİVİTY WAS ALSO RESTORED İF MSCS WERE REMOVED FROM THE CULTURES.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expression</a:t>
            </a:r>
            <a:r>
              <a:rPr lang="tr-TR" altLang="tr-TR" sz="1000" b="1" dirty="0" smtClean="0">
                <a:latin typeface="Arial" pitchFamily="34" charset="0"/>
                <a:ea typeface="ＭＳ Ｐゴシック" pitchFamily="34" charset="-128"/>
                <a:cs typeface="Arial" pitchFamily="34" charset="0"/>
              </a:rPr>
              <a:t> of MHC </a:t>
            </a:r>
            <a:r>
              <a:rPr lang="tr-TR" altLang="tr-TR" sz="1000" b="1" dirty="0" err="1" smtClean="0">
                <a:latin typeface="Arial" pitchFamily="34" charset="0"/>
                <a:ea typeface="ＭＳ Ｐゴシック" pitchFamily="34" charset="-128"/>
                <a:cs typeface="Arial" pitchFamily="34" charset="0"/>
              </a:rPr>
              <a:t>molecules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and</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presence in </a:t>
            </a:r>
            <a:r>
              <a:rPr lang="tr-TR" altLang="tr-TR" sz="1000" b="1" dirty="0" err="1" smtClean="0">
                <a:latin typeface="Arial" pitchFamily="34" charset="0"/>
                <a:ea typeface="ＭＳ Ｐゴシック" pitchFamily="34" charset="-128"/>
                <a:cs typeface="Arial" pitchFamily="34" charset="0"/>
              </a:rPr>
              <a:t>culture</a:t>
            </a:r>
            <a:r>
              <a:rPr lang="tr-TR" altLang="tr-TR" sz="1000" b="1" dirty="0" smtClean="0">
                <a:latin typeface="Arial" pitchFamily="34" charset="0"/>
                <a:ea typeface="ＭＳ Ｐゴシック" pitchFamily="34" charset="-128"/>
                <a:cs typeface="Arial" pitchFamily="34" charset="0"/>
              </a:rPr>
              <a:t> of </a:t>
            </a:r>
            <a:r>
              <a:rPr lang="tr-TR" altLang="tr-TR" sz="1000" b="1" dirty="0" err="1" smtClean="0">
                <a:latin typeface="Arial" pitchFamily="34" charset="0"/>
                <a:ea typeface="ＭＳ Ｐゴシック" pitchFamily="34" charset="-128"/>
                <a:cs typeface="Arial" pitchFamily="34" charset="0"/>
              </a:rPr>
              <a:t>antigen-presenting</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cells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APCs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or</a:t>
            </a:r>
            <a:r>
              <a:rPr lang="tr-TR" altLang="tr-TR" sz="1000" b="1" dirty="0" smtClean="0">
                <a:latin typeface="Arial" pitchFamily="34" charset="0"/>
                <a:ea typeface="ＭＳ Ｐゴシック" pitchFamily="34" charset="-128"/>
                <a:cs typeface="Arial" pitchFamily="34" charset="0"/>
              </a:rPr>
              <a:t> of CD4/CD25</a:t>
            </a:r>
            <a:r>
              <a:rPr lang="tr-TR" altLang="tr-TR" sz="1000"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regulatory</a:t>
            </a:r>
            <a:r>
              <a:rPr lang="tr-TR" altLang="tr-TR" sz="1000" b="1" dirty="0" smtClean="0">
                <a:latin typeface="Arial" pitchFamily="34" charset="0"/>
                <a:ea typeface="ＭＳ Ｐゴシック" pitchFamily="34" charset="-128"/>
                <a:cs typeface="Arial" pitchFamily="34" charset="0"/>
              </a:rPr>
              <a:t> T </a:t>
            </a:r>
            <a:r>
              <a:rPr lang="tr-TR" altLang="tr-TR" sz="1000" b="1" dirty="0" err="1" smtClean="0">
                <a:latin typeface="Arial" pitchFamily="34" charset="0"/>
                <a:ea typeface="ＭＳ Ｐゴシック" pitchFamily="34" charset="-128"/>
                <a:cs typeface="Arial" pitchFamily="34" charset="0"/>
              </a:rPr>
              <a:t>cells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were</a:t>
            </a:r>
            <a:r>
              <a:rPr lang="tr-TR" altLang="tr-TR" sz="1000" b="1" dirty="0" smtClean="0">
                <a:latin typeface="Arial" pitchFamily="34" charset="0"/>
                <a:ea typeface="ＭＳ Ｐゴシック" pitchFamily="34" charset="-128"/>
                <a:cs typeface="Arial" pitchFamily="34" charset="0"/>
              </a:rPr>
              <a:t> not </a:t>
            </a:r>
            <a:r>
              <a:rPr lang="tr-TR" altLang="tr-TR" sz="1000" b="1" dirty="0" err="1" smtClean="0">
                <a:latin typeface="Arial" pitchFamily="34" charset="0"/>
                <a:ea typeface="ＭＳ Ｐゴシック" pitchFamily="34" charset="-128"/>
                <a:cs typeface="Arial" pitchFamily="34" charset="0"/>
              </a:rPr>
              <a:t>required</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for</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MSCs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inhibit</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We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conclude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that</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MSCs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inhibit</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naive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and</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memory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Tcell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responses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to</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their</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cognate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antigens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Overall</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our</a:t>
            </a:r>
            <a:r>
              <a:rPr lang="tr-TR" altLang="tr-TR" sz="1000" b="1" dirty="0" smtClean="0">
                <a:latin typeface="Arial" pitchFamily="34" charset="0"/>
                <a:ea typeface="ＭＳ Ｐゴシック" pitchFamily="34" charset="-128"/>
                <a:cs typeface="Arial" pitchFamily="34" charset="0"/>
              </a:rPr>
              <a:t> data </a:t>
            </a:r>
            <a:r>
              <a:rPr lang="tr-TR" altLang="tr-TR" sz="1000" b="1" dirty="0" err="1" smtClean="0">
                <a:latin typeface="Arial" pitchFamily="34" charset="0"/>
                <a:ea typeface="ＭＳ Ｐゴシック" pitchFamily="34" charset="-128"/>
                <a:cs typeface="Arial" pitchFamily="34" charset="0"/>
              </a:rPr>
              <a:t>suggest</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that</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MSCs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physically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hinder</a:t>
            </a:r>
            <a:r>
              <a:rPr lang="tr-TR" altLang="tr-TR" sz="1000" b="1" dirty="0" smtClean="0">
                <a:latin typeface="Arial" pitchFamily="34" charset="0"/>
                <a:ea typeface="ＭＳ Ｐゴシック" pitchFamily="34" charset="-128"/>
                <a:cs typeface="Arial" pitchFamily="34" charset="0"/>
              </a:rPr>
              <a:t> T </a:t>
            </a:r>
            <a:r>
              <a:rPr lang="tr-TR" altLang="tr-TR" sz="1000" b="1" dirty="0" err="1" smtClean="0">
                <a:latin typeface="Arial" pitchFamily="34" charset="0"/>
                <a:ea typeface="ＭＳ Ｐゴシック" pitchFamily="34" charset="-128"/>
                <a:cs typeface="Arial" pitchFamily="34" charset="0"/>
              </a:rPr>
              <a:t>cells</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from</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contact</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with</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APCs</a:t>
            </a:r>
            <a:r>
              <a:rPr lang="tr-TR" altLang="tr-TR" sz="1000" b="1" dirty="0" smtClean="0">
                <a:latin typeface="Arial" pitchFamily="34" charset="0"/>
                <a:ea typeface="ＭＳ Ｐゴシック" pitchFamily="34" charset="-128"/>
                <a:cs typeface="Arial" pitchFamily="34" charset="0"/>
              </a:rPr>
              <a:t> in a </a:t>
            </a:r>
            <a:r>
              <a:rPr lang="tr-TR" altLang="tr-TR" sz="1000" b="1" dirty="0" err="1" smtClean="0">
                <a:latin typeface="Arial" pitchFamily="34" charset="0"/>
                <a:ea typeface="ＭＳ Ｐゴシック" pitchFamily="34" charset="-128"/>
                <a:cs typeface="Arial" pitchFamily="34" charset="0"/>
              </a:rPr>
              <a:t>noncognate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fashion</a:t>
            </a:r>
            <a:r>
              <a:rPr lang="tr-TR" altLang="tr-TR" sz="1000" b="1" dirty="0" smtClean="0">
                <a:latin typeface="Arial" pitchFamily="34" charset="0"/>
                <a:ea typeface="ＭＳ Ｐゴシック" pitchFamily="34" charset="-128"/>
                <a:cs typeface="Arial" pitchFamily="34" charset="0"/>
              </a:rPr>
              <a:t>. (Blood. 2003;101:3722-3729)</a:t>
            </a:r>
            <a:r>
              <a:rPr lang="tr-TR" altLang="tr-TR" sz="1000" dirty="0" smtClean="0">
                <a:latin typeface="Arial" pitchFamily="34" charset="0"/>
                <a:ea typeface="ＭＳ Ｐゴシック" pitchFamily="34" charset="-128"/>
                <a:cs typeface="Arial" pitchFamily="34" charset="0"/>
              </a:rPr>
              <a:t>© </a:t>
            </a:r>
            <a:r>
              <a:rPr lang="tr-TR" altLang="tr-TR" sz="1000" b="1" dirty="0" smtClean="0">
                <a:latin typeface="Arial" pitchFamily="34" charset="0"/>
                <a:ea typeface="ＭＳ Ｐゴシック" pitchFamily="34" charset="-128"/>
                <a:cs typeface="Arial" pitchFamily="34" charset="0"/>
              </a:rPr>
              <a:t>2003 </a:t>
            </a:r>
            <a:r>
              <a:rPr lang="tr-TR" altLang="tr-TR" sz="1000" b="1" dirty="0" err="1" smtClean="0">
                <a:latin typeface="Arial" pitchFamily="34" charset="0"/>
                <a:ea typeface="ＭＳ Ｐゴシック" pitchFamily="34" charset="-128"/>
                <a:cs typeface="Arial" pitchFamily="34" charset="0"/>
              </a:rPr>
              <a:t>by</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The</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American</a:t>
            </a:r>
            <a:r>
              <a:rPr lang="tr-TR" altLang="tr-TR" sz="1000" b="1"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Society</a:t>
            </a:r>
            <a:r>
              <a:rPr lang="tr-TR" altLang="tr-TR" sz="1000" b="1" dirty="0" smtClean="0">
                <a:latin typeface="Arial" pitchFamily="34" charset="0"/>
                <a:ea typeface="ＭＳ Ｐゴシック" pitchFamily="34" charset="-128"/>
                <a:cs typeface="Arial" pitchFamily="34" charset="0"/>
              </a:rPr>
              <a:t> of </a:t>
            </a:r>
            <a:r>
              <a:rPr lang="tr-TR" altLang="tr-TR" sz="1000" b="1" dirty="0" err="1" smtClean="0">
                <a:latin typeface="Arial" pitchFamily="34" charset="0"/>
                <a:ea typeface="ＭＳ Ｐゴシック" pitchFamily="34" charset="-128"/>
                <a:cs typeface="Arial" pitchFamily="34" charset="0"/>
              </a:rPr>
              <a:t>Hematology</a:t>
            </a:r>
            <a:endParaRPr lang="tr-TR" altLang="tr-TR" sz="1000" b="1" dirty="0" smtClean="0">
              <a:latin typeface="Arial" pitchFamily="34" charset="0"/>
              <a:ea typeface="ＭＳ Ｐゴシック" pitchFamily="34" charset="-128"/>
              <a:cs typeface="Arial" pitchFamily="34" charset="0"/>
            </a:endParaRPr>
          </a:p>
          <a:p>
            <a:pPr eaLnBrk="1" hangingPunct="1">
              <a:lnSpc>
                <a:spcPct val="90000"/>
              </a:lnSpc>
            </a:pPr>
            <a:endParaRPr lang="tr-TR" altLang="tr-TR" sz="1000" b="1" dirty="0" smtClean="0">
              <a:latin typeface="Arial" pitchFamily="34" charset="0"/>
              <a:ea typeface="ＭＳ Ｐゴシック" pitchFamily="34" charset="-128"/>
              <a:cs typeface="Arial" pitchFamily="34" charset="0"/>
            </a:endParaRPr>
          </a:p>
          <a:p>
            <a:pPr eaLnBrk="1" hangingPunct="1">
              <a:lnSpc>
                <a:spcPct val="90000"/>
              </a:lnSpc>
            </a:pPr>
            <a:endParaRPr lang="tr-TR" altLang="tr-TR" sz="1000" b="1" dirty="0" smtClean="0">
              <a:latin typeface="Arial" pitchFamily="34" charset="0"/>
              <a:ea typeface="ＭＳ Ｐゴシック" pitchFamily="34" charset="-128"/>
              <a:cs typeface="Arial" pitchFamily="34" charset="0"/>
            </a:endParaRPr>
          </a:p>
          <a:p>
            <a:pPr eaLnBrk="1" hangingPunct="1">
              <a:lnSpc>
                <a:spcPct val="90000"/>
              </a:lnSpc>
            </a:pPr>
            <a:endParaRPr lang="tr-TR" altLang="tr-TR" sz="1000" b="1" dirty="0" smtClean="0">
              <a:latin typeface="Arial" pitchFamily="34" charset="0"/>
              <a:ea typeface="ＭＳ Ｐゴシック" pitchFamily="34" charset="-128"/>
              <a:cs typeface="Arial" pitchFamily="34" charset="0"/>
            </a:endParaRPr>
          </a:p>
          <a:p>
            <a:pPr eaLnBrk="1" hangingPunct="1">
              <a:lnSpc>
                <a:spcPct val="90000"/>
              </a:lnSpc>
            </a:pPr>
            <a:endParaRPr lang="tr-TR" altLang="tr-TR" sz="1000" b="1" dirty="0"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30000"/>
              </a:spcBef>
              <a:defRPr sz="12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9pPr>
          </a:lstStyle>
          <a:p>
            <a:pPr eaLnBrk="1" hangingPunct="1">
              <a:spcBef>
                <a:spcPct val="0"/>
              </a:spcBef>
            </a:pPr>
            <a:fld id="{0648BA1A-D11B-45BD-A492-37131E13EB96}" type="slidenum">
              <a:rPr lang="tr-TR" altLang="tr-TR">
                <a:solidFill>
                  <a:srgbClr val="000000"/>
                </a:solidFill>
              </a:rPr>
              <a:pPr eaLnBrk="1" hangingPunct="1">
                <a:spcBef>
                  <a:spcPct val="0"/>
                </a:spcBef>
              </a:pPr>
              <a:t>12</a:t>
            </a:fld>
            <a:endParaRPr lang="tr-TR" altLang="tr-TR">
              <a:solidFill>
                <a:srgbClr val="000000"/>
              </a:solidFill>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tr-TR" b="1" dirty="0" smtClean="0">
                <a:solidFill>
                  <a:srgbClr val="525353"/>
                </a:solidFill>
                <a:latin typeface="Arial" pitchFamily="34" charset="0"/>
                <a:ea typeface="ＭＳ Ｐゴシック" pitchFamily="34" charset="-128"/>
                <a:cs typeface="Arial" pitchFamily="34" charset="0"/>
              </a:rPr>
              <a:t>IFN-</a:t>
            </a:r>
            <a:r>
              <a:rPr lang="en-US" altLang="tr-TR" b="1" dirty="0" smtClean="0">
                <a:solidFill>
                  <a:srgbClr val="525353"/>
                </a:solidFill>
                <a:latin typeface="Symbol" pitchFamily="18" charset="2"/>
                <a:ea typeface="ＭＳ Ｐゴシック" pitchFamily="34" charset="-128"/>
                <a:cs typeface="Arial" pitchFamily="34" charset="0"/>
              </a:rPr>
              <a:t>g</a:t>
            </a:r>
            <a:r>
              <a:rPr lang="en-US" altLang="tr-TR" b="1" dirty="0" smtClean="0">
                <a:solidFill>
                  <a:srgbClr val="525353"/>
                </a:solidFill>
                <a:latin typeface="Arial" pitchFamily="34" charset="0"/>
                <a:ea typeface="ＭＳ Ｐゴシック" pitchFamily="34" charset="-128"/>
                <a:cs typeface="Arial" pitchFamily="34" charset="0"/>
              </a:rPr>
              <a:t> is a cytokine secreted by Th1 cells that are involved in GVHD development.  MSCs can inhibit secretion of IFN-</a:t>
            </a:r>
            <a:r>
              <a:rPr lang="en-US" altLang="tr-TR" b="1" dirty="0" smtClean="0">
                <a:solidFill>
                  <a:srgbClr val="525353"/>
                </a:solidFill>
                <a:latin typeface="Symbol" pitchFamily="18" charset="2"/>
                <a:ea typeface="ＭＳ Ｐゴシック" pitchFamily="34" charset="-128"/>
                <a:cs typeface="Arial" pitchFamily="34" charset="0"/>
              </a:rPr>
              <a:t>g</a:t>
            </a:r>
            <a:r>
              <a:rPr lang="en-US" altLang="tr-TR" b="1" dirty="0" smtClean="0">
                <a:solidFill>
                  <a:srgbClr val="525353"/>
                </a:solidFill>
                <a:latin typeface="Arial" pitchFamily="34" charset="0"/>
                <a:ea typeface="ＭＳ Ｐゴシック" pitchFamily="34" charset="-128"/>
                <a:cs typeface="Arial" pitchFamily="34" charset="0"/>
              </a:rPr>
              <a:t> that is beneficial for GVHD treatment </a:t>
            </a:r>
          </a:p>
          <a:p>
            <a:pPr eaLnBrk="1" hangingPunct="1"/>
            <a:endParaRPr lang="tr-TR" altLang="tr-TR" dirty="0" smtClean="0">
              <a:latin typeface="Arial" pitchFamily="34" charset="0"/>
              <a:ea typeface="ＭＳ Ｐゴシック" pitchFamily="34" charset="-128"/>
              <a:cs typeface="Arial" pitchFamily="34" charset="0"/>
            </a:endParaRPr>
          </a:p>
          <a:p>
            <a:pPr eaLnBrk="1" hangingPunct="1"/>
            <a:endParaRPr lang="tr-TR" altLang="tr-TR" dirty="0" smtClean="0">
              <a:latin typeface="Arial" pitchFamily="34" charset="0"/>
              <a:ea typeface="ＭＳ Ｐゴシック" pitchFamily="34" charset="-128"/>
              <a:cs typeface="Arial" pitchFamily="34" charset="0"/>
            </a:endParaRPr>
          </a:p>
          <a:p>
            <a:pPr eaLnBrk="1" hangingPunct="1"/>
            <a:r>
              <a:rPr lang="tr-TR" altLang="tr-TR" dirty="0" err="1" smtClean="0">
                <a:latin typeface="Arial" pitchFamily="34" charset="0"/>
                <a:ea typeface="ＭＳ Ｐゴシック" pitchFamily="34" charset="-128"/>
                <a:cs typeface="Arial" pitchFamily="34" charset="0"/>
              </a:rPr>
              <a:t>Accordingly</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experimental</a:t>
            </a:r>
            <a:r>
              <a:rPr lang="tr-TR" altLang="tr-TR" dirty="0" smtClean="0">
                <a:latin typeface="Arial" pitchFamily="34" charset="0"/>
                <a:ea typeface="ＭＳ Ｐゴシック" pitchFamily="34" charset="-128"/>
                <a:cs typeface="Arial" pitchFamily="34" charset="0"/>
              </a:rPr>
              <a:t> data </a:t>
            </a:r>
            <a:r>
              <a:rPr lang="tr-TR" altLang="tr-TR" dirty="0" err="1" smtClean="0">
                <a:latin typeface="Arial" pitchFamily="34" charset="0"/>
                <a:ea typeface="ＭＳ Ｐゴシック" pitchFamily="34" charset="-128"/>
                <a:cs typeface="Arial" pitchFamily="34" charset="0"/>
              </a:rPr>
              <a:t>suggests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that</a:t>
            </a:r>
            <a:r>
              <a:rPr lang="tr-TR" altLang="tr-TR" dirty="0" smtClean="0">
                <a:latin typeface="Arial" pitchFamily="34" charset="0"/>
                <a:ea typeface="ＭＳ Ｐゴシック" pitchFamily="34" charset="-128"/>
                <a:cs typeface="Arial" pitchFamily="34" charset="0"/>
              </a:rPr>
              <a:t> MSC </a:t>
            </a:r>
            <a:r>
              <a:rPr lang="tr-TR" altLang="tr-TR" dirty="0" err="1" smtClean="0">
                <a:latin typeface="Arial" pitchFamily="34" charset="0"/>
                <a:ea typeface="ＭＳ Ｐゴシック" pitchFamily="34" charset="-128"/>
                <a:cs typeface="Arial" pitchFamily="34" charset="0"/>
              </a:rPr>
              <a:t>therapy</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might</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ameliorate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disease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by</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promoting</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conversion</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from</a:t>
            </a:r>
            <a:r>
              <a:rPr lang="tr-TR" altLang="tr-TR" dirty="0" smtClean="0">
                <a:latin typeface="Arial" pitchFamily="34" charset="0"/>
                <a:ea typeface="ＭＳ Ｐゴシック" pitchFamily="34" charset="-128"/>
                <a:cs typeface="Arial" pitchFamily="34" charset="0"/>
              </a:rPr>
              <a:t> a Th1 </a:t>
            </a:r>
            <a:r>
              <a:rPr lang="tr-TR" altLang="tr-TR" dirty="0" err="1" smtClean="0">
                <a:latin typeface="Arial" pitchFamily="34" charset="0"/>
                <a:ea typeface="ＭＳ Ｐゴシック" pitchFamily="34" charset="-128"/>
                <a:cs typeface="Arial" pitchFamily="34" charset="0"/>
              </a:rPr>
              <a:t>humoral</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response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to</a:t>
            </a:r>
            <a:r>
              <a:rPr lang="tr-TR" altLang="tr-TR" dirty="0" smtClean="0">
                <a:latin typeface="Arial" pitchFamily="34" charset="0"/>
                <a:ea typeface="ＭＳ Ｐゴシック" pitchFamily="34" charset="-128"/>
                <a:cs typeface="Arial" pitchFamily="34" charset="0"/>
              </a:rPr>
              <a:t> a Th2 </a:t>
            </a:r>
            <a:r>
              <a:rPr lang="tr-TR" altLang="tr-TR" dirty="0" err="1" smtClean="0">
                <a:latin typeface="Arial" pitchFamily="34" charset="0"/>
                <a:ea typeface="ＭＳ Ｐゴシック" pitchFamily="34" charset="-128"/>
                <a:cs typeface="Arial" pitchFamily="34" charset="0"/>
              </a:rPr>
              <a:t>cellular</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immune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response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through</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modulation</a:t>
            </a:r>
            <a:r>
              <a:rPr lang="tr-TR" altLang="tr-TR" dirty="0" smtClean="0">
                <a:latin typeface="Arial" pitchFamily="34" charset="0"/>
                <a:ea typeface="ＭＳ Ｐゴシック" pitchFamily="34" charset="-128"/>
                <a:cs typeface="Arial" pitchFamily="34" charset="0"/>
              </a:rPr>
              <a:t> of IL-4 </a:t>
            </a:r>
            <a:r>
              <a:rPr lang="tr-TR" altLang="tr-TR" dirty="0" err="1" smtClean="0">
                <a:latin typeface="Arial" pitchFamily="34" charset="0"/>
                <a:ea typeface="ＭＳ Ｐゴシック" pitchFamily="34" charset="-128"/>
                <a:cs typeface="Arial" pitchFamily="34" charset="0"/>
              </a:rPr>
              <a:t>and</a:t>
            </a:r>
            <a:r>
              <a:rPr lang="tr-TR" altLang="tr-TR" dirty="0" smtClean="0">
                <a:latin typeface="Arial" pitchFamily="34" charset="0"/>
                <a:ea typeface="ＭＳ Ｐゴシック" pitchFamily="34" charset="-128"/>
                <a:cs typeface="Arial" pitchFamily="34" charset="0"/>
              </a:rPr>
              <a:t> IFN-γ </a:t>
            </a:r>
            <a:r>
              <a:rPr lang="tr-TR" altLang="tr-TR" dirty="0" err="1" smtClean="0">
                <a:latin typeface="Arial" pitchFamily="34" charset="0"/>
                <a:ea typeface="ＭＳ Ｐゴシック" pitchFamily="34" charset="-128"/>
                <a:cs typeface="Arial" pitchFamily="34" charset="0"/>
              </a:rPr>
              <a:t>levels</a:t>
            </a:r>
            <a:r>
              <a:rPr lang="tr-TR" altLang="tr-TR" dirty="0" smtClean="0">
                <a:latin typeface="Arial" pitchFamily="34" charset="0"/>
                <a:ea typeface="ＭＳ Ｐゴシック" pitchFamily="34" charset="-128"/>
                <a:cs typeface="Arial" pitchFamily="34" charset="0"/>
              </a:rPr>
              <a:t> in </a:t>
            </a:r>
            <a:r>
              <a:rPr lang="tr-TR" altLang="tr-TR" dirty="0" err="1" smtClean="0">
                <a:latin typeface="Arial" pitchFamily="34" charset="0"/>
                <a:ea typeface="ＭＳ Ｐゴシック" pitchFamily="34" charset="-128"/>
                <a:cs typeface="Arial" pitchFamily="34" charset="0"/>
              </a:rPr>
              <a:t>effector</a:t>
            </a:r>
            <a:r>
              <a:rPr lang="tr-TR" altLang="tr-TR" dirty="0" smtClean="0">
                <a:latin typeface="Arial" pitchFamily="34" charset="0"/>
                <a:ea typeface="ＭＳ Ｐゴシック" pitchFamily="34" charset="-128"/>
                <a:cs typeface="Arial" pitchFamily="34" charset="0"/>
              </a:rPr>
              <a:t> T </a:t>
            </a:r>
            <a:r>
              <a:rPr lang="tr-TR" altLang="tr-TR" dirty="0" err="1" smtClean="0">
                <a:latin typeface="Arial" pitchFamily="34" charset="0"/>
                <a:ea typeface="ＭＳ Ｐゴシック" pitchFamily="34" charset="-128"/>
                <a:cs typeface="Arial" pitchFamily="34" charset="0"/>
              </a:rPr>
              <a:t>cells</a:t>
            </a:r>
            <a:r>
              <a:rPr lang="tr-TR" altLang="tr-TR" dirty="0" smtClean="0">
                <a:latin typeface="Arial" pitchFamily="34" charset="0"/>
                <a:ea typeface="ＭＳ Ｐゴシック" pitchFamily="34" charset="-128"/>
                <a:cs typeface="Arial" pitchFamily="34" charset="0"/>
              </a:rPr>
              <a:t> </a:t>
            </a:r>
          </a:p>
          <a:p>
            <a:pPr eaLnBrk="1" hangingPunct="1"/>
            <a:endParaRPr lang="tr-TR" altLang="tr-TR" dirty="0" smtClean="0">
              <a:latin typeface="Arial" pitchFamily="34" charset="0"/>
              <a:ea typeface="ＭＳ Ｐゴシック" pitchFamily="34" charset="-128"/>
              <a:cs typeface="Arial" pitchFamily="34" charset="0"/>
            </a:endParaRPr>
          </a:p>
          <a:p>
            <a:pPr eaLnBrk="1" hangingPunct="1"/>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MSCs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have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also</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been</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shown</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to</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induce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the</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generation</a:t>
            </a:r>
            <a:r>
              <a:rPr lang="tr-TR" altLang="tr-TR" dirty="0" smtClean="0">
                <a:latin typeface="Arial" pitchFamily="34" charset="0"/>
                <a:ea typeface="ＭＳ Ｐゴシック" pitchFamily="34" charset="-128"/>
                <a:cs typeface="Arial" pitchFamily="34" charset="0"/>
              </a:rPr>
              <a:t> of </a:t>
            </a:r>
            <a:r>
              <a:rPr lang="tr-TR" altLang="tr-TR" dirty="0" err="1" smtClean="0">
                <a:latin typeface="Arial" pitchFamily="34" charset="0"/>
                <a:ea typeface="ＭＳ Ｐゴシック" pitchFamily="34" charset="-128"/>
                <a:cs typeface="Arial" pitchFamily="34" charset="0"/>
              </a:rPr>
              <a:t>functional</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Tregs</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both</a:t>
            </a:r>
            <a:r>
              <a:rPr lang="tr-TR" altLang="tr-TR" dirty="0" smtClean="0">
                <a:latin typeface="Arial" pitchFamily="34" charset="0"/>
                <a:ea typeface="ＭＳ Ｐゴシック" pitchFamily="34" charset="-128"/>
                <a:cs typeface="Arial" pitchFamily="34" charset="0"/>
              </a:rPr>
              <a:t> </a:t>
            </a:r>
            <a:r>
              <a:rPr lang="tr-TR" altLang="tr-TR" i="1" dirty="0" smtClean="0">
                <a:latin typeface="Arial" pitchFamily="34" charset="0"/>
                <a:ea typeface="ＭＳ Ｐゴシック" pitchFamily="34" charset="-128"/>
                <a:cs typeface="Arial" pitchFamily="34" charset="0"/>
              </a:rPr>
              <a:t>in </a:t>
            </a:r>
            <a:r>
              <a:rPr lang="tr-TR" altLang="tr-TR" i="1" dirty="0" err="1" smtClean="0">
                <a:latin typeface="Arial" pitchFamily="34" charset="0"/>
                <a:ea typeface="ＭＳ Ｐゴシック" pitchFamily="34" charset="-128"/>
                <a:cs typeface="Arial" pitchFamily="34" charset="0"/>
              </a:rPr>
              <a:t>vitro</a:t>
            </a:r>
            <a:r>
              <a:rPr lang="tr-TR" altLang="tr-TR" i="1"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and</a:t>
            </a:r>
            <a:r>
              <a:rPr lang="tr-TR" altLang="tr-TR" dirty="0" smtClean="0">
                <a:latin typeface="Arial" pitchFamily="34" charset="0"/>
                <a:ea typeface="ＭＳ Ｐゴシック" pitchFamily="34" charset="-128"/>
                <a:cs typeface="Arial" pitchFamily="34" charset="0"/>
              </a:rPr>
              <a:t> </a:t>
            </a:r>
            <a:r>
              <a:rPr lang="tr-TR" altLang="tr-TR" i="1" dirty="0" smtClean="0">
                <a:latin typeface="Arial" pitchFamily="34" charset="0"/>
                <a:ea typeface="ＭＳ Ｐゴシック" pitchFamily="34" charset="-128"/>
                <a:cs typeface="Arial" pitchFamily="34" charset="0"/>
              </a:rPr>
              <a:t>in </a:t>
            </a:r>
            <a:r>
              <a:rPr lang="tr-TR" altLang="tr-TR" i="1" dirty="0" err="1" smtClean="0">
                <a:latin typeface="Arial" pitchFamily="34" charset="0"/>
                <a:ea typeface="ＭＳ Ｐゴシック" pitchFamily="34" charset="-128"/>
                <a:cs typeface="Arial" pitchFamily="34" charset="0"/>
              </a:rPr>
              <a:t>vivo</a:t>
            </a:r>
            <a:r>
              <a:rPr lang="tr-TR" altLang="tr-TR" i="1" dirty="0" smtClean="0">
                <a:latin typeface="Arial" pitchFamily="34" charset="0"/>
                <a:ea typeface="ＭＳ Ｐゴシック" pitchFamily="34" charset="-128"/>
                <a:cs typeface="Arial" pitchFamily="34" charset="0"/>
              </a:rPr>
              <a:t>  </a:t>
            </a:r>
            <a:r>
              <a:rPr lang="tr-TR" altLang="tr-TR" dirty="0" smtClean="0">
                <a:latin typeface="Arial" pitchFamily="34" charset="0"/>
                <a:ea typeface="ＭＳ Ｐゴシック" pitchFamily="34" charset="-128"/>
                <a:cs typeface="Arial" pitchFamily="34" charset="0"/>
              </a:rPr>
              <a:t>(</a:t>
            </a:r>
            <a:r>
              <a:rPr lang="tr-TR" altLang="tr-TR" dirty="0" err="1" smtClean="0">
                <a:latin typeface="Arial" pitchFamily="34" charset="0"/>
                <a:ea typeface="ＭＳ Ｐゴシック" pitchFamily="34" charset="-128"/>
                <a:cs typeface="Arial" pitchFamily="34" charset="0"/>
              </a:rPr>
              <a:t>González</a:t>
            </a:r>
            <a:r>
              <a:rPr lang="tr-TR" altLang="tr-TR" dirty="0" smtClean="0">
                <a:latin typeface="Arial" pitchFamily="34" charset="0"/>
                <a:ea typeface="ＭＳ Ｐゴシック" pitchFamily="34" charset="-128"/>
                <a:cs typeface="Arial" pitchFamily="34" charset="0"/>
              </a:rPr>
              <a:t> et al., 2009; </a:t>
            </a:r>
            <a:r>
              <a:rPr lang="tr-TR" altLang="tr-TR" dirty="0" err="1" smtClean="0">
                <a:latin typeface="Arial" pitchFamily="34" charset="0"/>
                <a:ea typeface="ＭＳ Ｐゴシック" pitchFamily="34" charset="-128"/>
                <a:cs typeface="Arial" pitchFamily="34" charset="0"/>
              </a:rPr>
              <a:t>Prevosto</a:t>
            </a:r>
            <a:r>
              <a:rPr lang="tr-TR" altLang="tr-TR" dirty="0" smtClean="0">
                <a:latin typeface="Arial" pitchFamily="34" charset="0"/>
                <a:ea typeface="ＭＳ Ｐゴシック" pitchFamily="34" charset="-128"/>
                <a:cs typeface="Arial" pitchFamily="34" charset="0"/>
              </a:rPr>
              <a:t> et al., 2007; </a:t>
            </a:r>
            <a:r>
              <a:rPr lang="tr-TR" altLang="tr-TR" dirty="0" err="1" smtClean="0">
                <a:latin typeface="Arial" pitchFamily="34" charset="0"/>
                <a:ea typeface="ＭＳ Ｐゴシック" pitchFamily="34" charset="-128"/>
                <a:cs typeface="Arial" pitchFamily="34" charset="0"/>
              </a:rPr>
              <a:t>Gonzalez</a:t>
            </a:r>
            <a:r>
              <a:rPr lang="tr-TR" altLang="tr-TR" dirty="0" smtClean="0">
                <a:latin typeface="Arial" pitchFamily="34" charset="0"/>
                <a:ea typeface="ＭＳ Ｐゴシック" pitchFamily="34" charset="-128"/>
                <a:cs typeface="Arial" pitchFamily="34" charset="0"/>
              </a:rPr>
              <a:t>-Rey et al., 2010).</a:t>
            </a:r>
          </a:p>
          <a:p>
            <a:pPr eaLnBrk="1" hangingPunct="1">
              <a:lnSpc>
                <a:spcPct val="150000"/>
              </a:lnSpc>
            </a:pPr>
            <a:endParaRPr lang="tr-TR" altLang="tr-TR" dirty="0" smtClean="0">
              <a:solidFill>
                <a:srgbClr val="000000"/>
              </a:solidFill>
              <a:latin typeface="Segoe UI" pitchFamily="34" charset="0"/>
              <a:ea typeface="ＭＳ Ｐゴシック" pitchFamily="34" charset="-128"/>
              <a:cs typeface="Arial" pitchFamily="34" charset="0"/>
            </a:endParaRPr>
          </a:p>
          <a:p>
            <a:pPr eaLnBrk="1" hangingPunct="1">
              <a:lnSpc>
                <a:spcPct val="150000"/>
              </a:lnSpc>
            </a:pPr>
            <a:r>
              <a:rPr lang="en-US" altLang="tr-TR" dirty="0" err="1" smtClean="0">
                <a:solidFill>
                  <a:srgbClr val="000000"/>
                </a:solidFill>
                <a:latin typeface="Segoe UI" pitchFamily="34" charset="0"/>
                <a:ea typeface="ＭＳ Ｐゴシック" pitchFamily="34" charset="-128"/>
                <a:cs typeface="Arial" pitchFamily="34" charset="0"/>
              </a:rPr>
              <a:t>hMSCs</a:t>
            </a:r>
            <a:r>
              <a:rPr lang="en-US" altLang="tr-TR" dirty="0" smtClean="0">
                <a:solidFill>
                  <a:srgbClr val="000000"/>
                </a:solidFill>
                <a:latin typeface="Segoe UI" pitchFamily="34" charset="0"/>
                <a:ea typeface="ＭＳ Ｐゴシック" pitchFamily="34" charset="-128"/>
                <a:cs typeface="Arial" pitchFamily="34" charset="0"/>
              </a:rPr>
              <a:t> promote Th2 responses by</a:t>
            </a:r>
            <a:r>
              <a:rPr lang="tr-TR" altLang="tr-TR" dirty="0" smtClean="0">
                <a:solidFill>
                  <a:srgbClr val="000000"/>
                </a:solidFill>
                <a:latin typeface="Segoe UI" pitchFamily="34" charset="0"/>
                <a:ea typeface="ＭＳ Ｐゴシック" pitchFamily="34" charset="-128"/>
                <a:cs typeface="Arial" pitchFamily="34" charset="0"/>
              </a:rPr>
              <a:t> </a:t>
            </a:r>
            <a:r>
              <a:rPr lang="en-US" altLang="tr-TR" dirty="0" smtClean="0">
                <a:solidFill>
                  <a:srgbClr val="000000"/>
                </a:solidFill>
                <a:latin typeface="Segoe UI" pitchFamily="34" charset="0"/>
                <a:ea typeface="ＭＳ Ｐゴシック" pitchFamily="34" charset="-128"/>
                <a:cs typeface="Arial" pitchFamily="34" charset="0"/>
              </a:rPr>
              <a:t>inhibiting IFN- </a:t>
            </a:r>
            <a:r>
              <a:rPr lang="tr-TR" altLang="tr-TR" dirty="0" smtClean="0">
                <a:solidFill>
                  <a:srgbClr val="000000"/>
                </a:solidFill>
                <a:latin typeface="Segoe UI" pitchFamily="34" charset="0"/>
                <a:ea typeface="ＭＳ Ｐゴシック" pitchFamily="34" charset="-128"/>
                <a:cs typeface="Arial" pitchFamily="34" charset="0"/>
              </a:rPr>
              <a:t>γ</a:t>
            </a:r>
            <a:r>
              <a:rPr lang="en-US" altLang="tr-TR" dirty="0" smtClean="0">
                <a:solidFill>
                  <a:srgbClr val="000000"/>
                </a:solidFill>
                <a:latin typeface="Segoe UI" pitchFamily="34" charset="0"/>
                <a:ea typeface="ＭＳ Ｐゴシック" pitchFamily="34" charset="-128"/>
                <a:cs typeface="Arial" pitchFamily="34" charset="0"/>
              </a:rPr>
              <a:t> and TNF- </a:t>
            </a:r>
            <a:r>
              <a:rPr lang="tr-TR" altLang="tr-TR" dirty="0" smtClean="0">
                <a:solidFill>
                  <a:srgbClr val="000000"/>
                </a:solidFill>
                <a:latin typeface="Segoe UI" pitchFamily="34" charset="0"/>
                <a:ea typeface="ＭＳ Ｐゴシック" pitchFamily="34" charset="-128"/>
                <a:cs typeface="Arial" pitchFamily="34" charset="0"/>
              </a:rPr>
              <a:t>α </a:t>
            </a:r>
            <a:r>
              <a:rPr lang="en-US" altLang="tr-TR" dirty="0" smtClean="0">
                <a:solidFill>
                  <a:srgbClr val="000000"/>
                </a:solidFill>
                <a:latin typeface="Segoe UI" pitchFamily="34" charset="0"/>
                <a:ea typeface="ＭＳ Ｐゴシック" pitchFamily="34" charset="-128"/>
                <a:cs typeface="Arial" pitchFamily="34" charset="0"/>
              </a:rPr>
              <a:t>and increasing IL-10. </a:t>
            </a:r>
            <a:endParaRPr lang="tr-TR" altLang="tr-TR" dirty="0" smtClean="0">
              <a:solidFill>
                <a:srgbClr val="000000"/>
              </a:solidFill>
              <a:latin typeface="Segoe UI" pitchFamily="34" charset="0"/>
              <a:ea typeface="ＭＳ Ｐゴシック" pitchFamily="34" charset="-128"/>
              <a:cs typeface="Arial" pitchFamily="34" charset="0"/>
            </a:endParaRPr>
          </a:p>
          <a:p>
            <a:pPr eaLnBrk="1" hangingPunct="1">
              <a:lnSpc>
                <a:spcPct val="150000"/>
              </a:lnSpc>
            </a:pPr>
            <a:r>
              <a:rPr lang="en-US" altLang="tr-TR" dirty="0" smtClean="0">
                <a:solidFill>
                  <a:srgbClr val="000000"/>
                </a:solidFill>
                <a:latin typeface="Segoe UI" pitchFamily="34" charset="0"/>
                <a:ea typeface="ＭＳ Ｐゴシック" pitchFamily="34" charset="-128"/>
                <a:cs typeface="Arial" pitchFamily="34" charset="0"/>
              </a:rPr>
              <a:t>Also </a:t>
            </a:r>
            <a:r>
              <a:rPr lang="en-US" altLang="tr-TR" dirty="0" err="1" smtClean="0">
                <a:solidFill>
                  <a:srgbClr val="000000"/>
                </a:solidFill>
                <a:latin typeface="Segoe UI" pitchFamily="34" charset="0"/>
                <a:ea typeface="ＭＳ Ｐゴシック" pitchFamily="34" charset="-128"/>
                <a:cs typeface="Arial" pitchFamily="34" charset="0"/>
              </a:rPr>
              <a:t>hMSCs</a:t>
            </a:r>
            <a:r>
              <a:rPr lang="en-US" altLang="tr-TR" dirty="0" smtClean="0">
                <a:solidFill>
                  <a:srgbClr val="000000"/>
                </a:solidFill>
                <a:latin typeface="Segoe UI" pitchFamily="34" charset="0"/>
                <a:ea typeface="ＭＳ Ｐゴシック" pitchFamily="34" charset="-128"/>
                <a:cs typeface="Arial" pitchFamily="34" charset="0"/>
              </a:rPr>
              <a:t> alter</a:t>
            </a:r>
            <a:r>
              <a:rPr lang="tr-TR" altLang="tr-TR" dirty="0" smtClean="0">
                <a:solidFill>
                  <a:srgbClr val="000000"/>
                </a:solidFill>
                <a:latin typeface="Segoe UI" pitchFamily="34" charset="0"/>
                <a:ea typeface="ＭＳ Ｐゴシック" pitchFamily="34" charset="-128"/>
                <a:cs typeface="Arial" pitchFamily="34" charset="0"/>
              </a:rPr>
              <a:t> </a:t>
            </a:r>
            <a:r>
              <a:rPr lang="en-US" altLang="tr-TR" dirty="0" smtClean="0">
                <a:solidFill>
                  <a:srgbClr val="000000"/>
                </a:solidFill>
                <a:latin typeface="Segoe UI" pitchFamily="34" charset="0"/>
                <a:ea typeface="ＭＳ Ｐゴシック" pitchFamily="34" charset="-128"/>
                <a:cs typeface="Arial" pitchFamily="34" charset="0"/>
              </a:rPr>
              <a:t>antigen-presenting</a:t>
            </a:r>
            <a:r>
              <a:rPr lang="tr-TR" altLang="tr-TR" dirty="0" smtClean="0">
                <a:solidFill>
                  <a:srgbClr val="000000"/>
                </a:solidFill>
                <a:latin typeface="Segoe UI" pitchFamily="34" charset="0"/>
                <a:ea typeface="ＭＳ Ｐゴシック" pitchFamily="34" charset="-128"/>
                <a:cs typeface="Arial" pitchFamily="34" charset="0"/>
              </a:rPr>
              <a:t> </a:t>
            </a:r>
            <a:r>
              <a:rPr lang="tr-TR" altLang="tr-TR" dirty="0" err="1" smtClean="0">
                <a:solidFill>
                  <a:srgbClr val="000000"/>
                </a:solidFill>
                <a:latin typeface="Segoe UI" pitchFamily="34" charset="0"/>
                <a:ea typeface="ＭＳ Ｐゴシック" pitchFamily="34" charset="-128"/>
                <a:cs typeface="Arial" pitchFamily="34" charset="0"/>
              </a:rPr>
              <a:t>cell</a:t>
            </a:r>
            <a:r>
              <a:rPr lang="en-US" altLang="tr-TR" dirty="0" smtClean="0">
                <a:solidFill>
                  <a:srgbClr val="000000"/>
                </a:solidFill>
                <a:latin typeface="Segoe UI" pitchFamily="34" charset="0"/>
                <a:ea typeface="ＭＳ Ｐゴシック" pitchFamily="34" charset="-128"/>
                <a:cs typeface="Arial" pitchFamily="34" charset="0"/>
              </a:rPr>
              <a:t> maturation and induce</a:t>
            </a:r>
            <a:r>
              <a:rPr lang="tr-TR" altLang="tr-TR" dirty="0" smtClean="0">
                <a:solidFill>
                  <a:srgbClr val="000000"/>
                </a:solidFill>
                <a:latin typeface="Segoe UI" pitchFamily="34" charset="0"/>
                <a:ea typeface="ＭＳ Ｐゴシック" pitchFamily="34" charset="-128"/>
                <a:cs typeface="Arial" pitchFamily="34" charset="0"/>
              </a:rPr>
              <a:t> </a:t>
            </a:r>
            <a:r>
              <a:rPr lang="en-US" altLang="tr-TR" dirty="0" smtClean="0">
                <a:solidFill>
                  <a:srgbClr val="000000"/>
                </a:solidFill>
                <a:latin typeface="Segoe UI" pitchFamily="34" charset="0"/>
                <a:ea typeface="ＭＳ Ｐゴシック" pitchFamily="34" charset="-128"/>
                <a:cs typeface="Arial" pitchFamily="34" charset="0"/>
              </a:rPr>
              <a:t>T-cell unresponsiveness</a:t>
            </a:r>
            <a:endParaRPr lang="tr-TR" altLang="tr-TR" dirty="0" smtClean="0">
              <a:solidFill>
                <a:srgbClr val="000000"/>
              </a:solidFill>
              <a:latin typeface="Segoe UI" pitchFamily="34" charset="0"/>
              <a:ea typeface="ＭＳ Ｐゴシック" pitchFamily="34" charset="-128"/>
              <a:cs typeface="Arial" pitchFamily="34" charset="0"/>
            </a:endParaRPr>
          </a:p>
          <a:p>
            <a:pPr eaLnBrk="1" hangingPunct="1">
              <a:lnSpc>
                <a:spcPct val="150000"/>
              </a:lnSpc>
            </a:pPr>
            <a:endParaRPr lang="tr-TR" altLang="tr-TR" dirty="0" smtClean="0">
              <a:solidFill>
                <a:srgbClr val="000000"/>
              </a:solidFill>
              <a:latin typeface="Segoe UI" pitchFamily="34" charset="0"/>
              <a:ea typeface="ＭＳ Ｐゴシック" pitchFamily="34" charset="-128"/>
              <a:cs typeface="Arial" pitchFamily="34" charset="0"/>
            </a:endParaRPr>
          </a:p>
          <a:p>
            <a:pPr eaLnBrk="1" hangingPunct="1">
              <a:lnSpc>
                <a:spcPct val="150000"/>
              </a:lnSpc>
            </a:pPr>
            <a:r>
              <a:rPr lang="en-US" altLang="tr-TR" dirty="0" smtClean="0">
                <a:latin typeface="Arial" pitchFamily="34" charset="0"/>
                <a:ea typeface="ＭＳ Ｐゴシック" pitchFamily="34" charset="-128"/>
                <a:cs typeface="Arial" pitchFamily="34" charset="0"/>
              </a:rPr>
              <a:t>The Th1 response is characterized by the production of </a:t>
            </a:r>
            <a:r>
              <a:rPr lang="en-US" altLang="tr-TR" dirty="0" smtClean="0">
                <a:latin typeface="Arial" pitchFamily="34" charset="0"/>
                <a:ea typeface="ＭＳ Ｐゴシック" pitchFamily="34" charset="-128"/>
                <a:cs typeface="Arial" pitchFamily="34" charset="0"/>
                <a:hlinkClick r:id="rId3" tooltip="Interferon-gamma"/>
              </a:rPr>
              <a:t>Interferon-gamma</a:t>
            </a:r>
            <a:r>
              <a:rPr lang="en-US" altLang="tr-TR" dirty="0" smtClean="0">
                <a:latin typeface="Arial" pitchFamily="34" charset="0"/>
                <a:ea typeface="ＭＳ Ｐゴシック" pitchFamily="34" charset="-128"/>
                <a:cs typeface="Arial" pitchFamily="34" charset="0"/>
              </a:rPr>
              <a:t>, which activates the </a:t>
            </a:r>
            <a:r>
              <a:rPr lang="en-US" altLang="tr-TR" dirty="0" smtClean="0">
                <a:latin typeface="Arial" pitchFamily="34" charset="0"/>
                <a:ea typeface="ＭＳ Ｐゴシック" pitchFamily="34" charset="-128"/>
                <a:cs typeface="Arial" pitchFamily="34" charset="0"/>
                <a:hlinkClick r:id="rId4" tooltip="Bactericidal"/>
              </a:rPr>
              <a:t>bactericidal</a:t>
            </a:r>
            <a:r>
              <a:rPr lang="en-US" altLang="tr-TR" dirty="0" smtClean="0">
                <a:latin typeface="Arial" pitchFamily="34" charset="0"/>
                <a:ea typeface="ＭＳ Ｐゴシック" pitchFamily="34" charset="-128"/>
                <a:cs typeface="Arial" pitchFamily="34" charset="0"/>
              </a:rPr>
              <a:t> activities of macrophages, and induces B cells to make opsonizing (coating) and complement-fixing antibodies, and leads to "</a:t>
            </a:r>
            <a:r>
              <a:rPr lang="en-US" altLang="tr-TR" dirty="0" smtClean="0">
                <a:latin typeface="Arial" pitchFamily="34" charset="0"/>
                <a:ea typeface="ＭＳ Ｐゴシック" pitchFamily="34" charset="-128"/>
                <a:cs typeface="Arial" pitchFamily="34" charset="0"/>
                <a:hlinkClick r:id="rId5" tooltip="Cell-mediated immunity"/>
              </a:rPr>
              <a:t>cell-mediated immunity</a:t>
            </a:r>
            <a:r>
              <a:rPr lang="en-US" altLang="tr-TR" dirty="0" smtClean="0">
                <a:latin typeface="Arial" pitchFamily="34" charset="0"/>
                <a:ea typeface="ＭＳ Ｐゴシック" pitchFamily="34" charset="-128"/>
                <a:cs typeface="Arial" pitchFamily="34" charset="0"/>
              </a:rPr>
              <a:t>".</a:t>
            </a:r>
            <a:r>
              <a:rPr lang="en-US" altLang="tr-TR" baseline="30000" dirty="0" smtClean="0">
                <a:latin typeface="Arial" pitchFamily="34" charset="0"/>
                <a:ea typeface="ＭＳ Ｐゴシック" pitchFamily="34" charset="-128"/>
                <a:cs typeface="Arial" pitchFamily="34" charset="0"/>
                <a:hlinkClick r:id="rId6"/>
              </a:rPr>
              <a:t>[2]</a:t>
            </a:r>
            <a:r>
              <a:rPr lang="en-US" altLang="tr-TR" dirty="0" smtClean="0">
                <a:latin typeface="Arial" pitchFamily="34" charset="0"/>
                <a:ea typeface="ＭＳ Ｐゴシック" pitchFamily="34" charset="-128"/>
                <a:cs typeface="Arial" pitchFamily="34" charset="0"/>
              </a:rPr>
              <a:t> The Th2 response is characterized by the release of </a:t>
            </a:r>
            <a:r>
              <a:rPr lang="en-US" altLang="tr-TR" dirty="0" smtClean="0">
                <a:latin typeface="Arial" pitchFamily="34" charset="0"/>
                <a:ea typeface="ＭＳ Ｐゴシック" pitchFamily="34" charset="-128"/>
                <a:cs typeface="Arial" pitchFamily="34" charset="0"/>
                <a:hlinkClick r:id="rId7" tooltip="Interleukin 4"/>
              </a:rPr>
              <a:t>Interleukin 4</a:t>
            </a:r>
            <a:r>
              <a:rPr lang="en-US" altLang="tr-TR" dirty="0" smtClean="0">
                <a:latin typeface="Arial" pitchFamily="34" charset="0"/>
                <a:ea typeface="ＭＳ Ｐゴシック" pitchFamily="34" charset="-128"/>
                <a:cs typeface="Arial" pitchFamily="34" charset="0"/>
              </a:rPr>
              <a:t>, which results in the activation of B cells to make neutralizing non-</a:t>
            </a:r>
            <a:r>
              <a:rPr lang="en-US" altLang="tr-TR" dirty="0" err="1" smtClean="0">
                <a:latin typeface="Arial" pitchFamily="34" charset="0"/>
                <a:ea typeface="ＭＳ Ｐゴシック" pitchFamily="34" charset="-128"/>
                <a:cs typeface="Arial" pitchFamily="34" charset="0"/>
              </a:rPr>
              <a:t>cytolytic</a:t>
            </a:r>
            <a:r>
              <a:rPr lang="en-US" altLang="tr-TR" dirty="0" smtClean="0">
                <a:latin typeface="Arial" pitchFamily="34" charset="0"/>
                <a:ea typeface="ＭＳ Ｐゴシック" pitchFamily="34" charset="-128"/>
                <a:cs typeface="Arial" pitchFamily="34" charset="0"/>
              </a:rPr>
              <a:t> antibodies, leading to</a:t>
            </a:r>
            <a:r>
              <a:rPr lang="tr-TR" altLang="tr-TR" dirty="0" smtClean="0">
                <a:latin typeface="Arial" pitchFamily="34" charset="0"/>
                <a:ea typeface="ＭＳ Ｐゴシック" pitchFamily="34" charset="-128"/>
                <a:cs typeface="Arial" pitchFamily="34" charset="0"/>
              </a:rPr>
              <a:t> </a:t>
            </a:r>
            <a:r>
              <a:rPr lang="en-US" altLang="tr-TR" dirty="0" smtClean="0">
                <a:latin typeface="Arial" pitchFamily="34" charset="0"/>
                <a:ea typeface="ＭＳ Ｐゴシック" pitchFamily="34" charset="-128"/>
                <a:cs typeface="Arial" pitchFamily="34" charset="0"/>
              </a:rPr>
              <a:t>"</a:t>
            </a:r>
            <a:r>
              <a:rPr lang="en-US" altLang="tr-TR" dirty="0" smtClean="0">
                <a:latin typeface="Arial" pitchFamily="34" charset="0"/>
                <a:ea typeface="ＭＳ Ｐゴシック" pitchFamily="34" charset="-128"/>
                <a:cs typeface="Arial" pitchFamily="34" charset="0"/>
                <a:hlinkClick r:id="rId8" tooltip="Humoral immunity"/>
              </a:rPr>
              <a:t>humoral immunity</a:t>
            </a:r>
            <a:r>
              <a:rPr lang="en-US" altLang="tr-TR" dirty="0" smtClean="0">
                <a:latin typeface="Arial" pitchFamily="34" charset="0"/>
                <a:ea typeface="ＭＳ Ｐゴシック" pitchFamily="34" charset="-128"/>
                <a:cs typeface="Arial" pitchFamily="34" charset="0"/>
              </a:rPr>
              <a:t>"</a:t>
            </a:r>
            <a:r>
              <a:rPr lang="tr-TR" altLang="tr-TR" dirty="0" err="1" smtClean="0">
                <a:latin typeface="Arial" pitchFamily="34" charset="0"/>
                <a:ea typeface="ＭＳ Ｐゴシック" pitchFamily="34" charset="-128"/>
                <a:cs typeface="Arial" pitchFamily="34" charset="0"/>
              </a:rPr>
              <a:t>and</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antiinflammotory</a:t>
            </a:r>
            <a:r>
              <a:rPr lang="tr-TR" altLang="tr-TR" dirty="0" smtClean="0">
                <a:latin typeface="Arial" pitchFamily="34" charset="0"/>
                <a:ea typeface="ＭＳ Ｐゴシック" pitchFamily="34" charset="-128"/>
                <a:cs typeface="Arial" pitchFamily="34" charset="0"/>
              </a:rPr>
              <a:t> </a:t>
            </a:r>
            <a:r>
              <a:rPr lang="tr-TR" altLang="tr-TR" dirty="0" err="1" smtClean="0">
                <a:latin typeface="Arial" pitchFamily="34" charset="0"/>
                <a:ea typeface="ＭＳ Ｐゴシック" pitchFamily="34" charset="-128"/>
                <a:cs typeface="Arial" pitchFamily="34" charset="0"/>
              </a:rPr>
              <a:t>effect</a:t>
            </a:r>
            <a:r>
              <a:rPr lang="tr-TR" altLang="tr-TR" dirty="0" smtClean="0">
                <a:latin typeface="Arial" pitchFamily="34" charset="0"/>
                <a:ea typeface="ＭＳ Ｐゴシック" pitchFamily="34" charset="-128"/>
                <a:cs typeface="Arial" pitchFamily="34" charset="0"/>
              </a:rPr>
              <a:t> </a:t>
            </a:r>
            <a:r>
              <a:rPr lang="en-US" altLang="tr-TR" dirty="0" smtClean="0">
                <a:latin typeface="Arial" pitchFamily="34" charset="0"/>
                <a:ea typeface="ＭＳ Ｐゴシック" pitchFamily="34" charset="-128"/>
                <a:cs typeface="Arial" pitchFamily="34" charset="0"/>
              </a:rPr>
              <a:t>.</a:t>
            </a:r>
            <a:r>
              <a:rPr lang="en-US" altLang="tr-TR" baseline="30000" dirty="0" smtClean="0">
                <a:latin typeface="Arial" pitchFamily="34" charset="0"/>
                <a:ea typeface="ＭＳ Ｐゴシック" pitchFamily="34" charset="-128"/>
                <a:cs typeface="Arial" pitchFamily="34" charset="0"/>
                <a:hlinkClick r:id="rId6"/>
              </a:rPr>
              <a:t>[2]</a:t>
            </a:r>
            <a:r>
              <a:rPr lang="en-US" altLang="tr-TR" dirty="0" smtClean="0">
                <a:latin typeface="Arial" pitchFamily="34" charset="0"/>
                <a:ea typeface="ＭＳ Ｐゴシック" pitchFamily="34" charset="-128"/>
                <a:cs typeface="Arial" pitchFamily="34" charset="0"/>
              </a:rPr>
              <a:t> In general, Th1 responses are more effective against </a:t>
            </a:r>
            <a:r>
              <a:rPr lang="en-US" altLang="tr-TR" dirty="0" smtClean="0">
                <a:latin typeface="Arial" pitchFamily="34" charset="0"/>
                <a:ea typeface="ＭＳ Ｐゴシック" pitchFamily="34" charset="-128"/>
                <a:cs typeface="Arial" pitchFamily="34" charset="0"/>
                <a:hlinkClick r:id="rId9" tooltip="Intracellular"/>
              </a:rPr>
              <a:t>intracellular</a:t>
            </a:r>
            <a:r>
              <a:rPr lang="en-US" altLang="tr-TR" dirty="0" smtClean="0">
                <a:latin typeface="Arial" pitchFamily="34" charset="0"/>
                <a:ea typeface="ＭＳ Ｐゴシック" pitchFamily="34" charset="-128"/>
                <a:cs typeface="Arial" pitchFamily="34" charset="0"/>
              </a:rPr>
              <a:t> pathogens (viruses and bacteria that are inside host cells), whereas Th2 responses are more effective against </a:t>
            </a:r>
            <a:r>
              <a:rPr lang="en-US" altLang="tr-TR" dirty="0" smtClean="0">
                <a:latin typeface="Arial" pitchFamily="34" charset="0"/>
                <a:ea typeface="ＭＳ Ｐゴシック" pitchFamily="34" charset="-128"/>
                <a:cs typeface="Arial" pitchFamily="34" charset="0"/>
                <a:hlinkClick r:id="rId10" tooltip="Extracellular"/>
              </a:rPr>
              <a:t>extracellular</a:t>
            </a:r>
            <a:r>
              <a:rPr lang="en-US" altLang="tr-TR" dirty="0" smtClean="0">
                <a:latin typeface="Arial" pitchFamily="34" charset="0"/>
                <a:ea typeface="ＭＳ Ｐゴシック" pitchFamily="34" charset="-128"/>
                <a:cs typeface="Arial" pitchFamily="34" charset="0"/>
              </a:rPr>
              <a:t> bacteria, parasites including </a:t>
            </a:r>
            <a:r>
              <a:rPr lang="en-US" altLang="tr-TR" dirty="0" err="1" smtClean="0">
                <a:latin typeface="Arial" pitchFamily="34" charset="0"/>
                <a:ea typeface="ＭＳ Ｐゴシック" pitchFamily="34" charset="-128"/>
                <a:cs typeface="Arial" pitchFamily="34" charset="0"/>
              </a:rPr>
              <a:t>helminths</a:t>
            </a:r>
            <a:r>
              <a:rPr lang="en-US" altLang="tr-TR" dirty="0" smtClean="0">
                <a:latin typeface="Arial" pitchFamily="34" charset="0"/>
                <a:ea typeface="ＭＳ Ｐゴシック" pitchFamily="34" charset="-128"/>
                <a:cs typeface="Arial" pitchFamily="34" charset="0"/>
              </a:rPr>
              <a:t> and </a:t>
            </a:r>
            <a:r>
              <a:rPr lang="en-US" altLang="tr-TR" dirty="0" smtClean="0">
                <a:latin typeface="Arial" pitchFamily="34" charset="0"/>
                <a:ea typeface="ＭＳ Ｐゴシック" pitchFamily="34" charset="-128"/>
                <a:cs typeface="Arial" pitchFamily="34" charset="0"/>
                <a:hlinkClick r:id="rId11" tooltip="Toxin"/>
              </a:rPr>
              <a:t>toxins</a:t>
            </a:r>
            <a:r>
              <a:rPr lang="en-US" altLang="tr-TR" dirty="0" smtClean="0">
                <a:latin typeface="Arial" pitchFamily="34" charset="0"/>
                <a:ea typeface="ＭＳ Ｐゴシック" pitchFamily="34" charset="-128"/>
                <a:cs typeface="Arial" pitchFamily="34" charset="0"/>
              </a:rPr>
              <a:t>.</a:t>
            </a:r>
            <a:r>
              <a:rPr lang="en-US" altLang="tr-TR" baseline="30000" dirty="0" smtClean="0">
                <a:latin typeface="Arial" pitchFamily="34" charset="0"/>
                <a:ea typeface="ＭＳ Ｐゴシック" pitchFamily="34" charset="-128"/>
                <a:cs typeface="Arial" pitchFamily="34" charset="0"/>
                <a:hlinkClick r:id="rId6"/>
              </a:rPr>
              <a:t>[2]</a:t>
            </a:r>
            <a:r>
              <a:rPr lang="en-US" altLang="tr-TR" dirty="0" smtClean="0">
                <a:latin typeface="Arial" pitchFamily="34" charset="0"/>
                <a:ea typeface="ＭＳ Ｐゴシック" pitchFamily="34" charset="-128"/>
                <a:cs typeface="Arial" pitchFamily="34" charset="0"/>
              </a:rPr>
              <a:t> Like cytotoxic T cells, most of the CD4+ helper cells will die upon resolution of infection, with a few remaining as CD4+ memory cells</a:t>
            </a:r>
            <a:endParaRPr lang="tr-TR" altLang="tr-TR" dirty="0" smtClean="0">
              <a:solidFill>
                <a:srgbClr val="000000"/>
              </a:solidFill>
              <a:latin typeface="Segoe UI" pitchFamily="34" charset="0"/>
              <a:ea typeface="ＭＳ Ｐゴシック" pitchFamily="34" charset="-128"/>
              <a:cs typeface="Arial" pitchFamily="34" charset="0"/>
            </a:endParaRPr>
          </a:p>
          <a:p>
            <a:pPr eaLnBrk="1" hangingPunct="1"/>
            <a:endParaRPr lang="tr-TR" altLang="tr-TR" dirty="0"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tr-TR" altLang="tr-TR" sz="1000" dirty="0" err="1" smtClean="0">
                <a:latin typeface="Arial" pitchFamily="34" charset="0"/>
                <a:ea typeface="ＭＳ Ｐゴシック" pitchFamily="34" charset="-128"/>
                <a:cs typeface="Arial" pitchFamily="34" charset="0"/>
              </a:rPr>
              <a:t>MSPCs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exert</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immunomodulatory</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functions</a:t>
            </a:r>
            <a:r>
              <a:rPr lang="tr-TR" altLang="tr-TR" sz="1000" dirty="0" smtClean="0">
                <a:latin typeface="Arial" pitchFamily="34" charset="0"/>
                <a:ea typeface="ＭＳ Ｐゴシック" pitchFamily="34" charset="-128"/>
                <a:cs typeface="Arial" pitchFamily="34" charset="0"/>
              </a:rPr>
              <a:t> in an </a:t>
            </a:r>
            <a:r>
              <a:rPr lang="tr-TR" altLang="tr-TR" sz="1000" dirty="0" err="1" smtClean="0">
                <a:latin typeface="Arial" pitchFamily="34" charset="0"/>
                <a:ea typeface="ＭＳ Ｐゴシック" pitchFamily="34" charset="-128"/>
                <a:cs typeface="Arial" pitchFamily="34" charset="0"/>
              </a:rPr>
              <a:t>inflamed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environment</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where</a:t>
            </a:r>
            <a:r>
              <a:rPr lang="tr-TR" altLang="tr-TR" sz="1000" dirty="0" smtClean="0">
                <a:latin typeface="Arial" pitchFamily="34" charset="0"/>
                <a:ea typeface="ＭＳ Ｐゴシック" pitchFamily="34" charset="-128"/>
                <a:cs typeface="Arial" pitchFamily="34" charset="0"/>
              </a:rPr>
              <a:t> IFN-γ </a:t>
            </a:r>
            <a:r>
              <a:rPr lang="tr-TR" altLang="tr-TR" sz="1000" dirty="0" err="1" smtClean="0">
                <a:latin typeface="Arial" pitchFamily="34" charset="0"/>
                <a:ea typeface="ＭＳ Ｐゴシック" pitchFamily="34" charset="-128"/>
                <a:cs typeface="Arial" pitchFamily="34" charset="0"/>
              </a:rPr>
              <a:t>and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other</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proinflammatory</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cytokines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such</a:t>
            </a:r>
            <a:r>
              <a:rPr lang="tr-TR" altLang="tr-TR" sz="1000" dirty="0" smtClean="0">
                <a:latin typeface="Arial" pitchFamily="34" charset="0"/>
                <a:ea typeface="ＭＳ Ｐゴシック" pitchFamily="34" charset="-128"/>
                <a:cs typeface="Arial" pitchFamily="34" charset="0"/>
              </a:rPr>
              <a:t> as TNF-α as </a:t>
            </a:r>
            <a:r>
              <a:rPr lang="tr-TR" altLang="tr-TR" sz="1000" dirty="0" err="1" smtClean="0">
                <a:latin typeface="Arial" pitchFamily="34" charset="0"/>
                <a:ea typeface="ＭＳ Ｐゴシック" pitchFamily="34" charset="-128"/>
                <a:cs typeface="Arial" pitchFamily="34" charset="0"/>
              </a:rPr>
              <a:t>well</a:t>
            </a:r>
            <a:r>
              <a:rPr lang="tr-TR" altLang="tr-TR" sz="1000" dirty="0" smtClean="0">
                <a:latin typeface="Arial" pitchFamily="34" charset="0"/>
                <a:ea typeface="ＭＳ Ｐゴシック" pitchFamily="34" charset="-128"/>
                <a:cs typeface="Arial" pitchFamily="34" charset="0"/>
              </a:rPr>
              <a:t> as </a:t>
            </a:r>
            <a:r>
              <a:rPr lang="tr-TR" altLang="tr-TR" sz="1000" dirty="0" err="1" smtClean="0">
                <a:latin typeface="Arial" pitchFamily="34" charset="0"/>
                <a:ea typeface="ＭＳ Ｐゴシック" pitchFamily="34" charset="-128"/>
                <a:cs typeface="Arial" pitchFamily="34" charset="0"/>
              </a:rPr>
              <a:t>lipopolysaccharides</a:t>
            </a:r>
            <a:r>
              <a:rPr lang="tr-TR" altLang="tr-TR" sz="1000" dirty="0" smtClean="0">
                <a:latin typeface="Arial" pitchFamily="34" charset="0"/>
                <a:ea typeface="ＭＳ Ｐゴシック" pitchFamily="34" charset="-128"/>
                <a:cs typeface="Arial" pitchFamily="34" charset="0"/>
              </a:rPr>
              <a:t> (LPS) can </a:t>
            </a:r>
            <a:r>
              <a:rPr lang="tr-TR" altLang="tr-TR" sz="1000" dirty="0" err="1" smtClean="0">
                <a:latin typeface="Arial" pitchFamily="34" charset="0"/>
                <a:ea typeface="ＭＳ Ｐゴシック" pitchFamily="34" charset="-128"/>
                <a:cs typeface="Arial" pitchFamily="34" charset="0"/>
              </a:rPr>
              <a:t>act</a:t>
            </a:r>
            <a:r>
              <a:rPr lang="tr-TR" altLang="tr-TR" sz="1000" dirty="0" smtClean="0">
                <a:latin typeface="Arial" pitchFamily="34" charset="0"/>
                <a:ea typeface="ＭＳ Ｐゴシック" pitchFamily="34" charset="-128"/>
                <a:cs typeface="Arial" pitchFamily="34" charset="0"/>
              </a:rPr>
              <a:t> on </a:t>
            </a:r>
            <a:r>
              <a:rPr lang="tr-TR" altLang="tr-TR" sz="1000" dirty="0" err="1" smtClean="0">
                <a:latin typeface="Arial" pitchFamily="34" charset="0"/>
                <a:ea typeface="ＭＳ Ｐゴシック" pitchFamily="34" charset="-128"/>
                <a:cs typeface="Arial" pitchFamily="34" charset="0"/>
              </a:rPr>
              <a:t>their</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cognate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receptors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expressed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by</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MSPCs</a:t>
            </a:r>
            <a:r>
              <a:rPr lang="tr-TR" altLang="tr-TR" sz="1000" dirty="0" smtClean="0">
                <a:latin typeface="Arial" pitchFamily="34" charset="0"/>
                <a:ea typeface="ＭＳ Ｐゴシック" pitchFamily="34" charset="-128"/>
                <a:cs typeface="Arial" pitchFamily="34" charset="0"/>
              </a:rPr>
              <a:t>. </a:t>
            </a:r>
          </a:p>
          <a:p>
            <a:pPr>
              <a:lnSpc>
                <a:spcPct val="80000"/>
              </a:lnSpc>
            </a:pPr>
            <a:r>
              <a:rPr lang="tr-TR" altLang="tr-TR" sz="1000" dirty="0" smtClean="0">
                <a:latin typeface="Arial" pitchFamily="34" charset="0"/>
                <a:ea typeface="ＭＳ Ｐゴシック" pitchFamily="34" charset="-128"/>
                <a:cs typeface="Arial" pitchFamily="34" charset="0"/>
              </a:rPr>
              <a:t>(1) </a:t>
            </a:r>
            <a:r>
              <a:rPr lang="tr-TR" altLang="tr-TR" sz="1000" dirty="0" err="1" smtClean="0">
                <a:latin typeface="Arial" pitchFamily="34" charset="0"/>
                <a:ea typeface="ＭＳ Ｐゴシック" pitchFamily="34" charset="-128"/>
                <a:cs typeface="Arial" pitchFamily="34" charset="0"/>
              </a:rPr>
              <a:t>In</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human</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MSPCs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the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ensuing</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intracellular</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signaling</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events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induce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the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upregulation</a:t>
            </a:r>
            <a:r>
              <a:rPr lang="tr-TR" altLang="tr-TR" sz="1000" dirty="0" smtClean="0">
                <a:latin typeface="Arial" pitchFamily="34" charset="0"/>
                <a:ea typeface="ＭＳ Ｐゴシック" pitchFamily="34" charset="-128"/>
                <a:cs typeface="Arial" pitchFamily="34" charset="0"/>
              </a:rPr>
              <a:t> of </a:t>
            </a:r>
            <a:r>
              <a:rPr lang="tr-TR" altLang="tr-TR" sz="1000" dirty="0" err="1" smtClean="0">
                <a:latin typeface="Arial" pitchFamily="34" charset="0"/>
                <a:ea typeface="ＭＳ Ｐゴシック" pitchFamily="34" charset="-128"/>
                <a:cs typeface="Arial" pitchFamily="34" charset="0"/>
              </a:rPr>
              <a:t>indoleamine</a:t>
            </a:r>
            <a:r>
              <a:rPr lang="tr-TR" altLang="tr-TR" sz="1000" dirty="0" smtClean="0">
                <a:latin typeface="Arial" pitchFamily="34" charset="0"/>
                <a:ea typeface="ＭＳ Ｐゴシック" pitchFamily="34" charset="-128"/>
                <a:cs typeface="Arial" pitchFamily="34" charset="0"/>
              </a:rPr>
              <a:t> 2,3-dioxygenase (IDO) </a:t>
            </a:r>
            <a:r>
              <a:rPr lang="tr-TR" altLang="tr-TR" sz="1000" dirty="0" err="1" smtClean="0">
                <a:latin typeface="Arial" pitchFamily="34" charset="0"/>
                <a:ea typeface="ＭＳ Ｐゴシック" pitchFamily="34" charset="-128"/>
                <a:cs typeface="Arial" pitchFamily="34" charset="0"/>
              </a:rPr>
              <a:t>and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the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production</a:t>
            </a:r>
            <a:r>
              <a:rPr lang="tr-TR" altLang="tr-TR" sz="1000" dirty="0" smtClean="0">
                <a:latin typeface="Arial" pitchFamily="34" charset="0"/>
                <a:ea typeface="ＭＳ Ｐゴシック" pitchFamily="34" charset="-128"/>
                <a:cs typeface="Arial" pitchFamily="34" charset="0"/>
              </a:rPr>
              <a:t> of </a:t>
            </a:r>
            <a:r>
              <a:rPr lang="tr-TR" altLang="tr-TR" sz="1000" dirty="0" err="1" smtClean="0">
                <a:latin typeface="Arial" pitchFamily="34" charset="0"/>
                <a:ea typeface="ＭＳ Ｐゴシック" pitchFamily="34" charset="-128"/>
                <a:cs typeface="Arial" pitchFamily="34" charset="0"/>
              </a:rPr>
              <a:t>the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tryptophan</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metabolite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kynurenine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which</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suppresses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the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proliferation</a:t>
            </a:r>
            <a:r>
              <a:rPr lang="tr-TR" altLang="tr-TR" sz="1000" dirty="0" smtClean="0">
                <a:latin typeface="Arial" pitchFamily="34" charset="0"/>
                <a:ea typeface="ＭＳ Ｐゴシック" pitchFamily="34" charset="-128"/>
                <a:cs typeface="Arial" pitchFamily="34" charset="0"/>
              </a:rPr>
              <a:t> of T </a:t>
            </a:r>
            <a:r>
              <a:rPr lang="tr-TR" altLang="tr-TR" sz="1000" dirty="0" err="1" smtClean="0">
                <a:latin typeface="Arial" pitchFamily="34" charset="0"/>
                <a:ea typeface="ＭＳ Ｐゴシック" pitchFamily="34" charset="-128"/>
                <a:cs typeface="Arial" pitchFamily="34" charset="0"/>
              </a:rPr>
              <a:t>and</a:t>
            </a:r>
            <a:r>
              <a:rPr lang="tr-TR" altLang="tr-TR" sz="1000" dirty="0" smtClean="0">
                <a:latin typeface="Arial" pitchFamily="34" charset="0"/>
                <a:ea typeface="ＭＳ Ｐゴシック" pitchFamily="34" charset="-128"/>
                <a:cs typeface="Arial" pitchFamily="34" charset="0"/>
              </a:rPr>
              <a:t> B </a:t>
            </a:r>
            <a:r>
              <a:rPr lang="tr-TR" altLang="tr-TR" sz="1000" dirty="0" err="1" smtClean="0">
                <a:latin typeface="Arial" pitchFamily="34" charset="0"/>
                <a:ea typeface="ＭＳ Ｐゴシック" pitchFamily="34" charset="-128"/>
                <a:cs typeface="Arial" pitchFamily="34" charset="0"/>
              </a:rPr>
              <a:t>lymphocytes</a:t>
            </a:r>
            <a:r>
              <a:rPr lang="tr-TR" altLang="tr-TR" sz="1000" dirty="0" smtClean="0">
                <a:latin typeface="Arial" pitchFamily="34" charset="0"/>
                <a:ea typeface="ＭＳ Ｐゴシック" pitchFamily="34" charset="-128"/>
                <a:cs typeface="Arial" pitchFamily="34" charset="0"/>
              </a:rPr>
              <a:t>.</a:t>
            </a:r>
          </a:p>
          <a:p>
            <a:pPr>
              <a:lnSpc>
                <a:spcPct val="80000"/>
              </a:lnSpc>
            </a:pPr>
            <a:endParaRPr lang="tr-TR" altLang="tr-TR" sz="1000" dirty="0" smtClean="0">
              <a:latin typeface="Arial" pitchFamily="34" charset="0"/>
              <a:ea typeface="ＭＳ Ｐゴシック" pitchFamily="34" charset="-128"/>
              <a:cs typeface="Arial" pitchFamily="34" charset="0"/>
            </a:endParaRPr>
          </a:p>
          <a:p>
            <a:pPr>
              <a:lnSpc>
                <a:spcPct val="80000"/>
              </a:lnSpc>
            </a:pPr>
            <a:r>
              <a:rPr lang="tr-TR" altLang="tr-TR" sz="1000" dirty="0" smtClean="0">
                <a:latin typeface="Arial" pitchFamily="34" charset="0"/>
                <a:ea typeface="ＭＳ Ｐゴシック" pitchFamily="34" charset="-128"/>
                <a:cs typeface="Arial" pitchFamily="34" charset="0"/>
              </a:rPr>
              <a:t>(2) </a:t>
            </a:r>
            <a:r>
              <a:rPr lang="tr-TR" altLang="tr-TR" sz="1000" dirty="0" err="1" smtClean="0">
                <a:latin typeface="Arial" pitchFamily="34" charset="0"/>
                <a:ea typeface="ＭＳ Ｐゴシック" pitchFamily="34" charset="-128"/>
                <a:cs typeface="Arial" pitchFamily="34" charset="0"/>
              </a:rPr>
              <a:t>In</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murine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MSPCs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cytokine-induced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signaling</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promotes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the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expression</a:t>
            </a:r>
            <a:r>
              <a:rPr lang="tr-TR" altLang="tr-TR" sz="1000" dirty="0" smtClean="0">
                <a:latin typeface="Arial" pitchFamily="34" charset="0"/>
                <a:ea typeface="ＭＳ Ｐゴシック" pitchFamily="34" charset="-128"/>
                <a:cs typeface="Arial" pitchFamily="34" charset="0"/>
              </a:rPr>
              <a:t> of </a:t>
            </a:r>
            <a:r>
              <a:rPr lang="tr-TR" altLang="tr-TR" sz="1000" dirty="0" err="1" smtClean="0">
                <a:latin typeface="Arial" pitchFamily="34" charset="0"/>
                <a:ea typeface="ＭＳ Ｐゴシック" pitchFamily="34" charset="-128"/>
                <a:cs typeface="Arial" pitchFamily="34" charset="0"/>
              </a:rPr>
              <a:t>inducible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nitric</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oxide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synthase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iNOS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which</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produces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similar</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antiproliferative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effects</a:t>
            </a:r>
            <a:r>
              <a:rPr lang="tr-TR" altLang="tr-TR" sz="1000" dirty="0" smtClean="0">
                <a:latin typeface="Arial" pitchFamily="34" charset="0"/>
                <a:ea typeface="ＭＳ Ｐゴシック" pitchFamily="34" charset="-128"/>
                <a:cs typeface="Arial" pitchFamily="34" charset="0"/>
              </a:rPr>
              <a:t> on T </a:t>
            </a:r>
            <a:r>
              <a:rPr lang="tr-TR" altLang="tr-TR" sz="1000" dirty="0" err="1" smtClean="0">
                <a:latin typeface="Arial" pitchFamily="34" charset="0"/>
                <a:ea typeface="ＭＳ Ｐゴシック" pitchFamily="34" charset="-128"/>
                <a:cs typeface="Arial" pitchFamily="34" charset="0"/>
              </a:rPr>
              <a:t>and</a:t>
            </a:r>
            <a:r>
              <a:rPr lang="tr-TR" altLang="tr-TR" sz="1000" dirty="0" smtClean="0">
                <a:latin typeface="Arial" pitchFamily="34" charset="0"/>
                <a:ea typeface="ＭＳ Ｐゴシック" pitchFamily="34" charset="-128"/>
                <a:cs typeface="Arial" pitchFamily="34" charset="0"/>
              </a:rPr>
              <a:t> B </a:t>
            </a:r>
            <a:r>
              <a:rPr lang="tr-TR" altLang="tr-TR" sz="1000" dirty="0" err="1" smtClean="0">
                <a:latin typeface="Arial" pitchFamily="34" charset="0"/>
                <a:ea typeface="ＭＳ Ｐゴシック" pitchFamily="34" charset="-128"/>
                <a:cs typeface="Arial" pitchFamily="34" charset="0"/>
              </a:rPr>
              <a:t>cells</a:t>
            </a:r>
            <a:r>
              <a:rPr lang="tr-TR" altLang="tr-TR" sz="1000" dirty="0" smtClean="0">
                <a:latin typeface="Arial" pitchFamily="34" charset="0"/>
                <a:ea typeface="ＭＳ Ｐゴシック" pitchFamily="34" charset="-128"/>
                <a:cs typeface="Arial" pitchFamily="34" charset="0"/>
              </a:rPr>
              <a:t>. </a:t>
            </a:r>
          </a:p>
          <a:p>
            <a:pPr>
              <a:lnSpc>
                <a:spcPct val="80000"/>
              </a:lnSpc>
            </a:pPr>
            <a:endParaRPr lang="tr-TR" altLang="tr-TR" sz="1000" dirty="0" smtClean="0">
              <a:latin typeface="Arial" pitchFamily="34" charset="0"/>
              <a:ea typeface="ＭＳ Ｐゴシック" pitchFamily="34" charset="-128"/>
              <a:cs typeface="Arial" pitchFamily="34" charset="0"/>
            </a:endParaRPr>
          </a:p>
          <a:p>
            <a:pPr>
              <a:lnSpc>
                <a:spcPct val="80000"/>
              </a:lnSpc>
            </a:pPr>
            <a:r>
              <a:rPr lang="tr-TR" altLang="tr-TR" sz="1000" dirty="0" smtClean="0">
                <a:latin typeface="Arial" pitchFamily="34" charset="0"/>
                <a:ea typeface="ＭＳ Ｐゴシック" pitchFamily="34" charset="-128"/>
                <a:cs typeface="Arial" pitchFamily="34" charset="0"/>
              </a:rPr>
              <a:t>(3) </a:t>
            </a:r>
            <a:r>
              <a:rPr lang="tr-TR" altLang="tr-TR" sz="1000" dirty="0" err="1" smtClean="0">
                <a:latin typeface="Arial" pitchFamily="34" charset="0"/>
                <a:ea typeface="ＭＳ Ｐゴシック" pitchFamily="34" charset="-128"/>
                <a:cs typeface="Arial" pitchFamily="34" charset="0"/>
              </a:rPr>
              <a:t>MSPCs</a:t>
            </a:r>
            <a:r>
              <a:rPr lang="tr-TR" altLang="tr-TR" sz="1000" dirty="0" smtClean="0">
                <a:latin typeface="Arial" pitchFamily="34" charset="0"/>
                <a:ea typeface="ＭＳ Ｐゴシック" pitchFamily="34" charset="-128"/>
                <a:cs typeface="Arial" pitchFamily="34" charset="0"/>
              </a:rPr>
              <a:t> can</a:t>
            </a:r>
            <a:r>
              <a:rPr lang="tr-TR" altLang="tr-TR" sz="1000" u="sng" dirty="0" smtClean="0">
                <a:latin typeface="Arial" pitchFamily="34" charset="0"/>
                <a:ea typeface="ＭＳ Ｐゴシック" pitchFamily="34" charset="-128"/>
                <a:cs typeface="Arial" pitchFamily="34" charset="0"/>
              </a:rPr>
              <a:t> </a:t>
            </a:r>
            <a:r>
              <a:rPr lang="tr-TR" altLang="tr-TR" sz="1000" b="1" u="sng" dirty="0" err="1" smtClean="0">
                <a:latin typeface="Arial" pitchFamily="34" charset="0"/>
                <a:ea typeface="ＭＳ Ｐゴシック" pitchFamily="34" charset="-128"/>
                <a:cs typeface="Arial" pitchFamily="34" charset="0"/>
              </a:rPr>
              <a:t>indirectly</a:t>
            </a:r>
            <a:r>
              <a:rPr lang="tr-TR" altLang="tr-TR" sz="1000" b="1" u="sng" dirty="0" smtClean="0">
                <a:latin typeface="Arial" pitchFamily="34" charset="0"/>
                <a:ea typeface="ＭＳ Ｐゴシック" pitchFamily="34" charset="-128"/>
                <a:cs typeface="Arial" pitchFamily="34" charset="0"/>
              </a:rPr>
              <a:t> </a:t>
            </a:r>
            <a:r>
              <a:rPr lang="tr-TR" altLang="tr-TR" sz="1000" b="1" dirty="0" err="1" smtClean="0">
                <a:latin typeface="Arial" pitchFamily="34" charset="0"/>
                <a:ea typeface="ＭＳ Ｐゴシック" pitchFamily="34" charset="-128"/>
                <a:cs typeface="Arial" pitchFamily="34" charset="0"/>
              </a:rPr>
              <a:t>induce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the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expansion</a:t>
            </a:r>
            <a:r>
              <a:rPr lang="tr-TR" altLang="tr-TR" sz="1000" dirty="0" smtClean="0">
                <a:latin typeface="Arial" pitchFamily="34" charset="0"/>
                <a:ea typeface="ＭＳ Ｐゴシック" pitchFamily="34" charset="-128"/>
                <a:cs typeface="Arial" pitchFamily="34" charset="0"/>
              </a:rPr>
              <a:t> of </a:t>
            </a:r>
            <a:r>
              <a:rPr lang="tr-TR" altLang="tr-TR" sz="1000" dirty="0" err="1" smtClean="0">
                <a:latin typeface="Arial" pitchFamily="34" charset="0"/>
                <a:ea typeface="ＭＳ Ｐゴシック" pitchFamily="34" charset="-128"/>
                <a:cs typeface="Arial" pitchFamily="34" charset="0"/>
              </a:rPr>
              <a:t>regulatory</a:t>
            </a:r>
            <a:r>
              <a:rPr lang="tr-TR" altLang="tr-TR" sz="1000" dirty="0" smtClean="0">
                <a:latin typeface="Arial" pitchFamily="34" charset="0"/>
                <a:ea typeface="ＭＳ Ｐゴシック" pitchFamily="34" charset="-128"/>
                <a:cs typeface="Arial" pitchFamily="34" charset="0"/>
              </a:rPr>
              <a:t> T </a:t>
            </a:r>
            <a:r>
              <a:rPr lang="tr-TR" altLang="tr-TR" sz="1000" dirty="0" err="1" smtClean="0">
                <a:latin typeface="Arial" pitchFamily="34" charset="0"/>
                <a:ea typeface="ＭＳ Ｐゴシック" pitchFamily="34" charset="-128"/>
                <a:cs typeface="Arial" pitchFamily="34" charset="0"/>
              </a:rPr>
              <a:t>cells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Tregs</a:t>
            </a:r>
            <a:r>
              <a:rPr lang="tr-TR" altLang="tr-TR" sz="1000" dirty="0" smtClean="0">
                <a:latin typeface="Arial" pitchFamily="34" charset="0"/>
                <a:ea typeface="ＭＳ Ｐゴシック" pitchFamily="34" charset="-128"/>
                <a:cs typeface="Arial" pitchFamily="34" charset="0"/>
              </a:rPr>
              <a:t>) in </a:t>
            </a:r>
            <a:r>
              <a:rPr lang="tr-TR" altLang="tr-TR" sz="1000" dirty="0" err="1" smtClean="0">
                <a:latin typeface="Arial" pitchFamily="34" charset="0"/>
                <a:ea typeface="ＭＳ Ｐゴシック" pitchFamily="34" charset="-128"/>
                <a:cs typeface="Arial" pitchFamily="34" charset="0"/>
              </a:rPr>
              <a:t>vivo</a:t>
            </a:r>
            <a:r>
              <a:rPr lang="tr-TR" altLang="tr-TR" sz="1000" dirty="0" smtClean="0">
                <a:latin typeface="Arial" pitchFamily="34" charset="0"/>
                <a:ea typeface="ＭＳ Ｐゴシック" pitchFamily="34" charset="-128"/>
                <a:cs typeface="Arial" pitchFamily="34" charset="0"/>
              </a:rPr>
              <a:t>, </a:t>
            </a:r>
          </a:p>
          <a:p>
            <a:pPr>
              <a:lnSpc>
                <a:spcPct val="80000"/>
              </a:lnSpc>
            </a:pPr>
            <a:r>
              <a:rPr lang="tr-TR" altLang="tr-TR" sz="1000" dirty="0" smtClean="0">
                <a:latin typeface="Arial" pitchFamily="34" charset="0"/>
                <a:ea typeface="ＭＳ Ｐゴシック" pitchFamily="34" charset="-128"/>
                <a:cs typeface="Arial" pitchFamily="34" charset="0"/>
              </a:rPr>
              <a:t> (4) </a:t>
            </a:r>
            <a:r>
              <a:rPr lang="tr-TR" altLang="tr-TR" sz="1000" dirty="0" err="1" smtClean="0">
                <a:latin typeface="Arial" pitchFamily="34" charset="0"/>
                <a:ea typeface="ＭＳ Ｐゴシック" pitchFamily="34" charset="-128"/>
                <a:cs typeface="Arial" pitchFamily="34" charset="0"/>
              </a:rPr>
              <a:t>most</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likely</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via</a:t>
            </a:r>
            <a:r>
              <a:rPr lang="tr-TR" altLang="tr-TR" sz="1000" dirty="0" smtClean="0">
                <a:latin typeface="Arial" pitchFamily="34" charset="0"/>
                <a:ea typeface="ＭＳ Ｐゴシック" pitchFamily="34" charset="-128"/>
                <a:cs typeface="Arial" pitchFamily="34" charset="0"/>
              </a:rPr>
              <a:t> TGF-β </a:t>
            </a:r>
            <a:r>
              <a:rPr lang="tr-TR" altLang="tr-TR" sz="1000" dirty="0" err="1" smtClean="0">
                <a:latin typeface="Arial" pitchFamily="34" charset="0"/>
                <a:ea typeface="ＭＳ Ｐゴシック" pitchFamily="34" charset="-128"/>
                <a:cs typeface="Arial" pitchFamily="34" charset="0"/>
              </a:rPr>
              <a:t>released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by</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macrophages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which</a:t>
            </a:r>
            <a:r>
              <a:rPr lang="tr-TR" altLang="tr-TR" sz="1000" dirty="0" smtClean="0">
                <a:latin typeface="Arial" pitchFamily="34" charset="0"/>
                <a:ea typeface="ＭＳ Ｐゴシック" pitchFamily="34" charset="-128"/>
                <a:cs typeface="Arial" pitchFamily="34" charset="0"/>
              </a:rPr>
              <a:t> is </a:t>
            </a:r>
            <a:r>
              <a:rPr lang="tr-TR" altLang="tr-TR" sz="1000" dirty="0" err="1" smtClean="0">
                <a:latin typeface="Arial" pitchFamily="34" charset="0"/>
                <a:ea typeface="ＭＳ Ｐゴシック" pitchFamily="34" charset="-128"/>
                <a:cs typeface="Arial" pitchFamily="34" charset="0"/>
              </a:rPr>
              <a:t>triggered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by</a:t>
            </a:r>
            <a:r>
              <a:rPr lang="tr-TR" altLang="tr-TR" sz="1000" dirty="0" smtClean="0">
                <a:latin typeface="Arial" pitchFamily="34" charset="0"/>
                <a:ea typeface="ＭＳ Ｐゴシック" pitchFamily="34" charset="-128"/>
                <a:cs typeface="Arial" pitchFamily="34" charset="0"/>
              </a:rPr>
              <a:t> FAS-</a:t>
            </a:r>
            <a:r>
              <a:rPr lang="tr-TR" altLang="tr-TR" sz="1000" dirty="0" err="1" smtClean="0">
                <a:latin typeface="Arial" pitchFamily="34" charset="0"/>
                <a:ea typeface="ＭＳ Ｐゴシック" pitchFamily="34" charset="-128"/>
                <a:cs typeface="Arial" pitchFamily="34" charset="0"/>
              </a:rPr>
              <a:t>ligand</a:t>
            </a:r>
            <a:r>
              <a:rPr lang="tr-TR" altLang="tr-TR" sz="1000" dirty="0" smtClean="0">
                <a:latin typeface="Arial" pitchFamily="34" charset="0"/>
                <a:ea typeface="ＭＳ Ｐゴシック" pitchFamily="34" charset="-128"/>
                <a:cs typeface="Arial" pitchFamily="34" charset="0"/>
              </a:rPr>
              <a:t>-/FAS-</a:t>
            </a:r>
            <a:r>
              <a:rPr lang="tr-TR" altLang="tr-TR" sz="1000" dirty="0" err="1" smtClean="0">
                <a:latin typeface="Arial" pitchFamily="34" charset="0"/>
                <a:ea typeface="ＭＳ Ｐゴシック" pitchFamily="34" charset="-128"/>
                <a:cs typeface="Arial" pitchFamily="34" charset="0"/>
              </a:rPr>
              <a:t>mediated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apoptosis</a:t>
            </a:r>
            <a:r>
              <a:rPr lang="tr-TR" altLang="tr-TR" sz="1000" dirty="0" smtClean="0">
                <a:latin typeface="Arial" pitchFamily="34" charset="0"/>
                <a:ea typeface="ＭＳ Ｐゴシック" pitchFamily="34" charset="-128"/>
                <a:cs typeface="Arial" pitchFamily="34" charset="0"/>
              </a:rPr>
              <a:t> of T </a:t>
            </a:r>
            <a:r>
              <a:rPr lang="tr-TR" altLang="tr-TR" sz="1000" dirty="0" err="1" smtClean="0">
                <a:latin typeface="Arial" pitchFamily="34" charset="0"/>
                <a:ea typeface="ＭＳ Ｐゴシック" pitchFamily="34" charset="-128"/>
                <a:cs typeface="Arial" pitchFamily="34" charset="0"/>
              </a:rPr>
              <a:t>cells</a:t>
            </a:r>
            <a:r>
              <a:rPr lang="tr-TR" altLang="tr-TR" sz="1000" dirty="0" smtClean="0">
                <a:latin typeface="Arial" pitchFamily="34" charset="0"/>
                <a:ea typeface="ＭＳ Ｐゴシック" pitchFamily="34" charset="-128"/>
                <a:cs typeface="Arial" pitchFamily="34" charset="0"/>
              </a:rPr>
              <a:t>. </a:t>
            </a:r>
          </a:p>
          <a:p>
            <a:pPr>
              <a:lnSpc>
                <a:spcPct val="80000"/>
              </a:lnSpc>
            </a:pPr>
            <a:endParaRPr lang="tr-TR" altLang="tr-TR" sz="1000" dirty="0" smtClean="0">
              <a:latin typeface="Arial" pitchFamily="34" charset="0"/>
              <a:ea typeface="ＭＳ Ｐゴシック" pitchFamily="34" charset="-128"/>
              <a:cs typeface="Arial" pitchFamily="34" charset="0"/>
            </a:endParaRPr>
          </a:p>
          <a:p>
            <a:pPr>
              <a:lnSpc>
                <a:spcPct val="80000"/>
              </a:lnSpc>
            </a:pPr>
            <a:r>
              <a:rPr lang="tr-TR" altLang="tr-TR" sz="1000" dirty="0" smtClean="0">
                <a:latin typeface="Arial" pitchFamily="34" charset="0"/>
                <a:ea typeface="ＭＳ Ｐゴシック" pitchFamily="34" charset="-128"/>
                <a:cs typeface="Arial" pitchFamily="34" charset="0"/>
              </a:rPr>
              <a:t> (5) Anti-</a:t>
            </a:r>
            <a:r>
              <a:rPr lang="tr-TR" altLang="tr-TR" sz="1000" dirty="0" err="1" smtClean="0">
                <a:latin typeface="Arial" pitchFamily="34" charset="0"/>
                <a:ea typeface="ＭＳ Ｐゴシック" pitchFamily="34" charset="-128"/>
                <a:cs typeface="Arial" pitchFamily="34" charset="0"/>
              </a:rPr>
              <a:t>inflammatory</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properties</a:t>
            </a:r>
            <a:r>
              <a:rPr lang="tr-TR" altLang="tr-TR" sz="1000" dirty="0" smtClean="0">
                <a:latin typeface="Arial" pitchFamily="34" charset="0"/>
                <a:ea typeface="ＭＳ Ｐゴシック" pitchFamily="34" charset="-128"/>
                <a:cs typeface="Arial" pitchFamily="34" charset="0"/>
              </a:rPr>
              <a:t> of </a:t>
            </a:r>
            <a:r>
              <a:rPr lang="tr-TR" altLang="tr-TR" sz="1000" dirty="0" err="1" smtClean="0">
                <a:latin typeface="Arial" pitchFamily="34" charset="0"/>
                <a:ea typeface="ＭＳ Ｐゴシック" pitchFamily="34" charset="-128"/>
                <a:cs typeface="Arial" pitchFamily="34" charset="0"/>
              </a:rPr>
              <a:t>MSPCs</a:t>
            </a:r>
            <a:r>
              <a:rPr lang="tr-TR" altLang="tr-TR" sz="1000" dirty="0" smtClean="0">
                <a:latin typeface="Arial" pitchFamily="34" charset="0"/>
                <a:ea typeface="ＭＳ Ｐゴシック" pitchFamily="34" charset="-128"/>
                <a:cs typeface="Arial" pitchFamily="34" charset="0"/>
              </a:rPr>
              <a:t> on </a:t>
            </a:r>
            <a:r>
              <a:rPr lang="tr-TR" altLang="tr-TR" sz="1000" dirty="0" err="1" smtClean="0">
                <a:latin typeface="Arial" pitchFamily="34" charset="0"/>
                <a:ea typeface="ＭＳ Ｐゴシック" pitchFamily="34" charset="-128"/>
                <a:cs typeface="Arial" pitchFamily="34" charset="0"/>
              </a:rPr>
              <a:t>dendritic</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cells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DCs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and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macrophages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are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mediated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via</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the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enzyme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cyclooxygenase</a:t>
            </a:r>
            <a:r>
              <a:rPr lang="tr-TR" altLang="tr-TR" sz="1000" dirty="0" smtClean="0">
                <a:latin typeface="Arial" pitchFamily="34" charset="0"/>
                <a:ea typeface="ＭＳ Ｐゴシック" pitchFamily="34" charset="-128"/>
                <a:cs typeface="Arial" pitchFamily="34" charset="0"/>
              </a:rPr>
              <a:t> 2 (COX2) </a:t>
            </a:r>
            <a:r>
              <a:rPr lang="tr-TR" altLang="tr-TR" sz="1000" dirty="0" err="1" smtClean="0">
                <a:latin typeface="Arial" pitchFamily="34" charset="0"/>
                <a:ea typeface="ＭＳ Ｐゴシック" pitchFamily="34" charset="-128"/>
                <a:cs typeface="Arial" pitchFamily="34" charset="0"/>
              </a:rPr>
              <a:t>and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its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effector</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molecule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prostaglandin</a:t>
            </a:r>
            <a:r>
              <a:rPr lang="tr-TR" altLang="tr-TR" sz="1000" dirty="0" smtClean="0">
                <a:latin typeface="Arial" pitchFamily="34" charset="0"/>
                <a:ea typeface="ＭＳ Ｐゴシック" pitchFamily="34" charset="-128"/>
                <a:cs typeface="Arial" pitchFamily="34" charset="0"/>
              </a:rPr>
              <a:t> E2 (PGE2). PGE2 </a:t>
            </a:r>
            <a:r>
              <a:rPr lang="tr-TR" altLang="tr-TR" sz="1000" dirty="0" err="1" smtClean="0">
                <a:latin typeface="Arial" pitchFamily="34" charset="0"/>
                <a:ea typeface="ＭＳ Ｐゴシック" pitchFamily="34" charset="-128"/>
                <a:cs typeface="Arial" pitchFamily="34" charset="0"/>
              </a:rPr>
              <a:t>binds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to</a:t>
            </a:r>
            <a:r>
              <a:rPr lang="tr-TR" altLang="tr-TR" sz="1000" dirty="0" smtClean="0">
                <a:latin typeface="Arial" pitchFamily="34" charset="0"/>
                <a:ea typeface="ＭＳ Ｐゴシック" pitchFamily="34" charset="-128"/>
                <a:cs typeface="Arial" pitchFamily="34" charset="0"/>
              </a:rPr>
              <a:t> E </a:t>
            </a:r>
            <a:r>
              <a:rPr lang="tr-TR" altLang="tr-TR" sz="1000" dirty="0" err="1" smtClean="0">
                <a:latin typeface="Arial" pitchFamily="34" charset="0"/>
                <a:ea typeface="ＭＳ Ｐゴシック" pitchFamily="34" charset="-128"/>
                <a:cs typeface="Arial" pitchFamily="34" charset="0"/>
              </a:rPr>
              <a:t>prostanoid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receptors</a:t>
            </a:r>
            <a:r>
              <a:rPr lang="tr-TR" altLang="tr-TR" sz="1000" dirty="0" smtClean="0">
                <a:latin typeface="Arial" pitchFamily="34" charset="0"/>
                <a:ea typeface="ＭＳ Ｐゴシック" pitchFamily="34" charset="-128"/>
                <a:cs typeface="Arial" pitchFamily="34" charset="0"/>
              </a:rPr>
              <a:t> (EP2R </a:t>
            </a:r>
            <a:r>
              <a:rPr lang="tr-TR" altLang="tr-TR" sz="1000" dirty="0" err="1" smtClean="0">
                <a:latin typeface="Arial" pitchFamily="34" charset="0"/>
                <a:ea typeface="ＭＳ Ｐゴシック" pitchFamily="34" charset="-128"/>
                <a:cs typeface="Arial" pitchFamily="34" charset="0"/>
              </a:rPr>
              <a:t>and</a:t>
            </a:r>
            <a:r>
              <a:rPr lang="tr-TR" altLang="tr-TR" sz="1000" dirty="0" smtClean="0">
                <a:latin typeface="Arial" pitchFamily="34" charset="0"/>
                <a:ea typeface="ＭＳ Ｐゴシック" pitchFamily="34" charset="-128"/>
                <a:cs typeface="Arial" pitchFamily="34" charset="0"/>
              </a:rPr>
              <a:t> EP4R) on </a:t>
            </a:r>
            <a:r>
              <a:rPr lang="tr-TR" altLang="tr-TR" sz="1000" dirty="0" err="1" smtClean="0">
                <a:latin typeface="Arial" pitchFamily="34" charset="0"/>
                <a:ea typeface="ＭＳ Ｐゴシック" pitchFamily="34" charset="-128"/>
                <a:cs typeface="Arial" pitchFamily="34" charset="0"/>
              </a:rPr>
              <a:t>DCs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and</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macrophages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which</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induces</a:t>
            </a:r>
            <a:r>
              <a:rPr lang="tr-TR" altLang="tr-TR" sz="1000" dirty="0" smtClean="0">
                <a:latin typeface="Arial" pitchFamily="34" charset="0"/>
                <a:ea typeface="ＭＳ Ｐゴシック" pitchFamily="34" charset="-128"/>
                <a:cs typeface="Arial" pitchFamily="34" charset="0"/>
              </a:rPr>
              <a:t> a </a:t>
            </a:r>
            <a:r>
              <a:rPr lang="tr-TR" altLang="tr-TR" sz="1000" dirty="0" err="1" smtClean="0">
                <a:latin typeface="Arial" pitchFamily="34" charset="0"/>
                <a:ea typeface="ＭＳ Ｐゴシック" pitchFamily="34" charset="-128"/>
                <a:cs typeface="Arial" pitchFamily="34" charset="0"/>
              </a:rPr>
              <a:t>tolerogenic</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state</a:t>
            </a:r>
            <a:r>
              <a:rPr lang="tr-TR" altLang="tr-TR" sz="1000" dirty="0" smtClean="0">
                <a:latin typeface="Arial" pitchFamily="34" charset="0"/>
                <a:ea typeface="ＭＳ Ｐゴシック" pitchFamily="34" charset="-128"/>
                <a:cs typeface="Arial" pitchFamily="34" charset="0"/>
              </a:rPr>
              <a:t> in </a:t>
            </a:r>
            <a:r>
              <a:rPr lang="tr-TR" altLang="tr-TR" sz="1000" dirty="0" err="1" smtClean="0">
                <a:latin typeface="Arial" pitchFamily="34" charset="0"/>
                <a:ea typeface="ＭＳ Ｐゴシック" pitchFamily="34" charset="-128"/>
                <a:cs typeface="Arial" pitchFamily="34" charset="0"/>
              </a:rPr>
              <a:t>DCs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and</a:t>
            </a:r>
            <a:endParaRPr lang="tr-TR" altLang="tr-TR" sz="1000" dirty="0" smtClean="0">
              <a:latin typeface="Arial" pitchFamily="34" charset="0"/>
              <a:ea typeface="ＭＳ Ｐゴシック" pitchFamily="34" charset="-128"/>
              <a:cs typeface="Arial" pitchFamily="34" charset="0"/>
            </a:endParaRPr>
          </a:p>
          <a:p>
            <a:pPr>
              <a:lnSpc>
                <a:spcPct val="80000"/>
              </a:lnSpc>
            </a:pPr>
            <a:endParaRPr lang="tr-TR" altLang="tr-TR" sz="1000" dirty="0" smtClean="0">
              <a:latin typeface="Arial" pitchFamily="34" charset="0"/>
              <a:ea typeface="ＭＳ Ｐゴシック" pitchFamily="34" charset="-128"/>
              <a:cs typeface="Arial" pitchFamily="34" charset="0"/>
            </a:endParaRPr>
          </a:p>
          <a:p>
            <a:pPr>
              <a:lnSpc>
                <a:spcPct val="80000"/>
              </a:lnSpc>
            </a:pPr>
            <a:r>
              <a:rPr lang="tr-TR" altLang="tr-TR" sz="1000" dirty="0" smtClean="0">
                <a:latin typeface="Arial" pitchFamily="34" charset="0"/>
                <a:ea typeface="ＭＳ Ｐゴシック" pitchFamily="34" charset="-128"/>
                <a:cs typeface="Arial" pitchFamily="34" charset="0"/>
              </a:rPr>
              <a:t>(6) </a:t>
            </a:r>
            <a:r>
              <a:rPr lang="tr-TR" altLang="tr-TR" sz="1000" dirty="0" err="1" smtClean="0">
                <a:latin typeface="Arial" pitchFamily="34" charset="0"/>
                <a:ea typeface="ＭＳ Ｐゴシック" pitchFamily="34" charset="-128"/>
                <a:cs typeface="Arial" pitchFamily="34" charset="0"/>
              </a:rPr>
              <a:t>promotes</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the</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release</a:t>
            </a:r>
            <a:r>
              <a:rPr lang="tr-TR" altLang="tr-TR" sz="1000" dirty="0" smtClean="0">
                <a:latin typeface="Arial" pitchFamily="34" charset="0"/>
                <a:ea typeface="ＭＳ Ｐゴシック" pitchFamily="34" charset="-128"/>
                <a:cs typeface="Arial" pitchFamily="34" charset="0"/>
              </a:rPr>
              <a:t> of IL-10 </a:t>
            </a:r>
            <a:r>
              <a:rPr lang="tr-TR" altLang="tr-TR" sz="1000" dirty="0" err="1" smtClean="0">
                <a:latin typeface="Arial" pitchFamily="34" charset="0"/>
                <a:ea typeface="ＭＳ Ｐゴシック" pitchFamily="34" charset="-128"/>
                <a:cs typeface="Arial" pitchFamily="34" charset="0"/>
              </a:rPr>
              <a:t>by</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macrophages,inhibiting</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neutrophil</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infiltration</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to</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tissues</a:t>
            </a:r>
            <a:r>
              <a:rPr lang="tr-TR" altLang="tr-TR" sz="1000" dirty="0" smtClean="0">
                <a:latin typeface="Arial" pitchFamily="34" charset="0"/>
                <a:ea typeface="ＭＳ Ｐゴシック" pitchFamily="34" charset="-128"/>
                <a:cs typeface="Arial" pitchFamily="34" charset="0"/>
              </a:rPr>
              <a:t>.</a:t>
            </a:r>
          </a:p>
          <a:p>
            <a:pPr>
              <a:lnSpc>
                <a:spcPct val="80000"/>
              </a:lnSpc>
            </a:pPr>
            <a:endParaRPr lang="tr-TR" altLang="tr-TR" sz="1000" dirty="0" smtClean="0">
              <a:latin typeface="Arial" pitchFamily="34" charset="0"/>
              <a:ea typeface="ＭＳ Ｐゴシック" pitchFamily="34" charset="-128"/>
              <a:cs typeface="Arial" pitchFamily="34" charset="0"/>
            </a:endParaRPr>
          </a:p>
          <a:p>
            <a:pPr>
              <a:lnSpc>
                <a:spcPct val="80000"/>
              </a:lnSpc>
            </a:pPr>
            <a:r>
              <a:rPr lang="tr-TR" altLang="tr-TR" sz="1000" dirty="0" smtClean="0">
                <a:latin typeface="Arial" pitchFamily="34" charset="0"/>
                <a:ea typeface="ＭＳ Ｐゴシック" pitchFamily="34" charset="-128"/>
                <a:cs typeface="Arial" pitchFamily="34" charset="0"/>
              </a:rPr>
              <a:t> (7) </a:t>
            </a:r>
            <a:r>
              <a:rPr lang="tr-TR" altLang="tr-TR" sz="1000" dirty="0" err="1" smtClean="0">
                <a:latin typeface="Arial" pitchFamily="34" charset="0"/>
                <a:ea typeface="ＭＳ Ｐゴシック" pitchFamily="34" charset="-128"/>
                <a:cs typeface="Arial" pitchFamily="34" charset="0"/>
              </a:rPr>
              <a:t>Released</a:t>
            </a:r>
            <a:r>
              <a:rPr lang="tr-TR" altLang="tr-TR" sz="1000" dirty="0" smtClean="0">
                <a:latin typeface="Arial" pitchFamily="34" charset="0"/>
                <a:ea typeface="ＭＳ Ｐゴシック" pitchFamily="34" charset="-128"/>
                <a:cs typeface="Arial" pitchFamily="34" charset="0"/>
              </a:rPr>
              <a:t> PGE2 is </a:t>
            </a:r>
            <a:r>
              <a:rPr lang="tr-TR" altLang="tr-TR" sz="1000" dirty="0" err="1" smtClean="0">
                <a:latin typeface="Arial" pitchFamily="34" charset="0"/>
                <a:ea typeface="ＭＳ Ｐゴシック" pitchFamily="34" charset="-128"/>
                <a:cs typeface="Arial" pitchFamily="34" charset="0"/>
              </a:rPr>
              <a:t>also</a:t>
            </a:r>
            <a:r>
              <a:rPr lang="tr-TR" altLang="tr-TR" sz="1000" dirty="0" smtClean="0">
                <a:latin typeface="Arial" pitchFamily="34" charset="0"/>
                <a:ea typeface="ＭＳ Ｐゴシック" pitchFamily="34" charset="-128"/>
                <a:cs typeface="Arial" pitchFamily="34" charset="0"/>
              </a:rPr>
              <a:t> a </a:t>
            </a:r>
            <a:r>
              <a:rPr lang="tr-TR" altLang="tr-TR" sz="1000" dirty="0" err="1" smtClean="0">
                <a:latin typeface="Arial" pitchFamily="34" charset="0"/>
                <a:ea typeface="ＭＳ Ｐゴシック" pitchFamily="34" charset="-128"/>
                <a:cs typeface="Arial" pitchFamily="34" charset="0"/>
              </a:rPr>
              <a:t>potent</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inhibitor</a:t>
            </a:r>
            <a:r>
              <a:rPr lang="tr-TR" altLang="tr-TR" sz="1000" dirty="0" smtClean="0">
                <a:latin typeface="Arial" pitchFamily="34" charset="0"/>
                <a:ea typeface="ＭＳ Ｐゴシック" pitchFamily="34" charset="-128"/>
                <a:cs typeface="Arial" pitchFamily="34" charset="0"/>
              </a:rPr>
              <a:t> of NK </a:t>
            </a:r>
            <a:r>
              <a:rPr lang="tr-TR" altLang="tr-TR" sz="1000" dirty="0" err="1" smtClean="0">
                <a:latin typeface="Arial" pitchFamily="34" charset="0"/>
                <a:ea typeface="ＭＳ Ｐゴシック" pitchFamily="34" charset="-128"/>
                <a:cs typeface="Arial" pitchFamily="34" charset="0"/>
              </a:rPr>
              <a:t>cell</a:t>
            </a:r>
            <a:r>
              <a:rPr lang="tr-TR" altLang="tr-TR" sz="1000" dirty="0" smtClean="0">
                <a:latin typeface="Arial" pitchFamily="34" charset="0"/>
                <a:ea typeface="ＭＳ Ｐゴシック" pitchFamily="34" charset="-128"/>
                <a:cs typeface="Arial" pitchFamily="34" charset="0"/>
              </a:rPr>
              <a:t> </a:t>
            </a:r>
            <a:r>
              <a:rPr lang="tr-TR" altLang="tr-TR" sz="1000" dirty="0" err="1" smtClean="0">
                <a:latin typeface="Arial" pitchFamily="34" charset="0"/>
                <a:ea typeface="ＭＳ Ｐゴシック" pitchFamily="34" charset="-128"/>
                <a:cs typeface="Arial" pitchFamily="34" charset="0"/>
              </a:rPr>
              <a:t>function</a:t>
            </a:r>
            <a:r>
              <a:rPr lang="tr-TR" altLang="tr-TR" sz="1000" dirty="0" smtClean="0">
                <a:latin typeface="Arial" pitchFamily="34" charset="0"/>
                <a:ea typeface="ＭＳ Ｐゴシック" pitchFamily="34" charset="-128"/>
                <a:cs typeface="Arial" pitchFamily="34" charset="0"/>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tr-TR" altLang="tr-TR" sz="1000" smtClean="0">
                <a:latin typeface="Arial" pitchFamily="34" charset="0"/>
                <a:ea typeface="ＭＳ Ｐゴシック" pitchFamily="34" charset="-128"/>
                <a:cs typeface="Arial" pitchFamily="34" charset="0"/>
              </a:rPr>
              <a:t>MSPCs exert immunomodulatory functions in an inflamed environment where IFN-γ and other proinflammatory cytokines such as TNF-α as well as lipopolysaccharides (LPS) can act on their cognate receptors expressed by MSPCs. </a:t>
            </a:r>
          </a:p>
          <a:p>
            <a:pPr>
              <a:lnSpc>
                <a:spcPct val="80000"/>
              </a:lnSpc>
            </a:pPr>
            <a:r>
              <a:rPr lang="tr-TR" altLang="tr-TR" sz="1000" smtClean="0">
                <a:latin typeface="Arial" pitchFamily="34" charset="0"/>
                <a:ea typeface="ＭＳ Ｐゴシック" pitchFamily="34" charset="-128"/>
                <a:cs typeface="Arial" pitchFamily="34" charset="0"/>
              </a:rPr>
              <a:t>(1) In human MSPCs, the ensuing intracellular signaling events induce the upregulation of indoleamine 2,3-dioxygenase (IDO) and the production of the tryptophan metabolite kynurenine, which suppresses the proliferation of T and B lymphocytes.</a:t>
            </a:r>
          </a:p>
          <a:p>
            <a:pPr>
              <a:lnSpc>
                <a:spcPct val="80000"/>
              </a:lnSpc>
            </a:pPr>
            <a:endParaRPr lang="tr-TR" altLang="tr-TR" sz="1000" smtClean="0">
              <a:latin typeface="Arial" pitchFamily="34" charset="0"/>
              <a:ea typeface="ＭＳ Ｐゴシック" pitchFamily="34" charset="-128"/>
              <a:cs typeface="Arial" pitchFamily="34" charset="0"/>
            </a:endParaRPr>
          </a:p>
          <a:p>
            <a:pPr>
              <a:lnSpc>
                <a:spcPct val="80000"/>
              </a:lnSpc>
            </a:pPr>
            <a:r>
              <a:rPr lang="tr-TR" altLang="tr-TR" sz="1000" smtClean="0">
                <a:latin typeface="Arial" pitchFamily="34" charset="0"/>
                <a:ea typeface="ＭＳ Ｐゴシック" pitchFamily="34" charset="-128"/>
                <a:cs typeface="Arial" pitchFamily="34" charset="0"/>
              </a:rPr>
              <a:t>(2) In murine MSPCs, cytokine-induced signaling promotes the expression of inducible nitric oxide synthase (iNOS), which produces similar antiproliferative effects on T and B cells. </a:t>
            </a:r>
          </a:p>
          <a:p>
            <a:pPr>
              <a:lnSpc>
                <a:spcPct val="80000"/>
              </a:lnSpc>
            </a:pPr>
            <a:endParaRPr lang="tr-TR" altLang="tr-TR" sz="1000" smtClean="0">
              <a:latin typeface="Arial" pitchFamily="34" charset="0"/>
              <a:ea typeface="ＭＳ Ｐゴシック" pitchFamily="34" charset="-128"/>
              <a:cs typeface="Arial" pitchFamily="34" charset="0"/>
            </a:endParaRPr>
          </a:p>
          <a:p>
            <a:pPr>
              <a:lnSpc>
                <a:spcPct val="80000"/>
              </a:lnSpc>
            </a:pPr>
            <a:r>
              <a:rPr lang="tr-TR" altLang="tr-TR" sz="1000" smtClean="0">
                <a:latin typeface="Arial" pitchFamily="34" charset="0"/>
                <a:ea typeface="ＭＳ Ｐゴシック" pitchFamily="34" charset="-128"/>
                <a:cs typeface="Arial" pitchFamily="34" charset="0"/>
              </a:rPr>
              <a:t>(3) MSPCs can</a:t>
            </a:r>
            <a:r>
              <a:rPr lang="tr-TR" altLang="tr-TR" sz="1000" u="sng" smtClean="0">
                <a:latin typeface="Arial" pitchFamily="34" charset="0"/>
                <a:ea typeface="ＭＳ Ｐゴシック" pitchFamily="34" charset="-128"/>
                <a:cs typeface="Arial" pitchFamily="34" charset="0"/>
              </a:rPr>
              <a:t> </a:t>
            </a:r>
            <a:r>
              <a:rPr lang="tr-TR" altLang="tr-TR" sz="1000" b="1" u="sng" smtClean="0">
                <a:latin typeface="Arial" pitchFamily="34" charset="0"/>
                <a:ea typeface="ＭＳ Ｐゴシック" pitchFamily="34" charset="-128"/>
                <a:cs typeface="Arial" pitchFamily="34" charset="0"/>
              </a:rPr>
              <a:t>indirectly </a:t>
            </a:r>
            <a:r>
              <a:rPr lang="tr-TR" altLang="tr-TR" sz="1000" b="1" smtClean="0">
                <a:latin typeface="Arial" pitchFamily="34" charset="0"/>
                <a:ea typeface="ＭＳ Ｐゴシック" pitchFamily="34" charset="-128"/>
                <a:cs typeface="Arial" pitchFamily="34" charset="0"/>
              </a:rPr>
              <a:t>induce</a:t>
            </a:r>
            <a:r>
              <a:rPr lang="tr-TR" altLang="tr-TR" sz="1000" smtClean="0">
                <a:latin typeface="Arial" pitchFamily="34" charset="0"/>
                <a:ea typeface="ＭＳ Ｐゴシック" pitchFamily="34" charset="-128"/>
                <a:cs typeface="Arial" pitchFamily="34" charset="0"/>
              </a:rPr>
              <a:t> the expansion of regulatory T cells (Tregs) in vivo, </a:t>
            </a:r>
          </a:p>
          <a:p>
            <a:pPr>
              <a:lnSpc>
                <a:spcPct val="80000"/>
              </a:lnSpc>
            </a:pPr>
            <a:r>
              <a:rPr lang="tr-TR" altLang="tr-TR" sz="1000" smtClean="0">
                <a:latin typeface="Arial" pitchFamily="34" charset="0"/>
                <a:ea typeface="ＭＳ Ｐゴシック" pitchFamily="34" charset="-128"/>
                <a:cs typeface="Arial" pitchFamily="34" charset="0"/>
              </a:rPr>
              <a:t> (4) most likely via TGF-β released by macrophages, which is triggered by FAS-ligand-/FAS-mediated apoptosis of T cells. </a:t>
            </a:r>
          </a:p>
          <a:p>
            <a:pPr>
              <a:lnSpc>
                <a:spcPct val="80000"/>
              </a:lnSpc>
            </a:pPr>
            <a:endParaRPr lang="tr-TR" altLang="tr-TR" sz="1000" smtClean="0">
              <a:latin typeface="Arial" pitchFamily="34" charset="0"/>
              <a:ea typeface="ＭＳ Ｐゴシック" pitchFamily="34" charset="-128"/>
              <a:cs typeface="Arial" pitchFamily="34" charset="0"/>
            </a:endParaRPr>
          </a:p>
          <a:p>
            <a:pPr>
              <a:lnSpc>
                <a:spcPct val="80000"/>
              </a:lnSpc>
            </a:pPr>
            <a:r>
              <a:rPr lang="tr-TR" altLang="tr-TR" sz="1000" smtClean="0">
                <a:latin typeface="Arial" pitchFamily="34" charset="0"/>
                <a:ea typeface="ＭＳ Ｐゴシック" pitchFamily="34" charset="-128"/>
                <a:cs typeface="Arial" pitchFamily="34" charset="0"/>
              </a:rPr>
              <a:t> (5) Anti-inflammatory properties of MSPCs on dendritic cells (DCs) and macrophages are mediated via the enzyme cyclooxygenase 2 (COX2) and its effector molecule prostaglandin E2 (PGE2). PGE2 binds to E prostanoid receptors (EP2R and EP4R) on DCs and macrophages, which induces a tolerogenic state in DCs and</a:t>
            </a:r>
          </a:p>
          <a:p>
            <a:pPr>
              <a:lnSpc>
                <a:spcPct val="80000"/>
              </a:lnSpc>
            </a:pPr>
            <a:endParaRPr lang="tr-TR" altLang="tr-TR" sz="1000" smtClean="0">
              <a:latin typeface="Arial" pitchFamily="34" charset="0"/>
              <a:ea typeface="ＭＳ Ｐゴシック" pitchFamily="34" charset="-128"/>
              <a:cs typeface="Arial" pitchFamily="34" charset="0"/>
            </a:endParaRPr>
          </a:p>
          <a:p>
            <a:pPr>
              <a:lnSpc>
                <a:spcPct val="80000"/>
              </a:lnSpc>
            </a:pPr>
            <a:r>
              <a:rPr lang="tr-TR" altLang="tr-TR" sz="1000" smtClean="0">
                <a:latin typeface="Arial" pitchFamily="34" charset="0"/>
                <a:ea typeface="ＭＳ Ｐゴシック" pitchFamily="34" charset="-128"/>
                <a:cs typeface="Arial" pitchFamily="34" charset="0"/>
              </a:rPr>
              <a:t>(6) promotes the release of IL-10 by macrophages,inhibiting neutrophil infiltration to tissues.</a:t>
            </a:r>
          </a:p>
          <a:p>
            <a:pPr>
              <a:lnSpc>
                <a:spcPct val="80000"/>
              </a:lnSpc>
            </a:pPr>
            <a:endParaRPr lang="tr-TR" altLang="tr-TR" sz="1000" smtClean="0">
              <a:latin typeface="Arial" pitchFamily="34" charset="0"/>
              <a:ea typeface="ＭＳ Ｐゴシック" pitchFamily="34" charset="-128"/>
              <a:cs typeface="Arial" pitchFamily="34" charset="0"/>
            </a:endParaRPr>
          </a:p>
          <a:p>
            <a:pPr>
              <a:lnSpc>
                <a:spcPct val="80000"/>
              </a:lnSpc>
            </a:pPr>
            <a:r>
              <a:rPr lang="tr-TR" altLang="tr-TR" sz="1000" smtClean="0">
                <a:latin typeface="Arial" pitchFamily="34" charset="0"/>
                <a:ea typeface="ＭＳ Ｐゴシック" pitchFamily="34" charset="-128"/>
                <a:cs typeface="Arial" pitchFamily="34" charset="0"/>
              </a:rPr>
              <a:t> (7) Released PGE2 is also a potent inhibitor of NK cell function.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smtClean="0">
                <a:latin typeface="Arial" pitchFamily="34" charset="0"/>
                <a:ea typeface="ＭＳ Ｐゴシック" pitchFamily="34" charset="-128"/>
                <a:cs typeface="Arial" pitchFamily="34" charset="0"/>
              </a:rPr>
              <a:t>.</a:t>
            </a:r>
            <a:r>
              <a:rPr lang="en-US" altLang="tr-TR" smtClean="0">
                <a:latin typeface="Arial" pitchFamily="34" charset="0"/>
                <a:ea typeface="ＭＳ Ｐゴシック" pitchFamily="34" charset="-128"/>
                <a:cs typeface="Arial" pitchFamily="34" charset="0"/>
              </a:rPr>
              <a:t> Figure 1 | </a:t>
            </a:r>
            <a:r>
              <a:rPr lang="en-US" altLang="tr-TR" b="1" smtClean="0">
                <a:latin typeface="Arial" pitchFamily="34" charset="0"/>
                <a:ea typeface="ＭＳ Ｐゴシック" pitchFamily="34" charset="-128"/>
                <a:cs typeface="Arial" pitchFamily="34" charset="0"/>
              </a:rPr>
              <a:t>The overall acute GVHD cascade. </a:t>
            </a:r>
            <a:r>
              <a:rPr lang="en-US" altLang="tr-TR" smtClean="0">
                <a:latin typeface="Arial" pitchFamily="34" charset="0"/>
                <a:ea typeface="ＭＳ Ｐゴシック" pitchFamily="34" charset="-128"/>
                <a:cs typeface="Arial" pitchFamily="34" charset="0"/>
              </a:rPr>
              <a:t>The initiation and maintenance of acute graft-versus-host disease (GVHD) has been conceptualized into four phases with positive feedback loops that perpetuate the process. Although the conditioning phase is not absolutely necessary for the induction of acute GVHD, in many of the models it activates antigen-presenting cells (APCs), via tissue destruction, and increases APC function. Through the release of gut bacteria, pathogen-associated molecular patterns (PAMPs) and chemokines, the conditioning phase can also lead to the activation of innate immune cells that participate in direct tissue damage and contribute to the cytokine storm. Host haematopoietic APCs probably have the most important role in the initiation of GVHD, but this may depend on the model; the potential role of donor APCs and host non-haematopoietic APCs should not be ignored. Following the presentation of antigens to T cells, a strong cytokine response is initiated. These cytokines further promote antigen presentation and the recruitment of effector T cells and innate immune cells, which further augment the pro-inflammatory cytokine milieu. Finally, the effector T cells, natural killer (NK) cells, macrophages and pro-inflammatory cytokines (such as tumour necrosis factor (TNF)) result in end-organ damage, which is clinically recognized as acute GVHD in the skin, lungs, gut and liver. The resulting tissue damage, if not treated, will further amplify the process to more severe stages of GVHD pathology, which are extremely difficult to control. CTL, cytotoxic T lymphocyte; IFNγ, interferon-γ; TLR, Toll-like receptor. </a:t>
            </a:r>
            <a:endParaRPr lang="tr-TR" altLang="tr-TR" smtClean="0">
              <a:latin typeface="Arial" pitchFamily="34" charset="0"/>
              <a:ea typeface="ＭＳ Ｐゴシック" pitchFamily="34" charset="-128"/>
              <a:cs typeface="Arial" pitchFamily="34" charset="0"/>
            </a:endParaRPr>
          </a:p>
          <a:p>
            <a:endParaRPr lang="tr-TR" altLang="tr-TR" smtClean="0">
              <a:latin typeface="Arial" pitchFamily="34" charset="0"/>
              <a:ea typeface="ＭＳ Ｐゴシック" pitchFamily="34" charset="-128"/>
              <a:cs typeface="Arial" pitchFamily="34" charset="0"/>
            </a:endParaRPr>
          </a:p>
          <a:p>
            <a:r>
              <a:rPr lang="tr-TR" altLang="tr-TR" smtClean="0">
                <a:latin typeface="Arial" pitchFamily="34" charset="0"/>
                <a:ea typeface="ＭＳ Ｐゴシック" pitchFamily="34" charset="-128"/>
                <a:cs typeface="Arial" pitchFamily="34" charset="0"/>
              </a:rPr>
              <a:t> Over the past decade, the immunomodulatory functions of MSCs have triggered great interests in their application for GVHD. Le Blanc K et al were the first to transplant haploidentical MSCs in a 9 year old boy withsevere treatment-resistant grade IV aGVHD of the gut and liver. They found the clinical response was strikingand the patient was well after 1 year [9].</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tr-TR" dirty="0" smtClean="0">
                <a:latin typeface="Arial" pitchFamily="34" charset="0"/>
                <a:ea typeface="ＭＳ Ｐゴシック" pitchFamily="34" charset="-128"/>
                <a:cs typeface="Arial" pitchFamily="34" charset="0"/>
              </a:rPr>
              <a:t>Figure 2 | </a:t>
            </a:r>
            <a:r>
              <a:rPr lang="en-US" altLang="tr-TR" b="1" dirty="0" smtClean="0">
                <a:latin typeface="Arial" pitchFamily="34" charset="0"/>
                <a:ea typeface="ＭＳ Ｐゴシック" pitchFamily="34" charset="-128"/>
                <a:cs typeface="Arial" pitchFamily="34" charset="0"/>
              </a:rPr>
              <a:t>Crucial factors in the development of chronic GVHD. </a:t>
            </a:r>
            <a:r>
              <a:rPr lang="en-US" altLang="tr-TR" dirty="0" smtClean="0">
                <a:latin typeface="Arial" pitchFamily="34" charset="0"/>
                <a:ea typeface="ＭＳ Ｐゴシック" pitchFamily="34" charset="-128"/>
                <a:cs typeface="Arial" pitchFamily="34" charset="0"/>
              </a:rPr>
              <a:t>The pathophysiology of chronic graft-versus-host disease (GVHD) mainly depends on the polarization of CD4+ T cells into T helper 2 (TH2) cells, but there are six hallmarks that are unique to this syndrome. The first feature is damage to the thymus (</a:t>
            </a:r>
            <a:r>
              <a:rPr lang="en-US" altLang="tr-TR" b="1" dirty="0" smtClean="0">
                <a:latin typeface="Arial" pitchFamily="34" charset="0"/>
                <a:ea typeface="ＭＳ Ｐゴシック" pitchFamily="34" charset="-128"/>
                <a:cs typeface="Arial" pitchFamily="34" charset="0"/>
              </a:rPr>
              <a:t>a</a:t>
            </a:r>
            <a:r>
              <a:rPr lang="en-US" altLang="tr-TR" dirty="0" smtClean="0">
                <a:latin typeface="Arial" pitchFamily="34" charset="0"/>
                <a:ea typeface="ＭＳ Ｐゴシック" pitchFamily="34" charset="-128"/>
                <a:cs typeface="Arial" pitchFamily="34" charset="0"/>
              </a:rPr>
              <a:t>), which can be caused by the conditioning regimen or, more importantly, by prior occurrence of acute GVHD. This damage results in decreased negative selection of </a:t>
            </a:r>
            <a:r>
              <a:rPr lang="en-US" altLang="tr-TR" dirty="0" err="1" smtClean="0">
                <a:latin typeface="Arial" pitchFamily="34" charset="0"/>
                <a:ea typeface="ＭＳ Ｐゴシック" pitchFamily="34" charset="-128"/>
                <a:cs typeface="Arial" pitchFamily="34" charset="0"/>
              </a:rPr>
              <a:t>alloreactive</a:t>
            </a:r>
            <a:r>
              <a:rPr lang="en-US" altLang="tr-TR" dirty="0" smtClean="0">
                <a:latin typeface="Arial" pitchFamily="34" charset="0"/>
                <a:ea typeface="ＭＳ Ｐゴシック" pitchFamily="34" charset="-128"/>
                <a:cs typeface="Arial" pitchFamily="34" charset="0"/>
              </a:rPr>
              <a:t> CD4+ T cells (</a:t>
            </a:r>
            <a:r>
              <a:rPr lang="en-US" altLang="tr-TR" b="1" dirty="0" smtClean="0">
                <a:latin typeface="Arial" pitchFamily="34" charset="0"/>
                <a:ea typeface="ＭＳ Ｐゴシック" pitchFamily="34" charset="-128"/>
                <a:cs typeface="Arial" pitchFamily="34" charset="0"/>
              </a:rPr>
              <a:t>b</a:t>
            </a:r>
            <a:r>
              <a:rPr lang="en-US" altLang="tr-TR" dirty="0" smtClean="0">
                <a:latin typeface="Arial" pitchFamily="34" charset="0"/>
                <a:ea typeface="ＭＳ Ｐゴシック" pitchFamily="34" charset="-128"/>
                <a:cs typeface="Arial" pitchFamily="34" charset="0"/>
              </a:rPr>
              <a:t>). There is immune deviation to a TH2‑type cytokine response (</a:t>
            </a:r>
            <a:r>
              <a:rPr lang="en-US" altLang="tr-TR" b="1" dirty="0" smtClean="0">
                <a:latin typeface="Arial" pitchFamily="34" charset="0"/>
                <a:ea typeface="ＭＳ Ｐゴシック" pitchFamily="34" charset="-128"/>
                <a:cs typeface="Arial" pitchFamily="34" charset="0"/>
              </a:rPr>
              <a:t>c</a:t>
            </a:r>
            <a:r>
              <a:rPr lang="en-US" altLang="tr-TR" dirty="0" smtClean="0">
                <a:latin typeface="Arial" pitchFamily="34" charset="0"/>
                <a:ea typeface="ＭＳ Ｐゴシック" pitchFamily="34" charset="-128"/>
                <a:cs typeface="Arial" pitchFamily="34" charset="0"/>
              </a:rPr>
              <a:t>), which includes the production of interleukin‑4 (IL‑4), IL‑5 and IL‑11. This response leads to the release of </a:t>
            </a:r>
            <a:r>
              <a:rPr lang="en-US" altLang="tr-TR" dirty="0" err="1" smtClean="0">
                <a:latin typeface="Arial" pitchFamily="34" charset="0"/>
                <a:ea typeface="ＭＳ Ｐゴシック" pitchFamily="34" charset="-128"/>
                <a:cs typeface="Arial" pitchFamily="34" charset="0"/>
              </a:rPr>
              <a:t>fibrogenic</a:t>
            </a:r>
            <a:r>
              <a:rPr lang="en-US" altLang="tr-TR" dirty="0" smtClean="0">
                <a:latin typeface="Arial" pitchFamily="34" charset="0"/>
                <a:ea typeface="ＭＳ Ｐゴシック" pitchFamily="34" charset="-128"/>
                <a:cs typeface="Arial" pitchFamily="34" charset="0"/>
              </a:rPr>
              <a:t> cytokines — such as IL‑2, IL‑10 and transforming growth factor‑β1 (TGFβ1) — and the activation of macrophages that produce platelet-derived growth factor (PDGF) and TGFβ1 (</a:t>
            </a:r>
            <a:r>
              <a:rPr lang="en-US" altLang="tr-TR" b="1" dirty="0" smtClean="0">
                <a:latin typeface="Arial" pitchFamily="34" charset="0"/>
                <a:ea typeface="ＭＳ Ｐゴシック" pitchFamily="34" charset="-128"/>
                <a:cs typeface="Arial" pitchFamily="34" charset="0"/>
              </a:rPr>
              <a:t>d</a:t>
            </a:r>
            <a:r>
              <a:rPr lang="en-US" altLang="tr-TR" dirty="0" smtClean="0">
                <a:latin typeface="Arial" pitchFamily="34" charset="0"/>
                <a:ea typeface="ＭＳ Ｐゴシック" pitchFamily="34" charset="-128"/>
                <a:cs typeface="Arial" pitchFamily="34" charset="0"/>
              </a:rPr>
              <a:t>). These molecules induce the proliferation and activation of tissue fibroblasts. Low numbers of regulatory T (</a:t>
            </a:r>
            <a:r>
              <a:rPr lang="en-US" altLang="tr-TR" dirty="0" err="1" smtClean="0">
                <a:latin typeface="Arial" pitchFamily="34" charset="0"/>
                <a:ea typeface="ＭＳ Ｐゴシック" pitchFamily="34" charset="-128"/>
                <a:cs typeface="Arial" pitchFamily="34" charset="0"/>
              </a:rPr>
              <a:t>TReg</a:t>
            </a:r>
            <a:r>
              <a:rPr lang="en-US" altLang="tr-TR" dirty="0" smtClean="0">
                <a:latin typeface="Arial" pitchFamily="34" charset="0"/>
                <a:ea typeface="ＭＳ Ｐゴシック" pitchFamily="34" charset="-128"/>
                <a:cs typeface="Arial" pitchFamily="34" charset="0"/>
              </a:rPr>
              <a:t>) cells are the fifth hallmark (</a:t>
            </a:r>
            <a:r>
              <a:rPr lang="en-US" altLang="tr-TR" b="1" dirty="0" smtClean="0">
                <a:latin typeface="Arial" pitchFamily="34" charset="0"/>
                <a:ea typeface="ＭＳ Ｐゴシック" pitchFamily="34" charset="-128"/>
                <a:cs typeface="Arial" pitchFamily="34" charset="0"/>
              </a:rPr>
              <a:t>e</a:t>
            </a:r>
            <a:r>
              <a:rPr lang="en-US" altLang="tr-TR" dirty="0" smtClean="0">
                <a:latin typeface="Arial" pitchFamily="34" charset="0"/>
                <a:ea typeface="ＭＳ Ｐゴシック" pitchFamily="34" charset="-128"/>
                <a:cs typeface="Arial" pitchFamily="34" charset="0"/>
              </a:rPr>
              <a:t>), and finally there is B cell dysregulation (</a:t>
            </a:r>
            <a:r>
              <a:rPr lang="en-US" altLang="tr-TR" b="1" dirty="0" smtClean="0">
                <a:latin typeface="Arial" pitchFamily="34" charset="0"/>
                <a:ea typeface="ＭＳ Ｐゴシック" pitchFamily="34" charset="-128"/>
                <a:cs typeface="Arial" pitchFamily="34" charset="0"/>
              </a:rPr>
              <a:t>f</a:t>
            </a:r>
            <a:r>
              <a:rPr lang="en-US" altLang="tr-TR" dirty="0" smtClean="0">
                <a:latin typeface="Arial" pitchFamily="34" charset="0"/>
                <a:ea typeface="ＭＳ Ｐゴシック" pitchFamily="34" charset="-128"/>
                <a:cs typeface="Arial" pitchFamily="34" charset="0"/>
              </a:rPr>
              <a:t>), which leads to the emergence of </a:t>
            </a:r>
            <a:r>
              <a:rPr lang="en-US" altLang="tr-TR" dirty="0" err="1" smtClean="0">
                <a:latin typeface="Arial" pitchFamily="34" charset="0"/>
                <a:ea typeface="ＭＳ Ｐゴシック" pitchFamily="34" charset="-128"/>
                <a:cs typeface="Arial" pitchFamily="34" charset="0"/>
              </a:rPr>
              <a:t>autoreactive</a:t>
            </a:r>
            <a:r>
              <a:rPr lang="en-US" altLang="tr-TR" dirty="0" smtClean="0">
                <a:latin typeface="Arial" pitchFamily="34" charset="0"/>
                <a:ea typeface="ＭＳ Ｐゴシック" pitchFamily="34" charset="-128"/>
                <a:cs typeface="Arial" pitchFamily="34" charset="0"/>
              </a:rPr>
              <a:t> B cells and the production of </a:t>
            </a:r>
            <a:r>
              <a:rPr lang="en-US" altLang="tr-TR" dirty="0" err="1" smtClean="0">
                <a:latin typeface="Arial" pitchFamily="34" charset="0"/>
                <a:ea typeface="ＭＳ Ｐゴシック" pitchFamily="34" charset="-128"/>
                <a:cs typeface="Arial" pitchFamily="34" charset="0"/>
              </a:rPr>
              <a:t>autoreactive</a:t>
            </a:r>
            <a:r>
              <a:rPr lang="en-US" altLang="tr-TR" dirty="0" smtClean="0">
                <a:latin typeface="Arial" pitchFamily="34" charset="0"/>
                <a:ea typeface="ＭＳ Ｐゴシック" pitchFamily="34" charset="-128"/>
                <a:cs typeface="Arial" pitchFamily="34" charset="0"/>
              </a:rPr>
              <a:t> antibodies. It has been suggested that </a:t>
            </a:r>
            <a:r>
              <a:rPr lang="en-US" altLang="tr-TR" dirty="0" err="1" smtClean="0">
                <a:latin typeface="Arial" pitchFamily="34" charset="0"/>
                <a:ea typeface="ＭＳ Ｐゴシック" pitchFamily="34" charset="-128"/>
                <a:cs typeface="Arial" pitchFamily="34" charset="0"/>
              </a:rPr>
              <a:t>autoreactive</a:t>
            </a:r>
            <a:r>
              <a:rPr lang="en-US" altLang="tr-TR" dirty="0" smtClean="0">
                <a:latin typeface="Arial" pitchFamily="34" charset="0"/>
                <a:ea typeface="ＭＳ Ｐゴシック" pitchFamily="34" charset="-128"/>
                <a:cs typeface="Arial" pitchFamily="34" charset="0"/>
              </a:rPr>
              <a:t> B cell activation may be due to the presence of high levels of B cell-activating factor (BAFF) in the lymphoid microenvironment. All these events contribute to an autoimmune-like systemic syndrome that is associated with </a:t>
            </a:r>
            <a:r>
              <a:rPr lang="en-US" altLang="tr-TR" dirty="0" err="1" smtClean="0">
                <a:latin typeface="Arial" pitchFamily="34" charset="0"/>
                <a:ea typeface="ＭＳ Ｐゴシック" pitchFamily="34" charset="-128"/>
                <a:cs typeface="Arial" pitchFamily="34" charset="0"/>
              </a:rPr>
              <a:t>fibroproliferative</a:t>
            </a:r>
            <a:r>
              <a:rPr lang="en-US" altLang="tr-TR" dirty="0" smtClean="0">
                <a:latin typeface="Arial" pitchFamily="34" charset="0"/>
                <a:ea typeface="ＭＳ Ｐゴシック" pitchFamily="34" charset="-128"/>
                <a:cs typeface="Arial" pitchFamily="34" charset="0"/>
              </a:rPr>
              <a:t> changes. These changes can occur in almost any organ of the body but mainly affect oral and ocular mucosal surfaces and the skin, lungs, kidneys, liver and gut. </a:t>
            </a:r>
            <a:endParaRPr lang="tr-TR" altLang="tr-TR" dirty="0"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smtClean="0">
                <a:latin typeface="Arial" pitchFamily="34" charset="0"/>
                <a:ea typeface="ＭＳ Ｐゴシック" pitchFamily="34" charset="-128"/>
                <a:cs typeface="Arial" pitchFamily="34" charset="0"/>
              </a:rPr>
              <a:t>. Over the past decade, the immunomodulatory functions of MSCs have triggered great interests in their application for GVHD. Le Blanc K et al were the first to transplant haploidentical MSCs in a 9 year old boy withsevere treatment-resistant grade IV aGVHD of the gut and liver. They found the clinical response was strikingand the patient was well after 1 year [9].</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156" indent="0" algn="ctr">
              <a:buNone/>
              <a:defRPr/>
            </a:lvl2pPr>
            <a:lvl3pPr marL="914311" indent="0" algn="ctr">
              <a:buNone/>
              <a:defRPr/>
            </a:lvl3pPr>
            <a:lvl4pPr marL="1371467" indent="0" algn="ctr">
              <a:buNone/>
              <a:defRPr/>
            </a:lvl4pPr>
            <a:lvl5pPr marL="1828623" indent="0" algn="ctr">
              <a:buNone/>
              <a:defRPr/>
            </a:lvl5pPr>
            <a:lvl6pPr marL="2285777" indent="0" algn="ctr">
              <a:buNone/>
              <a:defRPr/>
            </a:lvl6pPr>
            <a:lvl7pPr marL="2742933" indent="0" algn="ctr">
              <a:buNone/>
              <a:defRPr/>
            </a:lvl7pPr>
            <a:lvl8pPr marL="3200089" indent="0" algn="ctr">
              <a:buNone/>
              <a:defRPr/>
            </a:lvl8pPr>
            <a:lvl9pPr marL="3657244"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DDF191-B457-4361-A36A-A3F5688293C0}"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3730776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D2F22A9-6873-46E6-AC6A-54EAB86F1DD8}"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330261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1"/>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4"/>
            <a:ext cx="7772400" cy="1500187"/>
          </a:xfrm>
        </p:spPr>
        <p:txBody>
          <a:bodyPr anchor="b"/>
          <a:lstStyle>
            <a:lvl1pPr marL="0" indent="0">
              <a:buNone/>
              <a:defRPr sz="2000"/>
            </a:lvl1pPr>
            <a:lvl2pPr marL="457156" indent="0">
              <a:buNone/>
              <a:defRPr sz="1800"/>
            </a:lvl2pPr>
            <a:lvl3pPr marL="914311" indent="0">
              <a:buNone/>
              <a:defRPr sz="1600"/>
            </a:lvl3pPr>
            <a:lvl4pPr marL="1371467" indent="0">
              <a:buNone/>
              <a:defRPr sz="1400"/>
            </a:lvl4pPr>
            <a:lvl5pPr marL="1828623" indent="0">
              <a:buNone/>
              <a:defRPr sz="1400"/>
            </a:lvl5pPr>
            <a:lvl6pPr marL="2285777" indent="0">
              <a:buNone/>
              <a:defRPr sz="1400"/>
            </a:lvl6pPr>
            <a:lvl7pPr marL="2742933" indent="0">
              <a:buNone/>
              <a:defRPr sz="1400"/>
            </a:lvl7pPr>
            <a:lvl8pPr marL="3200089" indent="0">
              <a:buNone/>
              <a:defRPr sz="1400"/>
            </a:lvl8pPr>
            <a:lvl9pPr marL="3657244"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AC070F-1716-429D-8808-7225F1D15D91}"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40343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FA7733-97B0-40C5-A8A4-0990109F3727}"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4071497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6" y="1535113"/>
            <a:ext cx="4041775" cy="639762"/>
          </a:xfrm>
        </p:spPr>
        <p:txBody>
          <a:bodyPr anchor="b"/>
          <a:lstStyle>
            <a:lvl1pPr marL="0" indent="0">
              <a:buNone/>
              <a:defRPr sz="2400" b="1"/>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9A9C5FC-2A25-45A8-9085-75713AA0083E}"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417234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311BCAA-E3BC-4AC3-AFA5-8EE992D0B3B1}"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3447202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16E07F9-9317-49F9-B822-9E134BF7605A}"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594245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1" y="273051"/>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1" y="1435100"/>
            <a:ext cx="3008313" cy="4691063"/>
          </a:xfrm>
        </p:spPr>
        <p:txBody>
          <a:bodyPr/>
          <a:lstStyle>
            <a:lvl1pPr marL="0" indent="0">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E06C9E5-6CA8-4DD7-A277-ACA7CDE3AE11}"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229818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156" indent="0">
              <a:buNone/>
              <a:defRPr sz="2800"/>
            </a:lvl2pPr>
            <a:lvl3pPr marL="914311" indent="0">
              <a:buNone/>
              <a:defRPr sz="2400"/>
            </a:lvl3pPr>
            <a:lvl4pPr marL="1371467" indent="0">
              <a:buNone/>
              <a:defRPr sz="2000"/>
            </a:lvl4pPr>
            <a:lvl5pPr marL="1828623" indent="0">
              <a:buNone/>
              <a:defRPr sz="2000"/>
            </a:lvl5pPr>
            <a:lvl6pPr marL="2285777" indent="0">
              <a:buNone/>
              <a:defRPr sz="2000"/>
            </a:lvl6pPr>
            <a:lvl7pPr marL="2742933" indent="0">
              <a:buNone/>
              <a:defRPr sz="2000"/>
            </a:lvl7pPr>
            <a:lvl8pPr marL="3200089" indent="0">
              <a:buNone/>
              <a:defRPr sz="2000"/>
            </a:lvl8pPr>
            <a:lvl9pPr marL="3657244"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7A57D1-A816-4464-9DAD-AAEF77F26AFC}"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925012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B0BE73-783B-4AB1-8DF8-58D1FFF900A3}"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734090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9"/>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06E4C5-4284-40EB-9D1E-BF29011E551E}"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427880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457200" y="1600201"/>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5594FB-2EC2-4580-92AC-ED92D8319669}"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7779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529" y="2130879"/>
            <a:ext cx="7772943" cy="1469571"/>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057" y="3885721"/>
            <a:ext cx="6401886" cy="1753400"/>
          </a:xfrm>
        </p:spPr>
        <p:txBody>
          <a:bodyPr/>
          <a:lstStyle>
            <a:lvl1pPr marL="0" indent="0" algn="ctr">
              <a:buNone/>
              <a:defRPr/>
            </a:lvl1pPr>
            <a:lvl2pPr marL="400873" indent="0" algn="ctr">
              <a:buNone/>
              <a:defRPr/>
            </a:lvl2pPr>
            <a:lvl3pPr marL="801746" indent="0" algn="ctr">
              <a:buNone/>
              <a:defRPr/>
            </a:lvl3pPr>
            <a:lvl4pPr marL="1202619" indent="0" algn="ctr">
              <a:buNone/>
              <a:defRPr/>
            </a:lvl4pPr>
            <a:lvl5pPr marL="1603492" indent="0" algn="ctr">
              <a:buNone/>
              <a:defRPr/>
            </a:lvl5pPr>
            <a:lvl6pPr marL="2004365" indent="0" algn="ctr">
              <a:buNone/>
              <a:defRPr/>
            </a:lvl6pPr>
            <a:lvl7pPr marL="2405238" indent="0" algn="ctr">
              <a:buNone/>
              <a:defRPr/>
            </a:lvl7pPr>
            <a:lvl8pPr marL="2806111" indent="0" algn="ctr">
              <a:buNone/>
              <a:defRPr/>
            </a:lvl8pPr>
            <a:lvl9pPr marL="3206984" indent="0" algn="ctr">
              <a:buNone/>
              <a:defRPr/>
            </a:lvl9pPr>
          </a:lstStyle>
          <a:p>
            <a:r>
              <a:rPr lang="tr-TR" smtClean="0"/>
              <a:t>Click to edit Master subtitle style</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1726C8DB-EC7E-4312-9540-FEEA21F656C7}" type="slidenum">
              <a:rPr lang="tr-TR"/>
              <a:pPr>
                <a:defRPr/>
              </a:pPr>
              <a:t>‹#›</a:t>
            </a:fld>
            <a:endParaRPr lang="tr-TR"/>
          </a:p>
        </p:txBody>
      </p:sp>
    </p:spTree>
    <p:extLst>
      <p:ext uri="{BB962C8B-B14F-4D97-AF65-F5344CB8AC3E}">
        <p14:creationId xmlns:p14="http://schemas.microsoft.com/office/powerpoint/2010/main" val="504752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0009A98F-60D9-44D5-A034-8D97BFA561A5}" type="slidenum">
              <a:rPr lang="tr-TR"/>
              <a:pPr>
                <a:defRPr/>
              </a:pPr>
              <a:t>‹#›</a:t>
            </a:fld>
            <a:endParaRPr lang="tr-TR"/>
          </a:p>
        </p:txBody>
      </p:sp>
    </p:spTree>
    <p:extLst>
      <p:ext uri="{BB962C8B-B14F-4D97-AF65-F5344CB8AC3E}">
        <p14:creationId xmlns:p14="http://schemas.microsoft.com/office/powerpoint/2010/main" val="1710971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1" y="4407275"/>
            <a:ext cx="7772943" cy="1361514"/>
          </a:xfrm>
        </p:spPr>
        <p:txBody>
          <a:bodyPr anchor="t"/>
          <a:lstStyle>
            <a:lvl1pPr algn="l">
              <a:defRPr sz="3500" b="1" cap="all"/>
            </a:lvl1pPr>
          </a:lstStyle>
          <a:p>
            <a:r>
              <a:rPr lang="tr-TR" smtClean="0"/>
              <a:t>Click to edit Master title style</a:t>
            </a:r>
            <a:endParaRPr lang="en-US"/>
          </a:p>
        </p:txBody>
      </p:sp>
      <p:sp>
        <p:nvSpPr>
          <p:cNvPr id="3" name="Text Placeholder 2"/>
          <p:cNvSpPr>
            <a:spLocks noGrp="1"/>
          </p:cNvSpPr>
          <p:nvPr>
            <p:ph type="body" idx="1"/>
          </p:nvPr>
        </p:nvSpPr>
        <p:spPr>
          <a:xfrm>
            <a:off x="722181" y="2906006"/>
            <a:ext cx="7772943" cy="1501268"/>
          </a:xfrm>
        </p:spPr>
        <p:txBody>
          <a:bodyPr anchor="b"/>
          <a:lstStyle>
            <a:lvl1pPr marL="0" indent="0">
              <a:buNone/>
              <a:defRPr sz="1800"/>
            </a:lvl1pPr>
            <a:lvl2pPr marL="400873" indent="0">
              <a:buNone/>
              <a:defRPr sz="1600"/>
            </a:lvl2pPr>
            <a:lvl3pPr marL="801746" indent="0">
              <a:buNone/>
              <a:defRPr sz="1400"/>
            </a:lvl3pPr>
            <a:lvl4pPr marL="1202619" indent="0">
              <a:buNone/>
              <a:defRPr sz="1200"/>
            </a:lvl4pPr>
            <a:lvl5pPr marL="1603492" indent="0">
              <a:buNone/>
              <a:defRPr sz="1200"/>
            </a:lvl5pPr>
            <a:lvl6pPr marL="2004365" indent="0">
              <a:buNone/>
              <a:defRPr sz="1200"/>
            </a:lvl6pPr>
            <a:lvl7pPr marL="2405238" indent="0">
              <a:buNone/>
              <a:defRPr sz="1200"/>
            </a:lvl7pPr>
            <a:lvl8pPr marL="2806111" indent="0">
              <a:buNone/>
              <a:defRPr sz="1200"/>
            </a:lvl8pPr>
            <a:lvl9pPr marL="3206984" indent="0">
              <a:buNone/>
              <a:defRPr sz="1200"/>
            </a:lvl9pPr>
          </a:lstStyle>
          <a:p>
            <a:pPr lvl="0"/>
            <a:r>
              <a:rPr lang="tr-TR" smtClean="0"/>
              <a:t>Click to edit Master text styles</a:t>
            </a:r>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DB6F8BD1-32A6-466D-8503-018814780E2E}" type="slidenum">
              <a:rPr lang="tr-TR"/>
              <a:pPr>
                <a:defRPr/>
              </a:pPr>
              <a:t>‹#›</a:t>
            </a:fld>
            <a:endParaRPr lang="tr-TR"/>
          </a:p>
        </p:txBody>
      </p:sp>
    </p:spTree>
    <p:extLst>
      <p:ext uri="{BB962C8B-B14F-4D97-AF65-F5344CB8AC3E}">
        <p14:creationId xmlns:p14="http://schemas.microsoft.com/office/powerpoint/2010/main" val="1841686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472" y="1600681"/>
            <a:ext cx="4049369" cy="452541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37159" y="1600681"/>
            <a:ext cx="4049370" cy="452541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1B2CBA1D-C473-430C-ABC4-C02D5F6E679D}" type="slidenum">
              <a:rPr lang="tr-TR"/>
              <a:pPr>
                <a:defRPr/>
              </a:pPr>
              <a:t>‹#›</a:t>
            </a:fld>
            <a:endParaRPr lang="tr-TR"/>
          </a:p>
        </p:txBody>
      </p:sp>
    </p:spTree>
    <p:extLst>
      <p:ext uri="{BB962C8B-B14F-4D97-AF65-F5344CB8AC3E}">
        <p14:creationId xmlns:p14="http://schemas.microsoft.com/office/powerpoint/2010/main" val="4166444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472" y="1534406"/>
            <a:ext cx="4039867" cy="641136"/>
          </a:xfrm>
        </p:spPr>
        <p:txBody>
          <a:bodyPr anchor="b"/>
          <a:lstStyle>
            <a:lvl1pPr marL="0" indent="0">
              <a:buNone/>
              <a:defRPr sz="2100" b="1"/>
            </a:lvl1pPr>
            <a:lvl2pPr marL="400873" indent="0">
              <a:buNone/>
              <a:defRPr sz="1800" b="1"/>
            </a:lvl2pPr>
            <a:lvl3pPr marL="801746" indent="0">
              <a:buNone/>
              <a:defRPr sz="1600" b="1"/>
            </a:lvl3pPr>
            <a:lvl4pPr marL="1202619" indent="0">
              <a:buNone/>
              <a:defRPr sz="1400" b="1"/>
            </a:lvl4pPr>
            <a:lvl5pPr marL="1603492" indent="0">
              <a:buNone/>
              <a:defRPr sz="1400" b="1"/>
            </a:lvl5pPr>
            <a:lvl6pPr marL="2004365" indent="0">
              <a:buNone/>
              <a:defRPr sz="1400" b="1"/>
            </a:lvl6pPr>
            <a:lvl7pPr marL="2405238" indent="0">
              <a:buNone/>
              <a:defRPr sz="1400" b="1"/>
            </a:lvl7pPr>
            <a:lvl8pPr marL="2806111" indent="0">
              <a:buNone/>
              <a:defRPr sz="1400" b="1"/>
            </a:lvl8pPr>
            <a:lvl9pPr marL="3206984" indent="0">
              <a:buNone/>
              <a:defRPr sz="1400" b="1"/>
            </a:lvl9pPr>
          </a:lstStyle>
          <a:p>
            <a:pPr lvl="0"/>
            <a:r>
              <a:rPr lang="tr-TR" smtClean="0"/>
              <a:t>Click to edit Master text styles</a:t>
            </a:r>
          </a:p>
        </p:txBody>
      </p:sp>
      <p:sp>
        <p:nvSpPr>
          <p:cNvPr id="4" name="Content Placeholder 3"/>
          <p:cNvSpPr>
            <a:spLocks noGrp="1"/>
          </p:cNvSpPr>
          <p:nvPr>
            <p:ph sz="half" idx="2"/>
          </p:nvPr>
        </p:nvSpPr>
        <p:spPr>
          <a:xfrm>
            <a:off x="457472" y="2175542"/>
            <a:ext cx="4039867" cy="395055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304" y="1534406"/>
            <a:ext cx="4041225" cy="641136"/>
          </a:xfrm>
        </p:spPr>
        <p:txBody>
          <a:bodyPr anchor="b"/>
          <a:lstStyle>
            <a:lvl1pPr marL="0" indent="0">
              <a:buNone/>
              <a:defRPr sz="2100" b="1"/>
            </a:lvl1pPr>
            <a:lvl2pPr marL="400873" indent="0">
              <a:buNone/>
              <a:defRPr sz="1800" b="1"/>
            </a:lvl2pPr>
            <a:lvl3pPr marL="801746" indent="0">
              <a:buNone/>
              <a:defRPr sz="1600" b="1"/>
            </a:lvl3pPr>
            <a:lvl4pPr marL="1202619" indent="0">
              <a:buNone/>
              <a:defRPr sz="1400" b="1"/>
            </a:lvl4pPr>
            <a:lvl5pPr marL="1603492" indent="0">
              <a:buNone/>
              <a:defRPr sz="1400" b="1"/>
            </a:lvl5pPr>
            <a:lvl6pPr marL="2004365" indent="0">
              <a:buNone/>
              <a:defRPr sz="1400" b="1"/>
            </a:lvl6pPr>
            <a:lvl7pPr marL="2405238" indent="0">
              <a:buNone/>
              <a:defRPr sz="1400" b="1"/>
            </a:lvl7pPr>
            <a:lvl8pPr marL="2806111" indent="0">
              <a:buNone/>
              <a:defRPr sz="1400" b="1"/>
            </a:lvl8pPr>
            <a:lvl9pPr marL="3206984" indent="0">
              <a:buNone/>
              <a:defRPr sz="1400" b="1"/>
            </a:lvl9pPr>
          </a:lstStyle>
          <a:p>
            <a:pPr lvl="0"/>
            <a:r>
              <a:rPr lang="tr-TR" smtClean="0"/>
              <a:t>Click to edit Master text styles</a:t>
            </a:r>
          </a:p>
        </p:txBody>
      </p:sp>
      <p:sp>
        <p:nvSpPr>
          <p:cNvPr id="6" name="Content Placeholder 5"/>
          <p:cNvSpPr>
            <a:spLocks noGrp="1"/>
          </p:cNvSpPr>
          <p:nvPr>
            <p:ph sz="quarter" idx="4"/>
          </p:nvPr>
        </p:nvSpPr>
        <p:spPr>
          <a:xfrm>
            <a:off x="4645304" y="2175542"/>
            <a:ext cx="4041225" cy="395055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8"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9" name="Rectangle 6"/>
          <p:cNvSpPr>
            <a:spLocks noGrp="1" noChangeArrowheads="1"/>
          </p:cNvSpPr>
          <p:nvPr>
            <p:ph type="sldNum" sz="quarter" idx="12"/>
          </p:nvPr>
        </p:nvSpPr>
        <p:spPr/>
        <p:txBody>
          <a:bodyPr/>
          <a:lstStyle>
            <a:lvl1pPr>
              <a:defRPr b="1"/>
            </a:lvl1pPr>
          </a:lstStyle>
          <a:p>
            <a:pPr>
              <a:defRPr/>
            </a:pPr>
            <a:fld id="{6CB9C7E1-200E-4689-A070-79D03FDDB7B5}" type="slidenum">
              <a:rPr lang="tr-TR"/>
              <a:pPr>
                <a:defRPr/>
              </a:pPr>
              <a:t>‹#›</a:t>
            </a:fld>
            <a:endParaRPr lang="tr-TR"/>
          </a:p>
        </p:txBody>
      </p:sp>
    </p:spTree>
    <p:extLst>
      <p:ext uri="{BB962C8B-B14F-4D97-AF65-F5344CB8AC3E}">
        <p14:creationId xmlns:p14="http://schemas.microsoft.com/office/powerpoint/2010/main" val="40322853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4"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5" name="Rectangle 6"/>
          <p:cNvSpPr>
            <a:spLocks noGrp="1" noChangeArrowheads="1"/>
          </p:cNvSpPr>
          <p:nvPr>
            <p:ph type="sldNum" sz="quarter" idx="12"/>
          </p:nvPr>
        </p:nvSpPr>
        <p:spPr/>
        <p:txBody>
          <a:bodyPr/>
          <a:lstStyle>
            <a:lvl1pPr>
              <a:defRPr b="1"/>
            </a:lvl1pPr>
          </a:lstStyle>
          <a:p>
            <a:pPr>
              <a:defRPr/>
            </a:pPr>
            <a:fld id="{2A471D0F-CAC2-4FA6-86B4-767C8732F339}" type="slidenum">
              <a:rPr lang="tr-TR"/>
              <a:pPr>
                <a:defRPr/>
              </a:pPr>
              <a:t>‹#›</a:t>
            </a:fld>
            <a:endParaRPr lang="tr-TR"/>
          </a:p>
        </p:txBody>
      </p:sp>
    </p:spTree>
    <p:extLst>
      <p:ext uri="{BB962C8B-B14F-4D97-AF65-F5344CB8AC3E}">
        <p14:creationId xmlns:p14="http://schemas.microsoft.com/office/powerpoint/2010/main" val="3903160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3"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4" name="Rectangle 6"/>
          <p:cNvSpPr>
            <a:spLocks noGrp="1" noChangeArrowheads="1"/>
          </p:cNvSpPr>
          <p:nvPr>
            <p:ph type="sldNum" sz="quarter" idx="12"/>
          </p:nvPr>
        </p:nvSpPr>
        <p:spPr/>
        <p:txBody>
          <a:bodyPr/>
          <a:lstStyle>
            <a:lvl1pPr>
              <a:defRPr b="1"/>
            </a:lvl1pPr>
          </a:lstStyle>
          <a:p>
            <a:pPr>
              <a:defRPr/>
            </a:pPr>
            <a:fld id="{803EB971-9733-49C5-9730-093C0A68B2A2}" type="slidenum">
              <a:rPr lang="tr-TR"/>
              <a:pPr>
                <a:defRPr/>
              </a:pPr>
              <a:t>‹#›</a:t>
            </a:fld>
            <a:endParaRPr lang="tr-TR"/>
          </a:p>
        </p:txBody>
      </p:sp>
    </p:spTree>
    <p:extLst>
      <p:ext uri="{BB962C8B-B14F-4D97-AF65-F5344CB8AC3E}">
        <p14:creationId xmlns:p14="http://schemas.microsoft.com/office/powerpoint/2010/main" val="2929823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472" y="273744"/>
            <a:ext cx="3008181" cy="1161250"/>
          </a:xfrm>
        </p:spPr>
        <p:txBody>
          <a:bodyPr anchor="b"/>
          <a:lstStyle>
            <a:lvl1pPr algn="l">
              <a:defRPr sz="1800" b="1"/>
            </a:lvl1pPr>
          </a:lstStyle>
          <a:p>
            <a:r>
              <a:rPr lang="tr-TR" smtClean="0"/>
              <a:t>Click to edit Master title style</a:t>
            </a:r>
            <a:endParaRPr lang="en-US"/>
          </a:p>
        </p:txBody>
      </p:sp>
      <p:sp>
        <p:nvSpPr>
          <p:cNvPr id="3" name="Content Placeholder 2"/>
          <p:cNvSpPr>
            <a:spLocks noGrp="1"/>
          </p:cNvSpPr>
          <p:nvPr>
            <p:ph idx="1"/>
          </p:nvPr>
        </p:nvSpPr>
        <p:spPr>
          <a:xfrm>
            <a:off x="3575608" y="273744"/>
            <a:ext cx="5110921" cy="5852352"/>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472" y="1434993"/>
            <a:ext cx="3008181" cy="4691103"/>
          </a:xfrm>
        </p:spPr>
        <p:txBody>
          <a:bodyPr/>
          <a:lstStyle>
            <a:lvl1pPr marL="0" indent="0">
              <a:buNone/>
              <a:defRPr sz="1200"/>
            </a:lvl1pPr>
            <a:lvl2pPr marL="400873" indent="0">
              <a:buNone/>
              <a:defRPr sz="1100"/>
            </a:lvl2pPr>
            <a:lvl3pPr marL="801746" indent="0">
              <a:buNone/>
              <a:defRPr sz="900"/>
            </a:lvl3pPr>
            <a:lvl4pPr marL="1202619" indent="0">
              <a:buNone/>
              <a:defRPr sz="800"/>
            </a:lvl4pPr>
            <a:lvl5pPr marL="1603492" indent="0">
              <a:buNone/>
              <a:defRPr sz="800"/>
            </a:lvl5pPr>
            <a:lvl6pPr marL="2004365" indent="0">
              <a:buNone/>
              <a:defRPr sz="800"/>
            </a:lvl6pPr>
            <a:lvl7pPr marL="2405238" indent="0">
              <a:buNone/>
              <a:defRPr sz="800"/>
            </a:lvl7pPr>
            <a:lvl8pPr marL="2806111" indent="0">
              <a:buNone/>
              <a:defRPr sz="800"/>
            </a:lvl8pPr>
            <a:lvl9pPr marL="3206984" indent="0">
              <a:buNone/>
              <a:defRPr sz="800"/>
            </a:lvl9pPr>
          </a:lstStyle>
          <a:p>
            <a:pPr lvl="0"/>
            <a:r>
              <a:rPr lang="tr-TR" smtClean="0"/>
              <a:t>Click to edit Master text styles</a:t>
            </a:r>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D43E24C1-EC76-42C8-9404-C538793640AF}" type="slidenum">
              <a:rPr lang="tr-TR"/>
              <a:pPr>
                <a:defRPr/>
              </a:pPr>
              <a:t>‹#›</a:t>
            </a:fld>
            <a:endParaRPr lang="tr-TR"/>
          </a:p>
        </p:txBody>
      </p:sp>
    </p:spTree>
    <p:extLst>
      <p:ext uri="{BB962C8B-B14F-4D97-AF65-F5344CB8AC3E}">
        <p14:creationId xmlns:p14="http://schemas.microsoft.com/office/powerpoint/2010/main" val="23465957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877" y="4800600"/>
            <a:ext cx="5486943" cy="566218"/>
          </a:xfrm>
        </p:spPr>
        <p:txBody>
          <a:bodyPr anchor="b"/>
          <a:lstStyle>
            <a:lvl1pPr algn="l">
              <a:defRPr sz="1800" b="1"/>
            </a:lvl1pPr>
          </a:lstStyle>
          <a:p>
            <a:r>
              <a:rPr lang="tr-TR" smtClean="0"/>
              <a:t>Click to edit Master title style</a:t>
            </a:r>
            <a:endParaRPr lang="en-US"/>
          </a:p>
        </p:txBody>
      </p:sp>
      <p:sp>
        <p:nvSpPr>
          <p:cNvPr id="3" name="Picture Placeholder 2"/>
          <p:cNvSpPr>
            <a:spLocks noGrp="1"/>
          </p:cNvSpPr>
          <p:nvPr>
            <p:ph type="pic" idx="1"/>
          </p:nvPr>
        </p:nvSpPr>
        <p:spPr>
          <a:xfrm>
            <a:off x="1791877" y="612322"/>
            <a:ext cx="5486943" cy="4114800"/>
          </a:xfrm>
        </p:spPr>
        <p:txBody>
          <a:bodyPr/>
          <a:lstStyle>
            <a:lvl1pPr marL="0" indent="0">
              <a:buNone/>
              <a:defRPr sz="2800"/>
            </a:lvl1pPr>
            <a:lvl2pPr marL="400873" indent="0">
              <a:buNone/>
              <a:defRPr sz="2500"/>
            </a:lvl2pPr>
            <a:lvl3pPr marL="801746" indent="0">
              <a:buNone/>
              <a:defRPr sz="2100"/>
            </a:lvl3pPr>
            <a:lvl4pPr marL="1202619" indent="0">
              <a:buNone/>
              <a:defRPr sz="1800"/>
            </a:lvl4pPr>
            <a:lvl5pPr marL="1603492" indent="0">
              <a:buNone/>
              <a:defRPr sz="1800"/>
            </a:lvl5pPr>
            <a:lvl6pPr marL="2004365" indent="0">
              <a:buNone/>
              <a:defRPr sz="1800"/>
            </a:lvl6pPr>
            <a:lvl7pPr marL="2405238" indent="0">
              <a:buNone/>
              <a:defRPr sz="1800"/>
            </a:lvl7pPr>
            <a:lvl8pPr marL="2806111" indent="0">
              <a:buNone/>
              <a:defRPr sz="1800"/>
            </a:lvl8pPr>
            <a:lvl9pPr marL="3206984" indent="0">
              <a:buNone/>
              <a:defRPr sz="1800"/>
            </a:lvl9pPr>
          </a:lstStyle>
          <a:p>
            <a:pPr lvl="0"/>
            <a:endParaRPr lang="en-US" noProof="0" smtClean="0"/>
          </a:p>
        </p:txBody>
      </p:sp>
      <p:sp>
        <p:nvSpPr>
          <p:cNvPr id="4" name="Text Placeholder 3"/>
          <p:cNvSpPr>
            <a:spLocks noGrp="1"/>
          </p:cNvSpPr>
          <p:nvPr>
            <p:ph type="body" sz="half" idx="2"/>
          </p:nvPr>
        </p:nvSpPr>
        <p:spPr>
          <a:xfrm>
            <a:off x="1791877" y="5366818"/>
            <a:ext cx="5486943" cy="805382"/>
          </a:xfrm>
        </p:spPr>
        <p:txBody>
          <a:bodyPr/>
          <a:lstStyle>
            <a:lvl1pPr marL="0" indent="0">
              <a:buNone/>
              <a:defRPr sz="1200"/>
            </a:lvl1pPr>
            <a:lvl2pPr marL="400873" indent="0">
              <a:buNone/>
              <a:defRPr sz="1100"/>
            </a:lvl2pPr>
            <a:lvl3pPr marL="801746" indent="0">
              <a:buNone/>
              <a:defRPr sz="900"/>
            </a:lvl3pPr>
            <a:lvl4pPr marL="1202619" indent="0">
              <a:buNone/>
              <a:defRPr sz="800"/>
            </a:lvl4pPr>
            <a:lvl5pPr marL="1603492" indent="0">
              <a:buNone/>
              <a:defRPr sz="800"/>
            </a:lvl5pPr>
            <a:lvl6pPr marL="2004365" indent="0">
              <a:buNone/>
              <a:defRPr sz="800"/>
            </a:lvl6pPr>
            <a:lvl7pPr marL="2405238" indent="0">
              <a:buNone/>
              <a:defRPr sz="800"/>
            </a:lvl7pPr>
            <a:lvl8pPr marL="2806111" indent="0">
              <a:buNone/>
              <a:defRPr sz="800"/>
            </a:lvl8pPr>
            <a:lvl9pPr marL="3206984" indent="0">
              <a:buNone/>
              <a:defRPr sz="800"/>
            </a:lvl9pPr>
          </a:lstStyle>
          <a:p>
            <a:pPr lvl="0"/>
            <a:r>
              <a:rPr lang="tr-TR" smtClean="0"/>
              <a:t>Click to edit Master text styles</a:t>
            </a:r>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4AD734C3-EAE6-4FD8-880F-E99282FFB79A}" type="slidenum">
              <a:rPr lang="tr-TR"/>
              <a:pPr>
                <a:defRPr/>
              </a:pPr>
              <a:t>‹#›</a:t>
            </a:fld>
            <a:endParaRPr lang="tr-TR"/>
          </a:p>
        </p:txBody>
      </p:sp>
    </p:spTree>
    <p:extLst>
      <p:ext uri="{BB962C8B-B14F-4D97-AF65-F5344CB8AC3E}">
        <p14:creationId xmlns:p14="http://schemas.microsoft.com/office/powerpoint/2010/main" val="17012599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5B089DE7-D634-459E-8883-8AA29F7601CD}" type="slidenum">
              <a:rPr lang="tr-TR"/>
              <a:pPr>
                <a:defRPr/>
              </a:pPr>
              <a:t>‹#›</a:t>
            </a:fld>
            <a:endParaRPr lang="tr-TR"/>
          </a:p>
        </p:txBody>
      </p:sp>
    </p:spTree>
    <p:extLst>
      <p:ext uri="{BB962C8B-B14F-4D97-AF65-F5344CB8AC3E}">
        <p14:creationId xmlns:p14="http://schemas.microsoft.com/office/powerpoint/2010/main" val="36273498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943" y="275185"/>
            <a:ext cx="2056586" cy="5850911"/>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472" y="275185"/>
            <a:ext cx="6042153" cy="5850911"/>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243E1891-E87A-4039-9B97-E7512BA7C620}" type="slidenum">
              <a:rPr lang="tr-TR"/>
              <a:pPr>
                <a:defRPr/>
              </a:pPr>
              <a:t>‹#›</a:t>
            </a:fld>
            <a:endParaRPr lang="tr-TR"/>
          </a:p>
        </p:txBody>
      </p:sp>
    </p:spTree>
    <p:extLst>
      <p:ext uri="{BB962C8B-B14F-4D97-AF65-F5344CB8AC3E}">
        <p14:creationId xmlns:p14="http://schemas.microsoft.com/office/powerpoint/2010/main" val="20901622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529" y="2130879"/>
            <a:ext cx="7772943" cy="1469571"/>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057" y="3885721"/>
            <a:ext cx="6401886" cy="1753400"/>
          </a:xfrm>
        </p:spPr>
        <p:txBody>
          <a:bodyPr/>
          <a:lstStyle>
            <a:lvl1pPr marL="0" indent="0" algn="ctr">
              <a:buNone/>
              <a:defRPr/>
            </a:lvl1pPr>
            <a:lvl2pPr marL="400873" indent="0" algn="ctr">
              <a:buNone/>
              <a:defRPr/>
            </a:lvl2pPr>
            <a:lvl3pPr marL="801746" indent="0" algn="ctr">
              <a:buNone/>
              <a:defRPr/>
            </a:lvl3pPr>
            <a:lvl4pPr marL="1202619" indent="0" algn="ctr">
              <a:buNone/>
              <a:defRPr/>
            </a:lvl4pPr>
            <a:lvl5pPr marL="1603492" indent="0" algn="ctr">
              <a:buNone/>
              <a:defRPr/>
            </a:lvl5pPr>
            <a:lvl6pPr marL="2004365" indent="0" algn="ctr">
              <a:buNone/>
              <a:defRPr/>
            </a:lvl6pPr>
            <a:lvl7pPr marL="2405238" indent="0" algn="ctr">
              <a:buNone/>
              <a:defRPr/>
            </a:lvl7pPr>
            <a:lvl8pPr marL="2806111" indent="0" algn="ctr">
              <a:buNone/>
              <a:defRPr/>
            </a:lvl8pPr>
            <a:lvl9pPr marL="3206984" indent="0" algn="ctr">
              <a:buNone/>
              <a:defRPr/>
            </a:lvl9pPr>
          </a:lstStyle>
          <a:p>
            <a:r>
              <a:rPr lang="tr-TR" smtClean="0"/>
              <a:t>Click to edit Master subtitle style</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1726C8DB-EC7E-4312-9540-FEEA21F656C7}" type="slidenum">
              <a:rPr lang="tr-TR"/>
              <a:pPr>
                <a:defRPr/>
              </a:pPr>
              <a:t>‹#›</a:t>
            </a:fld>
            <a:endParaRPr lang="tr-TR"/>
          </a:p>
        </p:txBody>
      </p:sp>
    </p:spTree>
    <p:extLst>
      <p:ext uri="{BB962C8B-B14F-4D97-AF65-F5344CB8AC3E}">
        <p14:creationId xmlns:p14="http://schemas.microsoft.com/office/powerpoint/2010/main" val="33097696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0009A98F-60D9-44D5-A034-8D97BFA561A5}" type="slidenum">
              <a:rPr lang="tr-TR"/>
              <a:pPr>
                <a:defRPr/>
              </a:pPr>
              <a:t>‹#›</a:t>
            </a:fld>
            <a:endParaRPr lang="tr-TR"/>
          </a:p>
        </p:txBody>
      </p:sp>
    </p:spTree>
    <p:extLst>
      <p:ext uri="{BB962C8B-B14F-4D97-AF65-F5344CB8AC3E}">
        <p14:creationId xmlns:p14="http://schemas.microsoft.com/office/powerpoint/2010/main" val="1109346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1" y="4407275"/>
            <a:ext cx="7772943" cy="1361514"/>
          </a:xfrm>
        </p:spPr>
        <p:txBody>
          <a:bodyPr anchor="t"/>
          <a:lstStyle>
            <a:lvl1pPr algn="l">
              <a:defRPr sz="3500" b="1" cap="all"/>
            </a:lvl1pPr>
          </a:lstStyle>
          <a:p>
            <a:r>
              <a:rPr lang="tr-TR" smtClean="0"/>
              <a:t>Click to edit Master title style</a:t>
            </a:r>
            <a:endParaRPr lang="en-US"/>
          </a:p>
        </p:txBody>
      </p:sp>
      <p:sp>
        <p:nvSpPr>
          <p:cNvPr id="3" name="Text Placeholder 2"/>
          <p:cNvSpPr>
            <a:spLocks noGrp="1"/>
          </p:cNvSpPr>
          <p:nvPr>
            <p:ph type="body" idx="1"/>
          </p:nvPr>
        </p:nvSpPr>
        <p:spPr>
          <a:xfrm>
            <a:off x="722181" y="2906006"/>
            <a:ext cx="7772943" cy="1501268"/>
          </a:xfrm>
        </p:spPr>
        <p:txBody>
          <a:bodyPr anchor="b"/>
          <a:lstStyle>
            <a:lvl1pPr marL="0" indent="0">
              <a:buNone/>
              <a:defRPr sz="1800"/>
            </a:lvl1pPr>
            <a:lvl2pPr marL="400873" indent="0">
              <a:buNone/>
              <a:defRPr sz="1600"/>
            </a:lvl2pPr>
            <a:lvl3pPr marL="801746" indent="0">
              <a:buNone/>
              <a:defRPr sz="1400"/>
            </a:lvl3pPr>
            <a:lvl4pPr marL="1202619" indent="0">
              <a:buNone/>
              <a:defRPr sz="1200"/>
            </a:lvl4pPr>
            <a:lvl5pPr marL="1603492" indent="0">
              <a:buNone/>
              <a:defRPr sz="1200"/>
            </a:lvl5pPr>
            <a:lvl6pPr marL="2004365" indent="0">
              <a:buNone/>
              <a:defRPr sz="1200"/>
            </a:lvl6pPr>
            <a:lvl7pPr marL="2405238" indent="0">
              <a:buNone/>
              <a:defRPr sz="1200"/>
            </a:lvl7pPr>
            <a:lvl8pPr marL="2806111" indent="0">
              <a:buNone/>
              <a:defRPr sz="1200"/>
            </a:lvl8pPr>
            <a:lvl9pPr marL="3206984" indent="0">
              <a:buNone/>
              <a:defRPr sz="1200"/>
            </a:lvl9pPr>
          </a:lstStyle>
          <a:p>
            <a:pPr lvl="0"/>
            <a:r>
              <a:rPr lang="tr-TR" smtClean="0"/>
              <a:t>Click to edit Master text styles</a:t>
            </a:r>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DB6F8BD1-32A6-466D-8503-018814780E2E}" type="slidenum">
              <a:rPr lang="tr-TR"/>
              <a:pPr>
                <a:defRPr/>
              </a:pPr>
              <a:t>‹#›</a:t>
            </a:fld>
            <a:endParaRPr lang="tr-TR"/>
          </a:p>
        </p:txBody>
      </p:sp>
    </p:spTree>
    <p:extLst>
      <p:ext uri="{BB962C8B-B14F-4D97-AF65-F5344CB8AC3E}">
        <p14:creationId xmlns:p14="http://schemas.microsoft.com/office/powerpoint/2010/main" val="1486176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472" y="1600681"/>
            <a:ext cx="4049369" cy="452541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37159" y="1600681"/>
            <a:ext cx="4049370" cy="452541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1B2CBA1D-C473-430C-ABC4-C02D5F6E679D}" type="slidenum">
              <a:rPr lang="tr-TR"/>
              <a:pPr>
                <a:defRPr/>
              </a:pPr>
              <a:t>‹#›</a:t>
            </a:fld>
            <a:endParaRPr lang="tr-TR"/>
          </a:p>
        </p:txBody>
      </p:sp>
    </p:spTree>
    <p:extLst>
      <p:ext uri="{BB962C8B-B14F-4D97-AF65-F5344CB8AC3E}">
        <p14:creationId xmlns:p14="http://schemas.microsoft.com/office/powerpoint/2010/main" val="2980263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472" y="1534406"/>
            <a:ext cx="4039867" cy="641136"/>
          </a:xfrm>
        </p:spPr>
        <p:txBody>
          <a:bodyPr anchor="b"/>
          <a:lstStyle>
            <a:lvl1pPr marL="0" indent="0">
              <a:buNone/>
              <a:defRPr sz="2100" b="1"/>
            </a:lvl1pPr>
            <a:lvl2pPr marL="400873" indent="0">
              <a:buNone/>
              <a:defRPr sz="1800" b="1"/>
            </a:lvl2pPr>
            <a:lvl3pPr marL="801746" indent="0">
              <a:buNone/>
              <a:defRPr sz="1600" b="1"/>
            </a:lvl3pPr>
            <a:lvl4pPr marL="1202619" indent="0">
              <a:buNone/>
              <a:defRPr sz="1400" b="1"/>
            </a:lvl4pPr>
            <a:lvl5pPr marL="1603492" indent="0">
              <a:buNone/>
              <a:defRPr sz="1400" b="1"/>
            </a:lvl5pPr>
            <a:lvl6pPr marL="2004365" indent="0">
              <a:buNone/>
              <a:defRPr sz="1400" b="1"/>
            </a:lvl6pPr>
            <a:lvl7pPr marL="2405238" indent="0">
              <a:buNone/>
              <a:defRPr sz="1400" b="1"/>
            </a:lvl7pPr>
            <a:lvl8pPr marL="2806111" indent="0">
              <a:buNone/>
              <a:defRPr sz="1400" b="1"/>
            </a:lvl8pPr>
            <a:lvl9pPr marL="3206984" indent="0">
              <a:buNone/>
              <a:defRPr sz="1400" b="1"/>
            </a:lvl9pPr>
          </a:lstStyle>
          <a:p>
            <a:pPr lvl="0"/>
            <a:r>
              <a:rPr lang="tr-TR" smtClean="0"/>
              <a:t>Click to edit Master text styles</a:t>
            </a:r>
          </a:p>
        </p:txBody>
      </p:sp>
      <p:sp>
        <p:nvSpPr>
          <p:cNvPr id="4" name="Content Placeholder 3"/>
          <p:cNvSpPr>
            <a:spLocks noGrp="1"/>
          </p:cNvSpPr>
          <p:nvPr>
            <p:ph sz="half" idx="2"/>
          </p:nvPr>
        </p:nvSpPr>
        <p:spPr>
          <a:xfrm>
            <a:off x="457472" y="2175542"/>
            <a:ext cx="4039867" cy="395055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304" y="1534406"/>
            <a:ext cx="4041225" cy="641136"/>
          </a:xfrm>
        </p:spPr>
        <p:txBody>
          <a:bodyPr anchor="b"/>
          <a:lstStyle>
            <a:lvl1pPr marL="0" indent="0">
              <a:buNone/>
              <a:defRPr sz="2100" b="1"/>
            </a:lvl1pPr>
            <a:lvl2pPr marL="400873" indent="0">
              <a:buNone/>
              <a:defRPr sz="1800" b="1"/>
            </a:lvl2pPr>
            <a:lvl3pPr marL="801746" indent="0">
              <a:buNone/>
              <a:defRPr sz="1600" b="1"/>
            </a:lvl3pPr>
            <a:lvl4pPr marL="1202619" indent="0">
              <a:buNone/>
              <a:defRPr sz="1400" b="1"/>
            </a:lvl4pPr>
            <a:lvl5pPr marL="1603492" indent="0">
              <a:buNone/>
              <a:defRPr sz="1400" b="1"/>
            </a:lvl5pPr>
            <a:lvl6pPr marL="2004365" indent="0">
              <a:buNone/>
              <a:defRPr sz="1400" b="1"/>
            </a:lvl6pPr>
            <a:lvl7pPr marL="2405238" indent="0">
              <a:buNone/>
              <a:defRPr sz="1400" b="1"/>
            </a:lvl7pPr>
            <a:lvl8pPr marL="2806111" indent="0">
              <a:buNone/>
              <a:defRPr sz="1400" b="1"/>
            </a:lvl8pPr>
            <a:lvl9pPr marL="3206984" indent="0">
              <a:buNone/>
              <a:defRPr sz="1400" b="1"/>
            </a:lvl9pPr>
          </a:lstStyle>
          <a:p>
            <a:pPr lvl="0"/>
            <a:r>
              <a:rPr lang="tr-TR" smtClean="0"/>
              <a:t>Click to edit Master text styles</a:t>
            </a:r>
          </a:p>
        </p:txBody>
      </p:sp>
      <p:sp>
        <p:nvSpPr>
          <p:cNvPr id="6" name="Content Placeholder 5"/>
          <p:cNvSpPr>
            <a:spLocks noGrp="1"/>
          </p:cNvSpPr>
          <p:nvPr>
            <p:ph sz="quarter" idx="4"/>
          </p:nvPr>
        </p:nvSpPr>
        <p:spPr>
          <a:xfrm>
            <a:off x="4645304" y="2175542"/>
            <a:ext cx="4041225" cy="395055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8"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9" name="Rectangle 6"/>
          <p:cNvSpPr>
            <a:spLocks noGrp="1" noChangeArrowheads="1"/>
          </p:cNvSpPr>
          <p:nvPr>
            <p:ph type="sldNum" sz="quarter" idx="12"/>
          </p:nvPr>
        </p:nvSpPr>
        <p:spPr/>
        <p:txBody>
          <a:bodyPr/>
          <a:lstStyle>
            <a:lvl1pPr>
              <a:defRPr b="1"/>
            </a:lvl1pPr>
          </a:lstStyle>
          <a:p>
            <a:pPr>
              <a:defRPr/>
            </a:pPr>
            <a:fld id="{6CB9C7E1-200E-4689-A070-79D03FDDB7B5}" type="slidenum">
              <a:rPr lang="tr-TR"/>
              <a:pPr>
                <a:defRPr/>
              </a:pPr>
              <a:t>‹#›</a:t>
            </a:fld>
            <a:endParaRPr lang="tr-TR"/>
          </a:p>
        </p:txBody>
      </p:sp>
    </p:spTree>
    <p:extLst>
      <p:ext uri="{BB962C8B-B14F-4D97-AF65-F5344CB8AC3E}">
        <p14:creationId xmlns:p14="http://schemas.microsoft.com/office/powerpoint/2010/main" val="15117537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4"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5" name="Rectangle 6"/>
          <p:cNvSpPr>
            <a:spLocks noGrp="1" noChangeArrowheads="1"/>
          </p:cNvSpPr>
          <p:nvPr>
            <p:ph type="sldNum" sz="quarter" idx="12"/>
          </p:nvPr>
        </p:nvSpPr>
        <p:spPr/>
        <p:txBody>
          <a:bodyPr/>
          <a:lstStyle>
            <a:lvl1pPr>
              <a:defRPr b="1"/>
            </a:lvl1pPr>
          </a:lstStyle>
          <a:p>
            <a:pPr>
              <a:defRPr/>
            </a:pPr>
            <a:fld id="{2A471D0F-CAC2-4FA6-86B4-767C8732F339}" type="slidenum">
              <a:rPr lang="tr-TR"/>
              <a:pPr>
                <a:defRPr/>
              </a:pPr>
              <a:t>‹#›</a:t>
            </a:fld>
            <a:endParaRPr lang="tr-TR"/>
          </a:p>
        </p:txBody>
      </p:sp>
    </p:spTree>
    <p:extLst>
      <p:ext uri="{BB962C8B-B14F-4D97-AF65-F5344CB8AC3E}">
        <p14:creationId xmlns:p14="http://schemas.microsoft.com/office/powerpoint/2010/main" val="129619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3"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4" name="Rectangle 6"/>
          <p:cNvSpPr>
            <a:spLocks noGrp="1" noChangeArrowheads="1"/>
          </p:cNvSpPr>
          <p:nvPr>
            <p:ph type="sldNum" sz="quarter" idx="12"/>
          </p:nvPr>
        </p:nvSpPr>
        <p:spPr/>
        <p:txBody>
          <a:bodyPr/>
          <a:lstStyle>
            <a:lvl1pPr>
              <a:defRPr b="1"/>
            </a:lvl1pPr>
          </a:lstStyle>
          <a:p>
            <a:pPr>
              <a:defRPr/>
            </a:pPr>
            <a:fld id="{803EB971-9733-49C5-9730-093C0A68B2A2}" type="slidenum">
              <a:rPr lang="tr-TR"/>
              <a:pPr>
                <a:defRPr/>
              </a:pPr>
              <a:t>‹#›</a:t>
            </a:fld>
            <a:endParaRPr lang="tr-TR"/>
          </a:p>
        </p:txBody>
      </p:sp>
    </p:spTree>
    <p:extLst>
      <p:ext uri="{BB962C8B-B14F-4D97-AF65-F5344CB8AC3E}">
        <p14:creationId xmlns:p14="http://schemas.microsoft.com/office/powerpoint/2010/main" val="26134623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472" y="273744"/>
            <a:ext cx="3008181" cy="1161250"/>
          </a:xfrm>
        </p:spPr>
        <p:txBody>
          <a:bodyPr anchor="b"/>
          <a:lstStyle>
            <a:lvl1pPr algn="l">
              <a:defRPr sz="1800" b="1"/>
            </a:lvl1pPr>
          </a:lstStyle>
          <a:p>
            <a:r>
              <a:rPr lang="tr-TR" smtClean="0"/>
              <a:t>Click to edit Master title style</a:t>
            </a:r>
            <a:endParaRPr lang="en-US"/>
          </a:p>
        </p:txBody>
      </p:sp>
      <p:sp>
        <p:nvSpPr>
          <p:cNvPr id="3" name="Content Placeholder 2"/>
          <p:cNvSpPr>
            <a:spLocks noGrp="1"/>
          </p:cNvSpPr>
          <p:nvPr>
            <p:ph idx="1"/>
          </p:nvPr>
        </p:nvSpPr>
        <p:spPr>
          <a:xfrm>
            <a:off x="3575608" y="273744"/>
            <a:ext cx="5110921" cy="5852352"/>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472" y="1434993"/>
            <a:ext cx="3008181" cy="4691103"/>
          </a:xfrm>
        </p:spPr>
        <p:txBody>
          <a:bodyPr/>
          <a:lstStyle>
            <a:lvl1pPr marL="0" indent="0">
              <a:buNone/>
              <a:defRPr sz="1200"/>
            </a:lvl1pPr>
            <a:lvl2pPr marL="400873" indent="0">
              <a:buNone/>
              <a:defRPr sz="1100"/>
            </a:lvl2pPr>
            <a:lvl3pPr marL="801746" indent="0">
              <a:buNone/>
              <a:defRPr sz="900"/>
            </a:lvl3pPr>
            <a:lvl4pPr marL="1202619" indent="0">
              <a:buNone/>
              <a:defRPr sz="800"/>
            </a:lvl4pPr>
            <a:lvl5pPr marL="1603492" indent="0">
              <a:buNone/>
              <a:defRPr sz="800"/>
            </a:lvl5pPr>
            <a:lvl6pPr marL="2004365" indent="0">
              <a:buNone/>
              <a:defRPr sz="800"/>
            </a:lvl6pPr>
            <a:lvl7pPr marL="2405238" indent="0">
              <a:buNone/>
              <a:defRPr sz="800"/>
            </a:lvl7pPr>
            <a:lvl8pPr marL="2806111" indent="0">
              <a:buNone/>
              <a:defRPr sz="800"/>
            </a:lvl8pPr>
            <a:lvl9pPr marL="3206984" indent="0">
              <a:buNone/>
              <a:defRPr sz="800"/>
            </a:lvl9pPr>
          </a:lstStyle>
          <a:p>
            <a:pPr lvl="0"/>
            <a:r>
              <a:rPr lang="tr-TR" smtClean="0"/>
              <a:t>Click to edit Master text styles</a:t>
            </a:r>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D43E24C1-EC76-42C8-9404-C538793640AF}" type="slidenum">
              <a:rPr lang="tr-TR"/>
              <a:pPr>
                <a:defRPr/>
              </a:pPr>
              <a:t>‹#›</a:t>
            </a:fld>
            <a:endParaRPr lang="tr-TR"/>
          </a:p>
        </p:txBody>
      </p:sp>
    </p:spTree>
    <p:extLst>
      <p:ext uri="{BB962C8B-B14F-4D97-AF65-F5344CB8AC3E}">
        <p14:creationId xmlns:p14="http://schemas.microsoft.com/office/powerpoint/2010/main" val="1904049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877" y="4800600"/>
            <a:ext cx="5486943" cy="566218"/>
          </a:xfrm>
        </p:spPr>
        <p:txBody>
          <a:bodyPr anchor="b"/>
          <a:lstStyle>
            <a:lvl1pPr algn="l">
              <a:defRPr sz="1800" b="1"/>
            </a:lvl1pPr>
          </a:lstStyle>
          <a:p>
            <a:r>
              <a:rPr lang="tr-TR" smtClean="0"/>
              <a:t>Click to edit Master title style</a:t>
            </a:r>
            <a:endParaRPr lang="en-US"/>
          </a:p>
        </p:txBody>
      </p:sp>
      <p:sp>
        <p:nvSpPr>
          <p:cNvPr id="3" name="Picture Placeholder 2"/>
          <p:cNvSpPr>
            <a:spLocks noGrp="1"/>
          </p:cNvSpPr>
          <p:nvPr>
            <p:ph type="pic" idx="1"/>
          </p:nvPr>
        </p:nvSpPr>
        <p:spPr>
          <a:xfrm>
            <a:off x="1791877" y="612322"/>
            <a:ext cx="5486943" cy="4114800"/>
          </a:xfrm>
        </p:spPr>
        <p:txBody>
          <a:bodyPr/>
          <a:lstStyle>
            <a:lvl1pPr marL="0" indent="0">
              <a:buNone/>
              <a:defRPr sz="2800"/>
            </a:lvl1pPr>
            <a:lvl2pPr marL="400873" indent="0">
              <a:buNone/>
              <a:defRPr sz="2500"/>
            </a:lvl2pPr>
            <a:lvl3pPr marL="801746" indent="0">
              <a:buNone/>
              <a:defRPr sz="2100"/>
            </a:lvl3pPr>
            <a:lvl4pPr marL="1202619" indent="0">
              <a:buNone/>
              <a:defRPr sz="1800"/>
            </a:lvl4pPr>
            <a:lvl5pPr marL="1603492" indent="0">
              <a:buNone/>
              <a:defRPr sz="1800"/>
            </a:lvl5pPr>
            <a:lvl6pPr marL="2004365" indent="0">
              <a:buNone/>
              <a:defRPr sz="1800"/>
            </a:lvl6pPr>
            <a:lvl7pPr marL="2405238" indent="0">
              <a:buNone/>
              <a:defRPr sz="1800"/>
            </a:lvl7pPr>
            <a:lvl8pPr marL="2806111" indent="0">
              <a:buNone/>
              <a:defRPr sz="1800"/>
            </a:lvl8pPr>
            <a:lvl9pPr marL="3206984" indent="0">
              <a:buNone/>
              <a:defRPr sz="1800"/>
            </a:lvl9pPr>
          </a:lstStyle>
          <a:p>
            <a:pPr lvl="0"/>
            <a:endParaRPr lang="en-US" noProof="0" smtClean="0"/>
          </a:p>
        </p:txBody>
      </p:sp>
      <p:sp>
        <p:nvSpPr>
          <p:cNvPr id="4" name="Text Placeholder 3"/>
          <p:cNvSpPr>
            <a:spLocks noGrp="1"/>
          </p:cNvSpPr>
          <p:nvPr>
            <p:ph type="body" sz="half" idx="2"/>
          </p:nvPr>
        </p:nvSpPr>
        <p:spPr>
          <a:xfrm>
            <a:off x="1791877" y="5366818"/>
            <a:ext cx="5486943" cy="805382"/>
          </a:xfrm>
        </p:spPr>
        <p:txBody>
          <a:bodyPr/>
          <a:lstStyle>
            <a:lvl1pPr marL="0" indent="0">
              <a:buNone/>
              <a:defRPr sz="1200"/>
            </a:lvl1pPr>
            <a:lvl2pPr marL="400873" indent="0">
              <a:buNone/>
              <a:defRPr sz="1100"/>
            </a:lvl2pPr>
            <a:lvl3pPr marL="801746" indent="0">
              <a:buNone/>
              <a:defRPr sz="900"/>
            </a:lvl3pPr>
            <a:lvl4pPr marL="1202619" indent="0">
              <a:buNone/>
              <a:defRPr sz="800"/>
            </a:lvl4pPr>
            <a:lvl5pPr marL="1603492" indent="0">
              <a:buNone/>
              <a:defRPr sz="800"/>
            </a:lvl5pPr>
            <a:lvl6pPr marL="2004365" indent="0">
              <a:buNone/>
              <a:defRPr sz="800"/>
            </a:lvl6pPr>
            <a:lvl7pPr marL="2405238" indent="0">
              <a:buNone/>
              <a:defRPr sz="800"/>
            </a:lvl7pPr>
            <a:lvl8pPr marL="2806111" indent="0">
              <a:buNone/>
              <a:defRPr sz="800"/>
            </a:lvl8pPr>
            <a:lvl9pPr marL="3206984" indent="0">
              <a:buNone/>
              <a:defRPr sz="800"/>
            </a:lvl9pPr>
          </a:lstStyle>
          <a:p>
            <a:pPr lvl="0"/>
            <a:r>
              <a:rPr lang="tr-TR" smtClean="0"/>
              <a:t>Click to edit Master text styles</a:t>
            </a:r>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4AD734C3-EAE6-4FD8-880F-E99282FFB79A}" type="slidenum">
              <a:rPr lang="tr-TR"/>
              <a:pPr>
                <a:defRPr/>
              </a:pPr>
              <a:t>‹#›</a:t>
            </a:fld>
            <a:endParaRPr lang="tr-TR"/>
          </a:p>
        </p:txBody>
      </p:sp>
    </p:spTree>
    <p:extLst>
      <p:ext uri="{BB962C8B-B14F-4D97-AF65-F5344CB8AC3E}">
        <p14:creationId xmlns:p14="http://schemas.microsoft.com/office/powerpoint/2010/main" val="7590574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5B089DE7-D634-459E-8883-8AA29F7601CD}" type="slidenum">
              <a:rPr lang="tr-TR"/>
              <a:pPr>
                <a:defRPr/>
              </a:pPr>
              <a:t>‹#›</a:t>
            </a:fld>
            <a:endParaRPr lang="tr-TR"/>
          </a:p>
        </p:txBody>
      </p:sp>
    </p:spTree>
    <p:extLst>
      <p:ext uri="{BB962C8B-B14F-4D97-AF65-F5344CB8AC3E}">
        <p14:creationId xmlns:p14="http://schemas.microsoft.com/office/powerpoint/2010/main" val="28006191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943" y="275185"/>
            <a:ext cx="2056586" cy="5850911"/>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472" y="275185"/>
            <a:ext cx="6042153" cy="5850911"/>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243E1891-E87A-4039-9B97-E7512BA7C620}" type="slidenum">
              <a:rPr lang="tr-TR"/>
              <a:pPr>
                <a:defRPr/>
              </a:pPr>
              <a:t>‹#›</a:t>
            </a:fld>
            <a:endParaRPr lang="tr-TR"/>
          </a:p>
        </p:txBody>
      </p:sp>
    </p:spTree>
    <p:extLst>
      <p:ext uri="{BB962C8B-B14F-4D97-AF65-F5344CB8AC3E}">
        <p14:creationId xmlns:p14="http://schemas.microsoft.com/office/powerpoint/2010/main" val="27265052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156" indent="0" algn="ctr">
              <a:buNone/>
              <a:defRPr/>
            </a:lvl2pPr>
            <a:lvl3pPr marL="914311" indent="0" algn="ctr">
              <a:buNone/>
              <a:defRPr/>
            </a:lvl3pPr>
            <a:lvl4pPr marL="1371467" indent="0" algn="ctr">
              <a:buNone/>
              <a:defRPr/>
            </a:lvl4pPr>
            <a:lvl5pPr marL="1828623" indent="0" algn="ctr">
              <a:buNone/>
              <a:defRPr/>
            </a:lvl5pPr>
            <a:lvl6pPr marL="2285777" indent="0" algn="ctr">
              <a:buNone/>
              <a:defRPr/>
            </a:lvl6pPr>
            <a:lvl7pPr marL="2742933" indent="0" algn="ctr">
              <a:buNone/>
              <a:defRPr/>
            </a:lvl7pPr>
            <a:lvl8pPr marL="3200089" indent="0" algn="ctr">
              <a:buNone/>
              <a:defRPr/>
            </a:lvl8pPr>
            <a:lvl9pPr marL="3657244"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DDF191-B457-4361-A36A-A3F5688293C0}"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4041163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D2F22A9-6873-46E6-AC6A-54EAB86F1DD8}"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7454303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1"/>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4"/>
            <a:ext cx="7772400" cy="1500187"/>
          </a:xfrm>
        </p:spPr>
        <p:txBody>
          <a:bodyPr anchor="b"/>
          <a:lstStyle>
            <a:lvl1pPr marL="0" indent="0">
              <a:buNone/>
              <a:defRPr sz="2000"/>
            </a:lvl1pPr>
            <a:lvl2pPr marL="457156" indent="0">
              <a:buNone/>
              <a:defRPr sz="1800"/>
            </a:lvl2pPr>
            <a:lvl3pPr marL="914311" indent="0">
              <a:buNone/>
              <a:defRPr sz="1600"/>
            </a:lvl3pPr>
            <a:lvl4pPr marL="1371467" indent="0">
              <a:buNone/>
              <a:defRPr sz="1400"/>
            </a:lvl4pPr>
            <a:lvl5pPr marL="1828623" indent="0">
              <a:buNone/>
              <a:defRPr sz="1400"/>
            </a:lvl5pPr>
            <a:lvl6pPr marL="2285777" indent="0">
              <a:buNone/>
              <a:defRPr sz="1400"/>
            </a:lvl6pPr>
            <a:lvl7pPr marL="2742933" indent="0">
              <a:buNone/>
              <a:defRPr sz="1400"/>
            </a:lvl7pPr>
            <a:lvl8pPr marL="3200089" indent="0">
              <a:buNone/>
              <a:defRPr sz="1400"/>
            </a:lvl8pPr>
            <a:lvl9pPr marL="3657244"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AC070F-1716-429D-8808-7225F1D15D91}"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7900779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FA7733-97B0-40C5-A8A4-0990109F3727}"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8778630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6" y="1535113"/>
            <a:ext cx="4041775" cy="639762"/>
          </a:xfrm>
        </p:spPr>
        <p:txBody>
          <a:bodyPr anchor="b"/>
          <a:lstStyle>
            <a:lvl1pPr marL="0" indent="0">
              <a:buNone/>
              <a:defRPr sz="2400" b="1"/>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9A9C5FC-2A25-45A8-9085-75713AA0083E}"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7408159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311BCAA-E3BC-4AC3-AFA5-8EE992D0B3B1}"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5561115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16E07F9-9317-49F9-B822-9E134BF7605A}"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971694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1" y="273051"/>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1" y="1435100"/>
            <a:ext cx="3008313" cy="4691063"/>
          </a:xfrm>
        </p:spPr>
        <p:txBody>
          <a:bodyPr/>
          <a:lstStyle>
            <a:lvl1pPr marL="0" indent="0">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E06C9E5-6CA8-4DD7-A277-ACA7CDE3AE11}"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31367016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156" indent="0">
              <a:buNone/>
              <a:defRPr sz="2800"/>
            </a:lvl2pPr>
            <a:lvl3pPr marL="914311" indent="0">
              <a:buNone/>
              <a:defRPr sz="2400"/>
            </a:lvl3pPr>
            <a:lvl4pPr marL="1371467" indent="0">
              <a:buNone/>
              <a:defRPr sz="2000"/>
            </a:lvl4pPr>
            <a:lvl5pPr marL="1828623" indent="0">
              <a:buNone/>
              <a:defRPr sz="2000"/>
            </a:lvl5pPr>
            <a:lvl6pPr marL="2285777" indent="0">
              <a:buNone/>
              <a:defRPr sz="2000"/>
            </a:lvl6pPr>
            <a:lvl7pPr marL="2742933" indent="0">
              <a:buNone/>
              <a:defRPr sz="2000"/>
            </a:lvl7pPr>
            <a:lvl8pPr marL="3200089" indent="0">
              <a:buNone/>
              <a:defRPr sz="2000"/>
            </a:lvl8pPr>
            <a:lvl9pPr marL="3657244"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7A57D1-A816-4464-9DAD-AAEF77F26AFC}"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9660382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B0BE73-783B-4AB1-8DF8-58D1FFF900A3}"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8650587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9"/>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06E4C5-4284-40EB-9D1E-BF29011E551E}"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33563840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457200" y="1600201"/>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5594FB-2EC2-4580-92AC-ED92D8319669}"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32912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2603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3" tIns="45680" rIns="91363" bIns="4568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3" tIns="45680" rIns="91363" bIns="4568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defRPr sz="1400" b="0">
                <a:latin typeface="Arial" charset="0"/>
                <a:ea typeface="+mn-ea"/>
                <a:cs typeface="Arial" charset="0"/>
              </a:defRPr>
            </a:lvl1pPr>
          </a:lstStyle>
          <a:p>
            <a:pPr fontAlgn="base">
              <a:spcBef>
                <a:spcPct val="0"/>
              </a:spcBef>
              <a:spcAft>
                <a:spcPct val="0"/>
              </a:spcAft>
              <a:defRPr/>
            </a:pPr>
            <a:endParaRPr lang="tr-TR">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lgn="ctr">
              <a:defRPr sz="1400" b="0">
                <a:latin typeface="Arial" charset="0"/>
                <a:ea typeface="+mn-ea"/>
                <a:cs typeface="Arial" charset="0"/>
              </a:defRPr>
            </a:lvl1pPr>
          </a:lstStyle>
          <a:p>
            <a:pPr fontAlgn="base">
              <a:spcBef>
                <a:spcPct val="0"/>
              </a:spcBef>
              <a:spcAft>
                <a:spcPct val="0"/>
              </a:spcAft>
              <a:defRPr/>
            </a:pPr>
            <a:endParaRPr lang="tr-TR">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lgn="r">
              <a:defRPr sz="1400" b="0"/>
            </a:lvl1pPr>
          </a:lstStyle>
          <a:p>
            <a:pPr fontAlgn="base">
              <a:spcBef>
                <a:spcPct val="0"/>
              </a:spcBef>
              <a:spcAft>
                <a:spcPct val="0"/>
              </a:spcAft>
              <a:defRPr/>
            </a:pPr>
            <a:fld id="{BB073C7D-3AE1-44FC-B529-5F435B781000}" type="slidenum">
              <a:rPr lang="tr-TR">
                <a:solidFill>
                  <a:srgbClr val="000000"/>
                </a:solidFill>
                <a:ea typeface="ＭＳ Ｐゴシック" pitchFamily="34" charset="-128"/>
              </a:rPr>
              <a:pPr fontAlgn="base">
                <a:spcBef>
                  <a:spcPct val="0"/>
                </a:spcBef>
                <a:spcAft>
                  <a:spcPct val="0"/>
                </a:spcAft>
                <a:defRPr/>
              </a:pPr>
              <a:t>‹#›</a:t>
            </a:fld>
            <a:endParaRPr lang="tr-TR">
              <a:solidFill>
                <a:srgbClr val="000000"/>
              </a:solidFill>
              <a:ea typeface="ＭＳ Ｐゴシック" pitchFamily="34" charset="-128"/>
            </a:endParaRPr>
          </a:p>
        </p:txBody>
      </p:sp>
    </p:spTree>
    <p:extLst>
      <p:ext uri="{BB962C8B-B14F-4D97-AF65-F5344CB8AC3E}">
        <p14:creationId xmlns:p14="http://schemas.microsoft.com/office/powerpoint/2010/main" val="4847898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156" algn="ctr" rtl="0" fontAlgn="base">
        <a:spcBef>
          <a:spcPct val="0"/>
        </a:spcBef>
        <a:spcAft>
          <a:spcPct val="0"/>
        </a:spcAft>
        <a:defRPr sz="4400">
          <a:solidFill>
            <a:schemeClr val="tx2"/>
          </a:solidFill>
          <a:latin typeface="Arial" charset="0"/>
          <a:cs typeface="Arial" charset="0"/>
        </a:defRPr>
      </a:lvl6pPr>
      <a:lvl7pPr marL="914311" algn="ctr" rtl="0" fontAlgn="base">
        <a:spcBef>
          <a:spcPct val="0"/>
        </a:spcBef>
        <a:spcAft>
          <a:spcPct val="0"/>
        </a:spcAft>
        <a:defRPr sz="4400">
          <a:solidFill>
            <a:schemeClr val="tx2"/>
          </a:solidFill>
          <a:latin typeface="Arial" charset="0"/>
          <a:cs typeface="Arial" charset="0"/>
        </a:defRPr>
      </a:lvl7pPr>
      <a:lvl8pPr marL="1371467" algn="ctr" rtl="0" fontAlgn="base">
        <a:spcBef>
          <a:spcPct val="0"/>
        </a:spcBef>
        <a:spcAft>
          <a:spcPct val="0"/>
        </a:spcAft>
        <a:defRPr sz="4400">
          <a:solidFill>
            <a:schemeClr val="tx2"/>
          </a:solidFill>
          <a:latin typeface="Arial" charset="0"/>
          <a:cs typeface="Arial" charset="0"/>
        </a:defRPr>
      </a:lvl8pPr>
      <a:lvl9pPr marL="1828623" algn="ctr" rtl="0" fontAlgn="base">
        <a:spcBef>
          <a:spcPct val="0"/>
        </a:spcBef>
        <a:spcAft>
          <a:spcPct val="0"/>
        </a:spcAft>
        <a:defRPr sz="4400">
          <a:solidFill>
            <a:schemeClr val="tx2"/>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pitchFamily="34" charset="-128"/>
          <a:cs typeface="+mn-cs"/>
        </a:defRPr>
      </a:lvl2pPr>
      <a:lvl3pPr marL="1141413" indent="-227013" algn="l" rtl="0" eaLnBrk="0" fontAlgn="base" hangingPunct="0">
        <a:spcBef>
          <a:spcPct val="20000"/>
        </a:spcBef>
        <a:spcAft>
          <a:spcPct val="0"/>
        </a:spcAft>
        <a:buChar char="•"/>
        <a:defRPr sz="2400">
          <a:solidFill>
            <a:schemeClr val="tx1"/>
          </a:solidFill>
          <a:latin typeface="+mn-lt"/>
          <a:ea typeface="ＭＳ Ｐゴシック" pitchFamily="34" charset="-128"/>
          <a:cs typeface="+mn-cs"/>
        </a:defRPr>
      </a:lvl3pPr>
      <a:lvl4pPr marL="1598613" indent="-228600"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5pPr>
      <a:lvl6pPr marL="2514356" indent="-228577" algn="l" rtl="0" fontAlgn="base">
        <a:spcBef>
          <a:spcPct val="20000"/>
        </a:spcBef>
        <a:spcAft>
          <a:spcPct val="0"/>
        </a:spcAft>
        <a:buChar char="»"/>
        <a:defRPr sz="2000">
          <a:solidFill>
            <a:schemeClr val="tx1"/>
          </a:solidFill>
          <a:latin typeface="+mn-lt"/>
          <a:cs typeface="+mn-cs"/>
        </a:defRPr>
      </a:lvl6pPr>
      <a:lvl7pPr marL="2971511" indent="-228577" algn="l" rtl="0" fontAlgn="base">
        <a:spcBef>
          <a:spcPct val="20000"/>
        </a:spcBef>
        <a:spcAft>
          <a:spcPct val="0"/>
        </a:spcAft>
        <a:buChar char="»"/>
        <a:defRPr sz="2000">
          <a:solidFill>
            <a:schemeClr val="tx1"/>
          </a:solidFill>
          <a:latin typeface="+mn-lt"/>
          <a:cs typeface="+mn-cs"/>
        </a:defRPr>
      </a:lvl7pPr>
      <a:lvl8pPr marL="3428667" indent="-228577" algn="l" rtl="0" fontAlgn="base">
        <a:spcBef>
          <a:spcPct val="20000"/>
        </a:spcBef>
        <a:spcAft>
          <a:spcPct val="0"/>
        </a:spcAft>
        <a:buChar char="»"/>
        <a:defRPr sz="2000">
          <a:solidFill>
            <a:schemeClr val="tx1"/>
          </a:solidFill>
          <a:latin typeface="+mn-lt"/>
          <a:cs typeface="+mn-cs"/>
        </a:defRPr>
      </a:lvl8pPr>
      <a:lvl9pPr marL="3885822" indent="-228577"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311" rtl="0" eaLnBrk="1" latinLnBrk="0" hangingPunct="1">
        <a:defRPr sz="1800" kern="1200">
          <a:solidFill>
            <a:schemeClr val="tx1"/>
          </a:solidFill>
          <a:latin typeface="+mn-lt"/>
          <a:ea typeface="+mn-ea"/>
          <a:cs typeface="+mn-cs"/>
        </a:defRPr>
      </a:lvl1pPr>
      <a:lvl2pPr marL="457156" algn="l" defTabSz="914311" rtl="0" eaLnBrk="1" latinLnBrk="0" hangingPunct="1">
        <a:defRPr sz="1800" kern="1200">
          <a:solidFill>
            <a:schemeClr val="tx1"/>
          </a:solidFill>
          <a:latin typeface="+mn-lt"/>
          <a:ea typeface="+mn-ea"/>
          <a:cs typeface="+mn-cs"/>
        </a:defRPr>
      </a:lvl2pPr>
      <a:lvl3pPr marL="914311" algn="l" defTabSz="914311" rtl="0" eaLnBrk="1" latinLnBrk="0" hangingPunct="1">
        <a:defRPr sz="1800" kern="1200">
          <a:solidFill>
            <a:schemeClr val="tx1"/>
          </a:solidFill>
          <a:latin typeface="+mn-lt"/>
          <a:ea typeface="+mn-ea"/>
          <a:cs typeface="+mn-cs"/>
        </a:defRPr>
      </a:lvl3pPr>
      <a:lvl4pPr marL="1371467" algn="l" defTabSz="914311" rtl="0" eaLnBrk="1" latinLnBrk="0" hangingPunct="1">
        <a:defRPr sz="1800" kern="1200">
          <a:solidFill>
            <a:schemeClr val="tx1"/>
          </a:solidFill>
          <a:latin typeface="+mn-lt"/>
          <a:ea typeface="+mn-ea"/>
          <a:cs typeface="+mn-cs"/>
        </a:defRPr>
      </a:lvl4pPr>
      <a:lvl5pPr marL="1828623" algn="l" defTabSz="914311" rtl="0" eaLnBrk="1" latinLnBrk="0" hangingPunct="1">
        <a:defRPr sz="1800" kern="1200">
          <a:solidFill>
            <a:schemeClr val="tx1"/>
          </a:solidFill>
          <a:latin typeface="+mn-lt"/>
          <a:ea typeface="+mn-ea"/>
          <a:cs typeface="+mn-cs"/>
        </a:defRPr>
      </a:lvl5pPr>
      <a:lvl6pPr marL="2285777" algn="l" defTabSz="914311" rtl="0" eaLnBrk="1" latinLnBrk="0" hangingPunct="1">
        <a:defRPr sz="1800" kern="1200">
          <a:solidFill>
            <a:schemeClr val="tx1"/>
          </a:solidFill>
          <a:latin typeface="+mn-lt"/>
          <a:ea typeface="+mn-ea"/>
          <a:cs typeface="+mn-cs"/>
        </a:defRPr>
      </a:lvl6pPr>
      <a:lvl7pPr marL="2742933" algn="l" defTabSz="914311" rtl="0" eaLnBrk="1" latinLnBrk="0" hangingPunct="1">
        <a:defRPr sz="1800" kern="1200">
          <a:solidFill>
            <a:schemeClr val="tx1"/>
          </a:solidFill>
          <a:latin typeface="+mn-lt"/>
          <a:ea typeface="+mn-ea"/>
          <a:cs typeface="+mn-cs"/>
        </a:defRPr>
      </a:lvl7pPr>
      <a:lvl8pPr marL="3200089" algn="l" defTabSz="914311" rtl="0" eaLnBrk="1" latinLnBrk="0" hangingPunct="1">
        <a:defRPr sz="1800" kern="1200">
          <a:solidFill>
            <a:schemeClr val="tx1"/>
          </a:solidFill>
          <a:latin typeface="+mn-lt"/>
          <a:ea typeface="+mn-ea"/>
          <a:cs typeface="+mn-cs"/>
        </a:defRPr>
      </a:lvl8pPr>
      <a:lvl9pPr marL="3657244" algn="l" defTabSz="91431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43" tIns="40072" rIns="80143" bIns="40072" numCol="1" anchor="ctr" anchorCtr="0" compatLnSpc="1">
            <a:prstTxWarp prst="textNoShape">
              <a:avLst/>
            </a:prstTxWarp>
          </a:bodyPr>
          <a:lstStyle/>
          <a:p>
            <a:pPr lvl="0"/>
            <a:r>
              <a:rPr lang="tr-TR" altLang="tr-TR" smtClean="0"/>
              <a:t>Asıl başlık stili için tıklatın</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43" tIns="40072" rIns="80143" bIns="4007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defRPr sz="1100" b="0">
                <a:solidFill>
                  <a:srgbClr val="000000"/>
                </a:solidFill>
                <a:latin typeface="Arial" charset="0"/>
                <a:ea typeface="ＭＳ Ｐゴシック" pitchFamily="34" charset="-128"/>
                <a:cs typeface="+mn-cs"/>
              </a:defRPr>
            </a:lvl1pPr>
          </a:lstStyle>
          <a:p>
            <a:pPr fontAlgn="base">
              <a:spcBef>
                <a:spcPct val="0"/>
              </a:spcBef>
              <a:spcAft>
                <a:spcPct val="0"/>
              </a:spcAft>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lgn="ctr">
              <a:defRPr sz="1100" b="0">
                <a:solidFill>
                  <a:srgbClr val="000000"/>
                </a:solidFill>
                <a:latin typeface="Arial" charset="0"/>
                <a:ea typeface="ＭＳ Ｐゴシック" pitchFamily="34" charset="-128"/>
                <a:cs typeface="+mn-cs"/>
              </a:defRPr>
            </a:lvl1pPr>
          </a:lstStyle>
          <a:p>
            <a:pPr fontAlgn="base">
              <a:spcBef>
                <a:spcPct val="0"/>
              </a:spcBef>
              <a:spcAft>
                <a:spcPct val="0"/>
              </a:spcAft>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lgn="r">
              <a:defRPr sz="1100" b="0">
                <a:solidFill>
                  <a:srgbClr val="000000"/>
                </a:solidFill>
              </a:defRPr>
            </a:lvl1pPr>
          </a:lstStyle>
          <a:p>
            <a:pPr fontAlgn="base">
              <a:spcBef>
                <a:spcPct val="0"/>
              </a:spcBef>
              <a:spcAft>
                <a:spcPct val="0"/>
              </a:spcAft>
              <a:defRPr/>
            </a:pPr>
            <a:fld id="{DB8E3E0D-7B70-4C9E-885F-DB848C1C7449}" type="slidenum">
              <a:rPr lang="tr-TR">
                <a:ea typeface="ＭＳ Ｐゴシック" pitchFamily="34" charset="-128"/>
              </a:rPr>
              <a:pPr fontAlgn="base">
                <a:spcBef>
                  <a:spcPct val="0"/>
                </a:spcBef>
                <a:spcAft>
                  <a:spcPct val="0"/>
                </a:spcAft>
                <a:defRPr/>
              </a:pPr>
              <a:t>‹#›</a:t>
            </a:fld>
            <a:endParaRPr lang="tr-TR">
              <a:ea typeface="ＭＳ Ｐゴシック" pitchFamily="34" charset="-128"/>
            </a:endParaRPr>
          </a:p>
        </p:txBody>
      </p:sp>
    </p:spTree>
    <p:extLst>
      <p:ext uri="{BB962C8B-B14F-4D97-AF65-F5344CB8AC3E}">
        <p14:creationId xmlns:p14="http://schemas.microsoft.com/office/powerpoint/2010/main" val="77710394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3900">
          <a:solidFill>
            <a:schemeClr val="tx2"/>
          </a:solidFill>
          <a:latin typeface="+mj-lt"/>
          <a:ea typeface="ＭＳ Ｐゴシック" charset="0"/>
          <a:cs typeface="+mj-cs"/>
        </a:defRPr>
      </a:lvl1pPr>
      <a:lvl2pPr algn="ctr" rtl="0" eaLnBrk="0" fontAlgn="base" hangingPunct="0">
        <a:spcBef>
          <a:spcPct val="0"/>
        </a:spcBef>
        <a:spcAft>
          <a:spcPct val="0"/>
        </a:spcAft>
        <a:defRPr sz="39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39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39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3900">
          <a:solidFill>
            <a:schemeClr val="tx2"/>
          </a:solidFill>
          <a:latin typeface="Arial" charset="0"/>
          <a:ea typeface="ＭＳ Ｐゴシック" charset="0"/>
          <a:cs typeface="Arial" charset="0"/>
        </a:defRPr>
      </a:lvl5pPr>
      <a:lvl6pPr marL="400873" algn="ctr" rtl="0" fontAlgn="base">
        <a:spcBef>
          <a:spcPct val="0"/>
        </a:spcBef>
        <a:spcAft>
          <a:spcPct val="0"/>
        </a:spcAft>
        <a:defRPr sz="3900">
          <a:solidFill>
            <a:schemeClr val="tx2"/>
          </a:solidFill>
          <a:latin typeface="Arial" charset="0"/>
          <a:ea typeface="Arial" charset="0"/>
          <a:cs typeface="Arial" charset="0"/>
        </a:defRPr>
      </a:lvl6pPr>
      <a:lvl7pPr marL="801746" algn="ctr" rtl="0" fontAlgn="base">
        <a:spcBef>
          <a:spcPct val="0"/>
        </a:spcBef>
        <a:spcAft>
          <a:spcPct val="0"/>
        </a:spcAft>
        <a:defRPr sz="3900">
          <a:solidFill>
            <a:schemeClr val="tx2"/>
          </a:solidFill>
          <a:latin typeface="Arial" charset="0"/>
          <a:ea typeface="Arial" charset="0"/>
          <a:cs typeface="Arial" charset="0"/>
        </a:defRPr>
      </a:lvl7pPr>
      <a:lvl8pPr marL="1202619" algn="ctr" rtl="0" fontAlgn="base">
        <a:spcBef>
          <a:spcPct val="0"/>
        </a:spcBef>
        <a:spcAft>
          <a:spcPct val="0"/>
        </a:spcAft>
        <a:defRPr sz="3900">
          <a:solidFill>
            <a:schemeClr val="tx2"/>
          </a:solidFill>
          <a:latin typeface="Arial" charset="0"/>
          <a:ea typeface="Arial" charset="0"/>
          <a:cs typeface="Arial" charset="0"/>
        </a:defRPr>
      </a:lvl8pPr>
      <a:lvl9pPr marL="1603492" algn="ctr" rtl="0" fontAlgn="base">
        <a:spcBef>
          <a:spcPct val="0"/>
        </a:spcBef>
        <a:spcAft>
          <a:spcPct val="0"/>
        </a:spcAft>
        <a:defRPr sz="3900">
          <a:solidFill>
            <a:schemeClr val="tx2"/>
          </a:solidFill>
          <a:latin typeface="Arial" charset="0"/>
          <a:ea typeface="Arial" charset="0"/>
          <a:cs typeface="Arial" charset="0"/>
        </a:defRPr>
      </a:lvl9pPr>
    </p:titleStyle>
    <p:bodyStyle>
      <a:lvl1pPr marL="300038" indent="-300038" algn="l" rtl="0" eaLnBrk="0" fontAlgn="base" hangingPunct="0">
        <a:spcBef>
          <a:spcPct val="20000"/>
        </a:spcBef>
        <a:spcAft>
          <a:spcPct val="0"/>
        </a:spcAft>
        <a:buChar char="•"/>
        <a:defRPr sz="2900">
          <a:solidFill>
            <a:schemeClr val="tx1"/>
          </a:solidFill>
          <a:latin typeface="+mn-lt"/>
          <a:ea typeface="ＭＳ Ｐゴシック" charset="0"/>
          <a:cs typeface="+mn-cs"/>
        </a:defRPr>
      </a:lvl1pPr>
      <a:lvl2pPr marL="650875" indent="-247650" algn="l" rtl="0" eaLnBrk="0" fontAlgn="base" hangingPunct="0">
        <a:spcBef>
          <a:spcPct val="20000"/>
        </a:spcBef>
        <a:spcAft>
          <a:spcPct val="0"/>
        </a:spcAft>
        <a:buChar char="–"/>
        <a:defRPr sz="2500">
          <a:solidFill>
            <a:schemeClr val="tx1"/>
          </a:solidFill>
          <a:latin typeface="+mn-lt"/>
          <a:ea typeface="+mn-ea"/>
          <a:cs typeface="+mn-cs"/>
        </a:defRPr>
      </a:lvl2pPr>
      <a:lvl3pPr marL="1001713" indent="-200025" algn="l" rtl="0" eaLnBrk="0" fontAlgn="base" hangingPunct="0">
        <a:spcBef>
          <a:spcPct val="20000"/>
        </a:spcBef>
        <a:spcAft>
          <a:spcPct val="0"/>
        </a:spcAft>
        <a:buChar char="•"/>
        <a:defRPr sz="2100">
          <a:solidFill>
            <a:schemeClr val="tx1"/>
          </a:solidFill>
          <a:latin typeface="+mn-lt"/>
          <a:ea typeface="+mn-ea"/>
          <a:cs typeface="+mn-cs"/>
        </a:defRPr>
      </a:lvl3pPr>
      <a:lvl4pPr marL="1401763" indent="-200025" algn="l" rtl="0" eaLnBrk="0" fontAlgn="base" hangingPunct="0">
        <a:spcBef>
          <a:spcPct val="20000"/>
        </a:spcBef>
        <a:spcAft>
          <a:spcPct val="0"/>
        </a:spcAft>
        <a:buChar char="–"/>
        <a:defRPr>
          <a:solidFill>
            <a:schemeClr val="tx1"/>
          </a:solidFill>
          <a:latin typeface="+mn-lt"/>
          <a:ea typeface="+mn-ea"/>
          <a:cs typeface="+mn-cs"/>
        </a:defRPr>
      </a:lvl4pPr>
      <a:lvl5pPr marL="1800225" indent="-196850" algn="l" rtl="0" eaLnBrk="0" fontAlgn="base" hangingPunct="0">
        <a:spcBef>
          <a:spcPct val="20000"/>
        </a:spcBef>
        <a:spcAft>
          <a:spcPct val="0"/>
        </a:spcAft>
        <a:buChar char="»"/>
        <a:defRPr>
          <a:solidFill>
            <a:schemeClr val="tx1"/>
          </a:solidFill>
          <a:latin typeface="+mn-lt"/>
          <a:ea typeface="+mn-ea"/>
          <a:cs typeface="+mn-cs"/>
        </a:defRPr>
      </a:lvl5pPr>
      <a:lvl6pPr marL="2202017" indent="-197653" algn="l" rtl="0" fontAlgn="base">
        <a:spcBef>
          <a:spcPct val="20000"/>
        </a:spcBef>
        <a:spcAft>
          <a:spcPct val="0"/>
        </a:spcAft>
        <a:buChar char="»"/>
        <a:defRPr sz="1800">
          <a:solidFill>
            <a:schemeClr val="tx1"/>
          </a:solidFill>
          <a:latin typeface="+mn-lt"/>
          <a:ea typeface="+mn-ea"/>
          <a:cs typeface="+mn-cs"/>
        </a:defRPr>
      </a:lvl6pPr>
      <a:lvl7pPr marL="2602890" indent="-197653" algn="l" rtl="0" fontAlgn="base">
        <a:spcBef>
          <a:spcPct val="20000"/>
        </a:spcBef>
        <a:spcAft>
          <a:spcPct val="0"/>
        </a:spcAft>
        <a:buChar char="»"/>
        <a:defRPr sz="1800">
          <a:solidFill>
            <a:schemeClr val="tx1"/>
          </a:solidFill>
          <a:latin typeface="+mn-lt"/>
          <a:ea typeface="+mn-ea"/>
          <a:cs typeface="+mn-cs"/>
        </a:defRPr>
      </a:lvl7pPr>
      <a:lvl8pPr marL="3003763" indent="-197653" algn="l" rtl="0" fontAlgn="base">
        <a:spcBef>
          <a:spcPct val="20000"/>
        </a:spcBef>
        <a:spcAft>
          <a:spcPct val="0"/>
        </a:spcAft>
        <a:buChar char="»"/>
        <a:defRPr sz="1800">
          <a:solidFill>
            <a:schemeClr val="tx1"/>
          </a:solidFill>
          <a:latin typeface="+mn-lt"/>
          <a:ea typeface="+mn-ea"/>
          <a:cs typeface="+mn-cs"/>
        </a:defRPr>
      </a:lvl8pPr>
      <a:lvl9pPr marL="3404636" indent="-197653" algn="l" rtl="0" fontAlgn="base">
        <a:spcBef>
          <a:spcPct val="20000"/>
        </a:spcBef>
        <a:spcAft>
          <a:spcPct val="0"/>
        </a:spcAft>
        <a:buChar char="»"/>
        <a:defRPr sz="1800">
          <a:solidFill>
            <a:schemeClr val="tx1"/>
          </a:solidFill>
          <a:latin typeface="+mn-lt"/>
          <a:ea typeface="+mn-ea"/>
          <a:cs typeface="+mn-cs"/>
        </a:defRPr>
      </a:lvl9pPr>
    </p:bodyStyle>
    <p:otherStyle>
      <a:defPPr>
        <a:defRPr lang="en-US"/>
      </a:defPPr>
      <a:lvl1pPr marL="0" algn="l" defTabSz="400873" rtl="0" eaLnBrk="1" latinLnBrk="0" hangingPunct="1">
        <a:defRPr sz="1600" kern="1200">
          <a:solidFill>
            <a:schemeClr val="tx1"/>
          </a:solidFill>
          <a:latin typeface="+mn-lt"/>
          <a:ea typeface="+mn-ea"/>
          <a:cs typeface="+mn-cs"/>
        </a:defRPr>
      </a:lvl1pPr>
      <a:lvl2pPr marL="400873" algn="l" defTabSz="400873" rtl="0" eaLnBrk="1" latinLnBrk="0" hangingPunct="1">
        <a:defRPr sz="1600" kern="1200">
          <a:solidFill>
            <a:schemeClr val="tx1"/>
          </a:solidFill>
          <a:latin typeface="+mn-lt"/>
          <a:ea typeface="+mn-ea"/>
          <a:cs typeface="+mn-cs"/>
        </a:defRPr>
      </a:lvl2pPr>
      <a:lvl3pPr marL="801746" algn="l" defTabSz="400873" rtl="0" eaLnBrk="1" latinLnBrk="0" hangingPunct="1">
        <a:defRPr sz="1600" kern="1200">
          <a:solidFill>
            <a:schemeClr val="tx1"/>
          </a:solidFill>
          <a:latin typeface="+mn-lt"/>
          <a:ea typeface="+mn-ea"/>
          <a:cs typeface="+mn-cs"/>
        </a:defRPr>
      </a:lvl3pPr>
      <a:lvl4pPr marL="1202619" algn="l" defTabSz="400873" rtl="0" eaLnBrk="1" latinLnBrk="0" hangingPunct="1">
        <a:defRPr sz="1600" kern="1200">
          <a:solidFill>
            <a:schemeClr val="tx1"/>
          </a:solidFill>
          <a:latin typeface="+mn-lt"/>
          <a:ea typeface="+mn-ea"/>
          <a:cs typeface="+mn-cs"/>
        </a:defRPr>
      </a:lvl4pPr>
      <a:lvl5pPr marL="1603492" algn="l" defTabSz="400873" rtl="0" eaLnBrk="1" latinLnBrk="0" hangingPunct="1">
        <a:defRPr sz="1600" kern="1200">
          <a:solidFill>
            <a:schemeClr val="tx1"/>
          </a:solidFill>
          <a:latin typeface="+mn-lt"/>
          <a:ea typeface="+mn-ea"/>
          <a:cs typeface="+mn-cs"/>
        </a:defRPr>
      </a:lvl5pPr>
      <a:lvl6pPr marL="2004365" algn="l" defTabSz="400873" rtl="0" eaLnBrk="1" latinLnBrk="0" hangingPunct="1">
        <a:defRPr sz="1600" kern="1200">
          <a:solidFill>
            <a:schemeClr val="tx1"/>
          </a:solidFill>
          <a:latin typeface="+mn-lt"/>
          <a:ea typeface="+mn-ea"/>
          <a:cs typeface="+mn-cs"/>
        </a:defRPr>
      </a:lvl6pPr>
      <a:lvl7pPr marL="2405238" algn="l" defTabSz="400873" rtl="0" eaLnBrk="1" latinLnBrk="0" hangingPunct="1">
        <a:defRPr sz="1600" kern="1200">
          <a:solidFill>
            <a:schemeClr val="tx1"/>
          </a:solidFill>
          <a:latin typeface="+mn-lt"/>
          <a:ea typeface="+mn-ea"/>
          <a:cs typeface="+mn-cs"/>
        </a:defRPr>
      </a:lvl7pPr>
      <a:lvl8pPr marL="2806111" algn="l" defTabSz="400873" rtl="0" eaLnBrk="1" latinLnBrk="0" hangingPunct="1">
        <a:defRPr sz="1600" kern="1200">
          <a:solidFill>
            <a:schemeClr val="tx1"/>
          </a:solidFill>
          <a:latin typeface="+mn-lt"/>
          <a:ea typeface="+mn-ea"/>
          <a:cs typeface="+mn-cs"/>
        </a:defRPr>
      </a:lvl8pPr>
      <a:lvl9pPr marL="3206984" algn="l" defTabSz="400873"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43" tIns="40072" rIns="80143" bIns="40072" numCol="1" anchor="ctr" anchorCtr="0" compatLnSpc="1">
            <a:prstTxWarp prst="textNoShape">
              <a:avLst/>
            </a:prstTxWarp>
          </a:bodyPr>
          <a:lstStyle/>
          <a:p>
            <a:pPr lvl="0"/>
            <a:r>
              <a:rPr lang="tr-TR" altLang="tr-TR" smtClean="0"/>
              <a:t>Asıl başlık stili için tıklatın</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43" tIns="40072" rIns="80143" bIns="4007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defRPr sz="1100" b="0">
                <a:solidFill>
                  <a:srgbClr val="000000"/>
                </a:solidFill>
                <a:latin typeface="Arial" charset="0"/>
                <a:ea typeface="ＭＳ Ｐゴシック" pitchFamily="34" charset="-128"/>
                <a:cs typeface="+mn-cs"/>
              </a:defRPr>
            </a:lvl1pPr>
          </a:lstStyle>
          <a:p>
            <a:pPr fontAlgn="base">
              <a:spcBef>
                <a:spcPct val="0"/>
              </a:spcBef>
              <a:spcAft>
                <a:spcPct val="0"/>
              </a:spcAft>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lgn="ctr">
              <a:defRPr sz="1100" b="0">
                <a:solidFill>
                  <a:srgbClr val="000000"/>
                </a:solidFill>
                <a:latin typeface="Arial" charset="0"/>
                <a:ea typeface="ＭＳ Ｐゴシック" pitchFamily="34" charset="-128"/>
                <a:cs typeface="+mn-cs"/>
              </a:defRPr>
            </a:lvl1pPr>
          </a:lstStyle>
          <a:p>
            <a:pPr fontAlgn="base">
              <a:spcBef>
                <a:spcPct val="0"/>
              </a:spcBef>
              <a:spcAft>
                <a:spcPct val="0"/>
              </a:spcAft>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lgn="r">
              <a:defRPr sz="1100" b="0">
                <a:solidFill>
                  <a:srgbClr val="000000"/>
                </a:solidFill>
              </a:defRPr>
            </a:lvl1pPr>
          </a:lstStyle>
          <a:p>
            <a:pPr fontAlgn="base">
              <a:spcBef>
                <a:spcPct val="0"/>
              </a:spcBef>
              <a:spcAft>
                <a:spcPct val="0"/>
              </a:spcAft>
              <a:defRPr/>
            </a:pPr>
            <a:fld id="{DB8E3E0D-7B70-4C9E-885F-DB848C1C7449}" type="slidenum">
              <a:rPr lang="tr-TR">
                <a:ea typeface="ＭＳ Ｐゴシック" pitchFamily="34" charset="-128"/>
              </a:rPr>
              <a:pPr fontAlgn="base">
                <a:spcBef>
                  <a:spcPct val="0"/>
                </a:spcBef>
                <a:spcAft>
                  <a:spcPct val="0"/>
                </a:spcAft>
                <a:defRPr/>
              </a:pPr>
              <a:t>‹#›</a:t>
            </a:fld>
            <a:endParaRPr lang="tr-TR">
              <a:ea typeface="ＭＳ Ｐゴシック" pitchFamily="34" charset="-128"/>
            </a:endParaRPr>
          </a:p>
        </p:txBody>
      </p:sp>
    </p:spTree>
    <p:extLst>
      <p:ext uri="{BB962C8B-B14F-4D97-AF65-F5344CB8AC3E}">
        <p14:creationId xmlns:p14="http://schemas.microsoft.com/office/powerpoint/2010/main" val="406912980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eaLnBrk="0" fontAlgn="base" hangingPunct="0">
        <a:spcBef>
          <a:spcPct val="0"/>
        </a:spcBef>
        <a:spcAft>
          <a:spcPct val="0"/>
        </a:spcAft>
        <a:defRPr sz="3900">
          <a:solidFill>
            <a:schemeClr val="tx2"/>
          </a:solidFill>
          <a:latin typeface="+mj-lt"/>
          <a:ea typeface="ＭＳ Ｐゴシック" charset="0"/>
          <a:cs typeface="+mj-cs"/>
        </a:defRPr>
      </a:lvl1pPr>
      <a:lvl2pPr algn="ctr" rtl="0" eaLnBrk="0" fontAlgn="base" hangingPunct="0">
        <a:spcBef>
          <a:spcPct val="0"/>
        </a:spcBef>
        <a:spcAft>
          <a:spcPct val="0"/>
        </a:spcAft>
        <a:defRPr sz="39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39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39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3900">
          <a:solidFill>
            <a:schemeClr val="tx2"/>
          </a:solidFill>
          <a:latin typeface="Arial" charset="0"/>
          <a:ea typeface="ＭＳ Ｐゴシック" charset="0"/>
          <a:cs typeface="Arial" charset="0"/>
        </a:defRPr>
      </a:lvl5pPr>
      <a:lvl6pPr marL="400873" algn="ctr" rtl="0" fontAlgn="base">
        <a:spcBef>
          <a:spcPct val="0"/>
        </a:spcBef>
        <a:spcAft>
          <a:spcPct val="0"/>
        </a:spcAft>
        <a:defRPr sz="3900">
          <a:solidFill>
            <a:schemeClr val="tx2"/>
          </a:solidFill>
          <a:latin typeface="Arial" charset="0"/>
          <a:ea typeface="Arial" charset="0"/>
          <a:cs typeface="Arial" charset="0"/>
        </a:defRPr>
      </a:lvl6pPr>
      <a:lvl7pPr marL="801746" algn="ctr" rtl="0" fontAlgn="base">
        <a:spcBef>
          <a:spcPct val="0"/>
        </a:spcBef>
        <a:spcAft>
          <a:spcPct val="0"/>
        </a:spcAft>
        <a:defRPr sz="3900">
          <a:solidFill>
            <a:schemeClr val="tx2"/>
          </a:solidFill>
          <a:latin typeface="Arial" charset="0"/>
          <a:ea typeface="Arial" charset="0"/>
          <a:cs typeface="Arial" charset="0"/>
        </a:defRPr>
      </a:lvl7pPr>
      <a:lvl8pPr marL="1202619" algn="ctr" rtl="0" fontAlgn="base">
        <a:spcBef>
          <a:spcPct val="0"/>
        </a:spcBef>
        <a:spcAft>
          <a:spcPct val="0"/>
        </a:spcAft>
        <a:defRPr sz="3900">
          <a:solidFill>
            <a:schemeClr val="tx2"/>
          </a:solidFill>
          <a:latin typeface="Arial" charset="0"/>
          <a:ea typeface="Arial" charset="0"/>
          <a:cs typeface="Arial" charset="0"/>
        </a:defRPr>
      </a:lvl8pPr>
      <a:lvl9pPr marL="1603492" algn="ctr" rtl="0" fontAlgn="base">
        <a:spcBef>
          <a:spcPct val="0"/>
        </a:spcBef>
        <a:spcAft>
          <a:spcPct val="0"/>
        </a:spcAft>
        <a:defRPr sz="3900">
          <a:solidFill>
            <a:schemeClr val="tx2"/>
          </a:solidFill>
          <a:latin typeface="Arial" charset="0"/>
          <a:ea typeface="Arial" charset="0"/>
          <a:cs typeface="Arial" charset="0"/>
        </a:defRPr>
      </a:lvl9pPr>
    </p:titleStyle>
    <p:bodyStyle>
      <a:lvl1pPr marL="300038" indent="-300038" algn="l" rtl="0" eaLnBrk="0" fontAlgn="base" hangingPunct="0">
        <a:spcBef>
          <a:spcPct val="20000"/>
        </a:spcBef>
        <a:spcAft>
          <a:spcPct val="0"/>
        </a:spcAft>
        <a:buChar char="•"/>
        <a:defRPr sz="2900">
          <a:solidFill>
            <a:schemeClr val="tx1"/>
          </a:solidFill>
          <a:latin typeface="+mn-lt"/>
          <a:ea typeface="ＭＳ Ｐゴシック" charset="0"/>
          <a:cs typeface="+mn-cs"/>
        </a:defRPr>
      </a:lvl1pPr>
      <a:lvl2pPr marL="650875" indent="-247650" algn="l" rtl="0" eaLnBrk="0" fontAlgn="base" hangingPunct="0">
        <a:spcBef>
          <a:spcPct val="20000"/>
        </a:spcBef>
        <a:spcAft>
          <a:spcPct val="0"/>
        </a:spcAft>
        <a:buChar char="–"/>
        <a:defRPr sz="2500">
          <a:solidFill>
            <a:schemeClr val="tx1"/>
          </a:solidFill>
          <a:latin typeface="+mn-lt"/>
          <a:ea typeface="+mn-ea"/>
          <a:cs typeface="+mn-cs"/>
        </a:defRPr>
      </a:lvl2pPr>
      <a:lvl3pPr marL="1001713" indent="-200025" algn="l" rtl="0" eaLnBrk="0" fontAlgn="base" hangingPunct="0">
        <a:spcBef>
          <a:spcPct val="20000"/>
        </a:spcBef>
        <a:spcAft>
          <a:spcPct val="0"/>
        </a:spcAft>
        <a:buChar char="•"/>
        <a:defRPr sz="2100">
          <a:solidFill>
            <a:schemeClr val="tx1"/>
          </a:solidFill>
          <a:latin typeface="+mn-lt"/>
          <a:ea typeface="+mn-ea"/>
          <a:cs typeface="+mn-cs"/>
        </a:defRPr>
      </a:lvl3pPr>
      <a:lvl4pPr marL="1401763" indent="-200025" algn="l" rtl="0" eaLnBrk="0" fontAlgn="base" hangingPunct="0">
        <a:spcBef>
          <a:spcPct val="20000"/>
        </a:spcBef>
        <a:spcAft>
          <a:spcPct val="0"/>
        </a:spcAft>
        <a:buChar char="–"/>
        <a:defRPr>
          <a:solidFill>
            <a:schemeClr val="tx1"/>
          </a:solidFill>
          <a:latin typeface="+mn-lt"/>
          <a:ea typeface="+mn-ea"/>
          <a:cs typeface="+mn-cs"/>
        </a:defRPr>
      </a:lvl4pPr>
      <a:lvl5pPr marL="1800225" indent="-196850" algn="l" rtl="0" eaLnBrk="0" fontAlgn="base" hangingPunct="0">
        <a:spcBef>
          <a:spcPct val="20000"/>
        </a:spcBef>
        <a:spcAft>
          <a:spcPct val="0"/>
        </a:spcAft>
        <a:buChar char="»"/>
        <a:defRPr>
          <a:solidFill>
            <a:schemeClr val="tx1"/>
          </a:solidFill>
          <a:latin typeface="+mn-lt"/>
          <a:ea typeface="+mn-ea"/>
          <a:cs typeface="+mn-cs"/>
        </a:defRPr>
      </a:lvl5pPr>
      <a:lvl6pPr marL="2202017" indent="-197653" algn="l" rtl="0" fontAlgn="base">
        <a:spcBef>
          <a:spcPct val="20000"/>
        </a:spcBef>
        <a:spcAft>
          <a:spcPct val="0"/>
        </a:spcAft>
        <a:buChar char="»"/>
        <a:defRPr sz="1800">
          <a:solidFill>
            <a:schemeClr val="tx1"/>
          </a:solidFill>
          <a:latin typeface="+mn-lt"/>
          <a:ea typeface="+mn-ea"/>
          <a:cs typeface="+mn-cs"/>
        </a:defRPr>
      </a:lvl6pPr>
      <a:lvl7pPr marL="2602890" indent="-197653" algn="l" rtl="0" fontAlgn="base">
        <a:spcBef>
          <a:spcPct val="20000"/>
        </a:spcBef>
        <a:spcAft>
          <a:spcPct val="0"/>
        </a:spcAft>
        <a:buChar char="»"/>
        <a:defRPr sz="1800">
          <a:solidFill>
            <a:schemeClr val="tx1"/>
          </a:solidFill>
          <a:latin typeface="+mn-lt"/>
          <a:ea typeface="+mn-ea"/>
          <a:cs typeface="+mn-cs"/>
        </a:defRPr>
      </a:lvl7pPr>
      <a:lvl8pPr marL="3003763" indent="-197653" algn="l" rtl="0" fontAlgn="base">
        <a:spcBef>
          <a:spcPct val="20000"/>
        </a:spcBef>
        <a:spcAft>
          <a:spcPct val="0"/>
        </a:spcAft>
        <a:buChar char="»"/>
        <a:defRPr sz="1800">
          <a:solidFill>
            <a:schemeClr val="tx1"/>
          </a:solidFill>
          <a:latin typeface="+mn-lt"/>
          <a:ea typeface="+mn-ea"/>
          <a:cs typeface="+mn-cs"/>
        </a:defRPr>
      </a:lvl8pPr>
      <a:lvl9pPr marL="3404636" indent="-197653" algn="l" rtl="0" fontAlgn="base">
        <a:spcBef>
          <a:spcPct val="20000"/>
        </a:spcBef>
        <a:spcAft>
          <a:spcPct val="0"/>
        </a:spcAft>
        <a:buChar char="»"/>
        <a:defRPr sz="1800">
          <a:solidFill>
            <a:schemeClr val="tx1"/>
          </a:solidFill>
          <a:latin typeface="+mn-lt"/>
          <a:ea typeface="+mn-ea"/>
          <a:cs typeface="+mn-cs"/>
        </a:defRPr>
      </a:lvl9pPr>
    </p:bodyStyle>
    <p:otherStyle>
      <a:defPPr>
        <a:defRPr lang="en-US"/>
      </a:defPPr>
      <a:lvl1pPr marL="0" algn="l" defTabSz="400873" rtl="0" eaLnBrk="1" latinLnBrk="0" hangingPunct="1">
        <a:defRPr sz="1600" kern="1200">
          <a:solidFill>
            <a:schemeClr val="tx1"/>
          </a:solidFill>
          <a:latin typeface="+mn-lt"/>
          <a:ea typeface="+mn-ea"/>
          <a:cs typeface="+mn-cs"/>
        </a:defRPr>
      </a:lvl1pPr>
      <a:lvl2pPr marL="400873" algn="l" defTabSz="400873" rtl="0" eaLnBrk="1" latinLnBrk="0" hangingPunct="1">
        <a:defRPr sz="1600" kern="1200">
          <a:solidFill>
            <a:schemeClr val="tx1"/>
          </a:solidFill>
          <a:latin typeface="+mn-lt"/>
          <a:ea typeface="+mn-ea"/>
          <a:cs typeface="+mn-cs"/>
        </a:defRPr>
      </a:lvl2pPr>
      <a:lvl3pPr marL="801746" algn="l" defTabSz="400873" rtl="0" eaLnBrk="1" latinLnBrk="0" hangingPunct="1">
        <a:defRPr sz="1600" kern="1200">
          <a:solidFill>
            <a:schemeClr val="tx1"/>
          </a:solidFill>
          <a:latin typeface="+mn-lt"/>
          <a:ea typeface="+mn-ea"/>
          <a:cs typeface="+mn-cs"/>
        </a:defRPr>
      </a:lvl3pPr>
      <a:lvl4pPr marL="1202619" algn="l" defTabSz="400873" rtl="0" eaLnBrk="1" latinLnBrk="0" hangingPunct="1">
        <a:defRPr sz="1600" kern="1200">
          <a:solidFill>
            <a:schemeClr val="tx1"/>
          </a:solidFill>
          <a:latin typeface="+mn-lt"/>
          <a:ea typeface="+mn-ea"/>
          <a:cs typeface="+mn-cs"/>
        </a:defRPr>
      </a:lvl4pPr>
      <a:lvl5pPr marL="1603492" algn="l" defTabSz="400873" rtl="0" eaLnBrk="1" latinLnBrk="0" hangingPunct="1">
        <a:defRPr sz="1600" kern="1200">
          <a:solidFill>
            <a:schemeClr val="tx1"/>
          </a:solidFill>
          <a:latin typeface="+mn-lt"/>
          <a:ea typeface="+mn-ea"/>
          <a:cs typeface="+mn-cs"/>
        </a:defRPr>
      </a:lvl5pPr>
      <a:lvl6pPr marL="2004365" algn="l" defTabSz="400873" rtl="0" eaLnBrk="1" latinLnBrk="0" hangingPunct="1">
        <a:defRPr sz="1600" kern="1200">
          <a:solidFill>
            <a:schemeClr val="tx1"/>
          </a:solidFill>
          <a:latin typeface="+mn-lt"/>
          <a:ea typeface="+mn-ea"/>
          <a:cs typeface="+mn-cs"/>
        </a:defRPr>
      </a:lvl6pPr>
      <a:lvl7pPr marL="2405238" algn="l" defTabSz="400873" rtl="0" eaLnBrk="1" latinLnBrk="0" hangingPunct="1">
        <a:defRPr sz="1600" kern="1200">
          <a:solidFill>
            <a:schemeClr val="tx1"/>
          </a:solidFill>
          <a:latin typeface="+mn-lt"/>
          <a:ea typeface="+mn-ea"/>
          <a:cs typeface="+mn-cs"/>
        </a:defRPr>
      </a:lvl7pPr>
      <a:lvl8pPr marL="2806111" algn="l" defTabSz="400873" rtl="0" eaLnBrk="1" latinLnBrk="0" hangingPunct="1">
        <a:defRPr sz="1600" kern="1200">
          <a:solidFill>
            <a:schemeClr val="tx1"/>
          </a:solidFill>
          <a:latin typeface="+mn-lt"/>
          <a:ea typeface="+mn-ea"/>
          <a:cs typeface="+mn-cs"/>
        </a:defRPr>
      </a:lvl8pPr>
      <a:lvl9pPr marL="3206984" algn="l" defTabSz="400873"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2603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3" tIns="45680" rIns="91363" bIns="4568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3" tIns="45680" rIns="91363" bIns="4568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defRPr sz="1400" b="0">
                <a:latin typeface="Arial" charset="0"/>
                <a:ea typeface="+mn-ea"/>
                <a:cs typeface="Arial" charset="0"/>
              </a:defRPr>
            </a:lvl1pPr>
          </a:lstStyle>
          <a:p>
            <a:pPr fontAlgn="base">
              <a:spcBef>
                <a:spcPct val="0"/>
              </a:spcBef>
              <a:spcAft>
                <a:spcPct val="0"/>
              </a:spcAft>
              <a:defRPr/>
            </a:pPr>
            <a:endParaRPr lang="tr-TR">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lgn="ctr">
              <a:defRPr sz="1400" b="0">
                <a:latin typeface="Arial" charset="0"/>
                <a:ea typeface="+mn-ea"/>
                <a:cs typeface="Arial" charset="0"/>
              </a:defRPr>
            </a:lvl1pPr>
          </a:lstStyle>
          <a:p>
            <a:pPr fontAlgn="base">
              <a:spcBef>
                <a:spcPct val="0"/>
              </a:spcBef>
              <a:spcAft>
                <a:spcPct val="0"/>
              </a:spcAft>
              <a:defRPr/>
            </a:pPr>
            <a:endParaRPr lang="tr-TR">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lgn="r">
              <a:defRPr sz="1400" b="0"/>
            </a:lvl1pPr>
          </a:lstStyle>
          <a:p>
            <a:pPr fontAlgn="base">
              <a:spcBef>
                <a:spcPct val="0"/>
              </a:spcBef>
              <a:spcAft>
                <a:spcPct val="0"/>
              </a:spcAft>
              <a:defRPr/>
            </a:pPr>
            <a:fld id="{BB073C7D-3AE1-44FC-B529-5F435B781000}" type="slidenum">
              <a:rPr lang="tr-TR">
                <a:solidFill>
                  <a:srgbClr val="000000"/>
                </a:solidFill>
                <a:ea typeface="ＭＳ Ｐゴシック" pitchFamily="34" charset="-128"/>
              </a:rPr>
              <a:pPr fontAlgn="base">
                <a:spcBef>
                  <a:spcPct val="0"/>
                </a:spcBef>
                <a:spcAft>
                  <a:spcPct val="0"/>
                </a:spcAft>
                <a:defRPr/>
              </a:pPr>
              <a:t>‹#›</a:t>
            </a:fld>
            <a:endParaRPr lang="tr-TR">
              <a:solidFill>
                <a:srgbClr val="000000"/>
              </a:solidFill>
              <a:ea typeface="ＭＳ Ｐゴシック" pitchFamily="34" charset="-128"/>
            </a:endParaRPr>
          </a:p>
        </p:txBody>
      </p:sp>
    </p:spTree>
    <p:extLst>
      <p:ext uri="{BB962C8B-B14F-4D97-AF65-F5344CB8AC3E}">
        <p14:creationId xmlns:p14="http://schemas.microsoft.com/office/powerpoint/2010/main" val="44843030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156" algn="ctr" rtl="0" fontAlgn="base">
        <a:spcBef>
          <a:spcPct val="0"/>
        </a:spcBef>
        <a:spcAft>
          <a:spcPct val="0"/>
        </a:spcAft>
        <a:defRPr sz="4400">
          <a:solidFill>
            <a:schemeClr val="tx2"/>
          </a:solidFill>
          <a:latin typeface="Arial" charset="0"/>
          <a:cs typeface="Arial" charset="0"/>
        </a:defRPr>
      </a:lvl6pPr>
      <a:lvl7pPr marL="914311" algn="ctr" rtl="0" fontAlgn="base">
        <a:spcBef>
          <a:spcPct val="0"/>
        </a:spcBef>
        <a:spcAft>
          <a:spcPct val="0"/>
        </a:spcAft>
        <a:defRPr sz="4400">
          <a:solidFill>
            <a:schemeClr val="tx2"/>
          </a:solidFill>
          <a:latin typeface="Arial" charset="0"/>
          <a:cs typeface="Arial" charset="0"/>
        </a:defRPr>
      </a:lvl7pPr>
      <a:lvl8pPr marL="1371467" algn="ctr" rtl="0" fontAlgn="base">
        <a:spcBef>
          <a:spcPct val="0"/>
        </a:spcBef>
        <a:spcAft>
          <a:spcPct val="0"/>
        </a:spcAft>
        <a:defRPr sz="4400">
          <a:solidFill>
            <a:schemeClr val="tx2"/>
          </a:solidFill>
          <a:latin typeface="Arial" charset="0"/>
          <a:cs typeface="Arial" charset="0"/>
        </a:defRPr>
      </a:lvl8pPr>
      <a:lvl9pPr marL="1828623" algn="ctr" rtl="0" fontAlgn="base">
        <a:spcBef>
          <a:spcPct val="0"/>
        </a:spcBef>
        <a:spcAft>
          <a:spcPct val="0"/>
        </a:spcAft>
        <a:defRPr sz="4400">
          <a:solidFill>
            <a:schemeClr val="tx2"/>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pitchFamily="34" charset="-128"/>
          <a:cs typeface="+mn-cs"/>
        </a:defRPr>
      </a:lvl2pPr>
      <a:lvl3pPr marL="1141413" indent="-227013" algn="l" rtl="0" eaLnBrk="0" fontAlgn="base" hangingPunct="0">
        <a:spcBef>
          <a:spcPct val="20000"/>
        </a:spcBef>
        <a:spcAft>
          <a:spcPct val="0"/>
        </a:spcAft>
        <a:buChar char="•"/>
        <a:defRPr sz="2400">
          <a:solidFill>
            <a:schemeClr val="tx1"/>
          </a:solidFill>
          <a:latin typeface="+mn-lt"/>
          <a:ea typeface="ＭＳ Ｐゴシック" pitchFamily="34" charset="-128"/>
          <a:cs typeface="+mn-cs"/>
        </a:defRPr>
      </a:lvl3pPr>
      <a:lvl4pPr marL="1598613" indent="-228600"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5pPr>
      <a:lvl6pPr marL="2514356" indent="-228577" algn="l" rtl="0" fontAlgn="base">
        <a:spcBef>
          <a:spcPct val="20000"/>
        </a:spcBef>
        <a:spcAft>
          <a:spcPct val="0"/>
        </a:spcAft>
        <a:buChar char="»"/>
        <a:defRPr sz="2000">
          <a:solidFill>
            <a:schemeClr val="tx1"/>
          </a:solidFill>
          <a:latin typeface="+mn-lt"/>
          <a:cs typeface="+mn-cs"/>
        </a:defRPr>
      </a:lvl6pPr>
      <a:lvl7pPr marL="2971511" indent="-228577" algn="l" rtl="0" fontAlgn="base">
        <a:spcBef>
          <a:spcPct val="20000"/>
        </a:spcBef>
        <a:spcAft>
          <a:spcPct val="0"/>
        </a:spcAft>
        <a:buChar char="»"/>
        <a:defRPr sz="2000">
          <a:solidFill>
            <a:schemeClr val="tx1"/>
          </a:solidFill>
          <a:latin typeface="+mn-lt"/>
          <a:cs typeface="+mn-cs"/>
        </a:defRPr>
      </a:lvl7pPr>
      <a:lvl8pPr marL="3428667" indent="-228577" algn="l" rtl="0" fontAlgn="base">
        <a:spcBef>
          <a:spcPct val="20000"/>
        </a:spcBef>
        <a:spcAft>
          <a:spcPct val="0"/>
        </a:spcAft>
        <a:buChar char="»"/>
        <a:defRPr sz="2000">
          <a:solidFill>
            <a:schemeClr val="tx1"/>
          </a:solidFill>
          <a:latin typeface="+mn-lt"/>
          <a:cs typeface="+mn-cs"/>
        </a:defRPr>
      </a:lvl8pPr>
      <a:lvl9pPr marL="3885822" indent="-228577"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311" rtl="0" eaLnBrk="1" latinLnBrk="0" hangingPunct="1">
        <a:defRPr sz="1800" kern="1200">
          <a:solidFill>
            <a:schemeClr val="tx1"/>
          </a:solidFill>
          <a:latin typeface="+mn-lt"/>
          <a:ea typeface="+mn-ea"/>
          <a:cs typeface="+mn-cs"/>
        </a:defRPr>
      </a:lvl1pPr>
      <a:lvl2pPr marL="457156" algn="l" defTabSz="914311" rtl="0" eaLnBrk="1" latinLnBrk="0" hangingPunct="1">
        <a:defRPr sz="1800" kern="1200">
          <a:solidFill>
            <a:schemeClr val="tx1"/>
          </a:solidFill>
          <a:latin typeface="+mn-lt"/>
          <a:ea typeface="+mn-ea"/>
          <a:cs typeface="+mn-cs"/>
        </a:defRPr>
      </a:lvl2pPr>
      <a:lvl3pPr marL="914311" algn="l" defTabSz="914311" rtl="0" eaLnBrk="1" latinLnBrk="0" hangingPunct="1">
        <a:defRPr sz="1800" kern="1200">
          <a:solidFill>
            <a:schemeClr val="tx1"/>
          </a:solidFill>
          <a:latin typeface="+mn-lt"/>
          <a:ea typeface="+mn-ea"/>
          <a:cs typeface="+mn-cs"/>
        </a:defRPr>
      </a:lvl3pPr>
      <a:lvl4pPr marL="1371467" algn="l" defTabSz="914311" rtl="0" eaLnBrk="1" latinLnBrk="0" hangingPunct="1">
        <a:defRPr sz="1800" kern="1200">
          <a:solidFill>
            <a:schemeClr val="tx1"/>
          </a:solidFill>
          <a:latin typeface="+mn-lt"/>
          <a:ea typeface="+mn-ea"/>
          <a:cs typeface="+mn-cs"/>
        </a:defRPr>
      </a:lvl4pPr>
      <a:lvl5pPr marL="1828623" algn="l" defTabSz="914311" rtl="0" eaLnBrk="1" latinLnBrk="0" hangingPunct="1">
        <a:defRPr sz="1800" kern="1200">
          <a:solidFill>
            <a:schemeClr val="tx1"/>
          </a:solidFill>
          <a:latin typeface="+mn-lt"/>
          <a:ea typeface="+mn-ea"/>
          <a:cs typeface="+mn-cs"/>
        </a:defRPr>
      </a:lvl5pPr>
      <a:lvl6pPr marL="2285777" algn="l" defTabSz="914311" rtl="0" eaLnBrk="1" latinLnBrk="0" hangingPunct="1">
        <a:defRPr sz="1800" kern="1200">
          <a:solidFill>
            <a:schemeClr val="tx1"/>
          </a:solidFill>
          <a:latin typeface="+mn-lt"/>
          <a:ea typeface="+mn-ea"/>
          <a:cs typeface="+mn-cs"/>
        </a:defRPr>
      </a:lvl6pPr>
      <a:lvl7pPr marL="2742933" algn="l" defTabSz="914311" rtl="0" eaLnBrk="1" latinLnBrk="0" hangingPunct="1">
        <a:defRPr sz="1800" kern="1200">
          <a:solidFill>
            <a:schemeClr val="tx1"/>
          </a:solidFill>
          <a:latin typeface="+mn-lt"/>
          <a:ea typeface="+mn-ea"/>
          <a:cs typeface="+mn-cs"/>
        </a:defRPr>
      </a:lvl7pPr>
      <a:lvl8pPr marL="3200089" algn="l" defTabSz="914311" rtl="0" eaLnBrk="1" latinLnBrk="0" hangingPunct="1">
        <a:defRPr sz="1800" kern="1200">
          <a:solidFill>
            <a:schemeClr val="tx1"/>
          </a:solidFill>
          <a:latin typeface="+mn-lt"/>
          <a:ea typeface="+mn-ea"/>
          <a:cs typeface="+mn-cs"/>
        </a:defRPr>
      </a:lvl8pPr>
      <a:lvl9pPr marL="3657244" algn="l" defTabSz="9143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1.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m.tr/url?sa=i&amp;rct=j&amp;q=mesenchymal+stem+cell&amp;source=images&amp;cd=&amp;cad=rja&amp;docid=kG8E3QzqCu-TtM&amp;tbnid=F7mJKv6GaM4J2M:&amp;ved=0CAUQjRw&amp;url=http://www.intechopen.com/books/regenerative-medicine-and-tissue-engineering-cells-and-biomaterials/skeletal-regeneration-by-mesenchymal-stem-cells-what-else-&amp;ei=gbuQUZr_F4qJtQaahoGoDA&amp;bvm=bv.46340616,d.Yms&amp;psig=AFQjCNHrrrI9qQDek7wUe732sYJBUriL-Q&amp;ust=1368526028481923"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9.xml"/><Relationship Id="rId5" Type="http://schemas.openxmlformats.org/officeDocument/2006/relationships/image" Target="../media/image25.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Layout" Target="../slideLayouts/slideLayout19.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33.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www.google.com.tr/url?sa=i&amp;rct=j&amp;q=gvhd+pathology&amp;source=images&amp;cd=&amp;cad=rja&amp;docid=lnrsja_FIa_1nM&amp;tbnid=L9qd_MuONPdMXM:&amp;ved=0CAUQjRw&amp;url=http://pathologyoutlines.com/topic/skinnontumorGVHD.html&amp;ei=sOmRUfDAIsiXtQbYw4DIDA&amp;bvm=bv.46471029,d.bGE&amp;psig=AFQjCNFjWC0oxz8clikXwTYtScfbh_Hy8A&amp;ust=1368603425567546" TargetMode="External"/><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30.xml"/><Relationship Id="rId6" Type="http://schemas.openxmlformats.org/officeDocument/2006/relationships/image" Target="../media/image35.jpeg"/><Relationship Id="rId5" Type="http://schemas.openxmlformats.org/officeDocument/2006/relationships/hyperlink" Target="http://www.google.com.tr/url?sa=i&amp;rct=j&amp;q=gvhd+pathology&amp;source=images&amp;cd=&amp;cad=rja&amp;docid=BiZYdcHYv6UhLM&amp;tbnid=vfK3LM3kTAiKMM:&amp;ved=0CAUQjRw&amp;url=http://bestpractice.bmj.com/best-practice/monograph/946/resources/image/bp/11.html&amp;ei=HOqRUay1HsiNtQbU3YD4Dw&amp;psig=AFQjCNFjWC0oxz8clikXwTYtScfbh_Hy8A&amp;ust=1368603425567546" TargetMode="External"/><Relationship Id="rId4" Type="http://schemas.openxmlformats.org/officeDocument/2006/relationships/image" Target="../media/image34.jpe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0.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m.tr/url?sa=i&amp;rct=j&amp;q=gvhd&amp;source=images&amp;cd=&amp;cad=rja&amp;docid=AIRcd_nLCa6tlM&amp;tbnid=0owG8u8s7fPXoM:&amp;ved=0CAUQjRw&amp;url=http://www.lookfordiagnosis.com/mesh_info.php?term=Graft+Vs+Host+Disease&amp;lang=1&amp;ei=H8qRUZORIYHZtQa694DwAg&amp;bvm=bv.46471029,d.bGE&amp;psig=AFQjCNHVAlCvDIM_rJGavzHS9IZsSQ6trA&amp;ust=1368595177147541" TargetMode="External"/><Relationship Id="rId2" Type="http://schemas.openxmlformats.org/officeDocument/2006/relationships/notesSlide" Target="../notesSlides/notesSlide12.xml"/><Relationship Id="rId1" Type="http://schemas.openxmlformats.org/officeDocument/2006/relationships/slideLayout" Target="../slideLayouts/slideLayout29.xml"/><Relationship Id="rId5" Type="http://schemas.openxmlformats.org/officeDocument/2006/relationships/image" Target="../media/image1.png"/><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com.tr/imgres?imgurl=http://www.elsevierimages.com/images/vpv/000/000/048/48293-0550x0475.jpg&amp;imgrefurl=http://www.elsevierimages.com/image/48293.htm&amp;usg=__XZpK3wnDe6L0IhPXv5tV14z5eYQ=&amp;h=550&amp;w=475&amp;sz=134&amp;hl=tr&amp;start=13&amp;zoom=1&amp;tbnid=vCSkGq5VnvApmM:&amp;tbnh=133&amp;tbnw=115&amp;ei=TQ84T5efBMmS8gPNzcn0DA&amp;prev=/search?q=Poikiloderma&amp;hl=tr&amp;sa=X&amp;rlz=1T4ADFA_trTR456TR460&amp;biw=1058&amp;bih=430&amp;tbm=isch&amp;prmd=imvnsfd&amp;itbs=1" TargetMode="External"/><Relationship Id="rId2"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29.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2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4.png"/><Relationship Id="rId7"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25.xml"/><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Layout" Target="../slideLayouts/slideLayout30.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Layout" Target="../slideLayouts/slideLayout30.xml"/><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Layout" Target="../slideLayouts/slideLayout30.xml"/><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png"/><Relationship Id="rId1" Type="http://schemas.openxmlformats.org/officeDocument/2006/relationships/slideLayout" Target="../slideLayouts/slideLayout25.xml"/><Relationship Id="rId5" Type="http://schemas.openxmlformats.org/officeDocument/2006/relationships/image" Target="../media/image65.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6.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8" Type="http://schemas.openxmlformats.org/officeDocument/2006/relationships/hyperlink" Target="http://www.ncbi.nlm.nih.gov/pmc/articles/PMC3506828/#B43" TargetMode="External"/><Relationship Id="rId3" Type="http://schemas.openxmlformats.org/officeDocument/2006/relationships/hyperlink" Target="http://www.ncbi.nlm.nih.gov/pmc/articles/PMC3506828/#B39" TargetMode="External"/><Relationship Id="rId7" Type="http://schemas.openxmlformats.org/officeDocument/2006/relationships/hyperlink" Target="http://www.ncbi.nlm.nih.gov/pmc/articles/PMC3506828/#B37" TargetMode="External"/><Relationship Id="rId12" Type="http://schemas.openxmlformats.org/officeDocument/2006/relationships/image" Target="../media/image71.emf"/><Relationship Id="rId2"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hyperlink" Target="http://www.ncbi.nlm.nih.gov/pmc/articles/PMC3506828/#B11" TargetMode="External"/><Relationship Id="rId11" Type="http://schemas.openxmlformats.org/officeDocument/2006/relationships/image" Target="../media/image70.gif"/><Relationship Id="rId5" Type="http://schemas.openxmlformats.org/officeDocument/2006/relationships/hyperlink" Target="http://www.ncbi.nlm.nih.gov/pmc/articles/PMC3506828/#B13" TargetMode="External"/><Relationship Id="rId10" Type="http://schemas.openxmlformats.org/officeDocument/2006/relationships/hyperlink" Target="http://www.ncbi.nlm.nih.gov/pmc/articles/PMC3506828/#B33" TargetMode="External"/><Relationship Id="rId4" Type="http://schemas.openxmlformats.org/officeDocument/2006/relationships/hyperlink" Target="http://www.ncbi.nlm.nih.gov/pmc/articles/PMC3506828/#B32" TargetMode="External"/><Relationship Id="rId9" Type="http://schemas.openxmlformats.org/officeDocument/2006/relationships/hyperlink" Target="http://www.ncbi.nlm.nih.gov/pmc/articles/PMC3506828/#B10"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5.xml"/><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png"/><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85.jpeg"/><Relationship Id="rId3" Type="http://schemas.openxmlformats.org/officeDocument/2006/relationships/image" Target="../media/image76.jpeg"/><Relationship Id="rId7" Type="http://schemas.openxmlformats.org/officeDocument/2006/relationships/image" Target="../media/image80.jpeg"/><Relationship Id="rId12" Type="http://schemas.openxmlformats.org/officeDocument/2006/relationships/image" Target="../media/image84.jpeg"/><Relationship Id="rId2" Type="http://schemas.openxmlformats.org/officeDocument/2006/relationships/image" Target="../media/image75.png"/><Relationship Id="rId16" Type="http://schemas.openxmlformats.org/officeDocument/2006/relationships/image" Target="../media/image88.png"/><Relationship Id="rId1" Type="http://schemas.openxmlformats.org/officeDocument/2006/relationships/slideLayout" Target="../slideLayouts/slideLayout41.xml"/><Relationship Id="rId6" Type="http://schemas.openxmlformats.org/officeDocument/2006/relationships/image" Target="../media/image79.png"/><Relationship Id="rId11" Type="http://schemas.openxmlformats.org/officeDocument/2006/relationships/image" Target="../media/image83.jpeg"/><Relationship Id="rId5" Type="http://schemas.openxmlformats.org/officeDocument/2006/relationships/image" Target="../media/image78.jpeg"/><Relationship Id="rId15" Type="http://schemas.openxmlformats.org/officeDocument/2006/relationships/image" Target="../media/image87.jpeg"/><Relationship Id="rId10" Type="http://schemas.openxmlformats.org/officeDocument/2006/relationships/image" Target="../media/image82.jpeg"/><Relationship Id="rId4" Type="http://schemas.openxmlformats.org/officeDocument/2006/relationships/image" Target="../media/image77.jpeg"/><Relationship Id="rId9" Type="http://schemas.openxmlformats.org/officeDocument/2006/relationships/image" Target="../media/image81.jpeg"/><Relationship Id="rId14" Type="http://schemas.openxmlformats.org/officeDocument/2006/relationships/image" Target="../media/image8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7"/>
          <p:cNvPicPr>
            <a:picLocks noChangeAspect="1" noChangeArrowheads="1"/>
          </p:cNvPicPr>
          <p:nvPr/>
        </p:nvPicPr>
        <p:blipFill>
          <a:blip r:embed="rId2"/>
          <a:srcRect/>
          <a:stretch>
            <a:fillRect/>
          </a:stretch>
        </p:blipFill>
        <p:spPr bwMode="auto">
          <a:xfrm>
            <a:off x="0" y="0"/>
            <a:ext cx="9144000" cy="594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45" name="Picture 15"/>
          <p:cNvPicPr>
            <a:picLocks noChangeAspect="1" noChangeArrowheads="1"/>
          </p:cNvPicPr>
          <p:nvPr/>
        </p:nvPicPr>
        <p:blipFill>
          <a:blip r:embed="rId3"/>
          <a:srcRect/>
          <a:stretch>
            <a:fillRect/>
          </a:stretch>
        </p:blipFill>
        <p:spPr bwMode="auto">
          <a:xfrm>
            <a:off x="67983"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 name="Picture 15"/>
          <p:cNvPicPr>
            <a:picLocks noChangeAspect="1" noChangeArrowheads="1"/>
          </p:cNvPicPr>
          <p:nvPr/>
        </p:nvPicPr>
        <p:blipFill>
          <a:blip r:embed="rId3"/>
          <a:srcRect/>
          <a:stretch>
            <a:fillRect/>
          </a:stretch>
        </p:blipFill>
        <p:spPr bwMode="auto">
          <a:xfrm>
            <a:off x="823634"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Picture 15"/>
          <p:cNvPicPr>
            <a:picLocks noChangeAspect="1" noChangeArrowheads="1"/>
          </p:cNvPicPr>
          <p:nvPr/>
        </p:nvPicPr>
        <p:blipFill>
          <a:blip r:embed="rId3"/>
          <a:srcRect/>
          <a:stretch>
            <a:fillRect/>
          </a:stretch>
        </p:blipFill>
        <p:spPr bwMode="auto">
          <a:xfrm>
            <a:off x="1615797"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Picture 15"/>
          <p:cNvPicPr>
            <a:picLocks noChangeAspect="1" noChangeArrowheads="1"/>
          </p:cNvPicPr>
          <p:nvPr/>
        </p:nvPicPr>
        <p:blipFill>
          <a:blip r:embed="rId3"/>
          <a:srcRect/>
          <a:stretch>
            <a:fillRect/>
          </a:stretch>
        </p:blipFill>
        <p:spPr bwMode="auto">
          <a:xfrm>
            <a:off x="2371446"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Picture 15"/>
          <p:cNvPicPr>
            <a:picLocks noChangeAspect="1" noChangeArrowheads="1"/>
          </p:cNvPicPr>
          <p:nvPr/>
        </p:nvPicPr>
        <p:blipFill>
          <a:blip r:embed="rId3"/>
          <a:srcRect/>
          <a:stretch>
            <a:fillRect/>
          </a:stretch>
        </p:blipFill>
        <p:spPr bwMode="auto">
          <a:xfrm>
            <a:off x="3127096"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Picture 15"/>
          <p:cNvPicPr>
            <a:picLocks noChangeAspect="1" noChangeArrowheads="1"/>
          </p:cNvPicPr>
          <p:nvPr/>
        </p:nvPicPr>
        <p:blipFill>
          <a:blip r:embed="rId3"/>
          <a:srcRect/>
          <a:stretch>
            <a:fillRect/>
          </a:stretch>
        </p:blipFill>
        <p:spPr bwMode="auto">
          <a:xfrm>
            <a:off x="3882747"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Picture 15"/>
          <p:cNvPicPr>
            <a:picLocks noChangeAspect="1" noChangeArrowheads="1"/>
          </p:cNvPicPr>
          <p:nvPr/>
        </p:nvPicPr>
        <p:blipFill>
          <a:blip r:embed="rId3"/>
          <a:srcRect/>
          <a:stretch>
            <a:fillRect/>
          </a:stretch>
        </p:blipFill>
        <p:spPr bwMode="auto">
          <a:xfrm>
            <a:off x="4674909"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Picture 15"/>
          <p:cNvPicPr>
            <a:picLocks noChangeAspect="1" noChangeArrowheads="1"/>
          </p:cNvPicPr>
          <p:nvPr/>
        </p:nvPicPr>
        <p:blipFill>
          <a:blip r:embed="rId3"/>
          <a:srcRect/>
          <a:stretch>
            <a:fillRect/>
          </a:stretch>
        </p:blipFill>
        <p:spPr bwMode="auto">
          <a:xfrm>
            <a:off x="5430559"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Picture 15"/>
          <p:cNvPicPr>
            <a:picLocks noChangeAspect="1" noChangeArrowheads="1"/>
          </p:cNvPicPr>
          <p:nvPr/>
        </p:nvPicPr>
        <p:blipFill>
          <a:blip r:embed="rId3"/>
          <a:srcRect/>
          <a:stretch>
            <a:fillRect/>
          </a:stretch>
        </p:blipFill>
        <p:spPr bwMode="auto">
          <a:xfrm>
            <a:off x="6116359"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Picture 15"/>
          <p:cNvPicPr>
            <a:picLocks noChangeAspect="1" noChangeArrowheads="1"/>
          </p:cNvPicPr>
          <p:nvPr/>
        </p:nvPicPr>
        <p:blipFill>
          <a:blip r:embed="rId3"/>
          <a:srcRect/>
          <a:stretch>
            <a:fillRect/>
          </a:stretch>
        </p:blipFill>
        <p:spPr bwMode="auto">
          <a:xfrm>
            <a:off x="6872008"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1" name="Picture 15"/>
          <p:cNvPicPr>
            <a:picLocks noChangeAspect="1" noChangeArrowheads="1"/>
          </p:cNvPicPr>
          <p:nvPr/>
        </p:nvPicPr>
        <p:blipFill>
          <a:blip r:embed="rId3"/>
          <a:srcRect/>
          <a:stretch>
            <a:fillRect/>
          </a:stretch>
        </p:blipFill>
        <p:spPr bwMode="auto">
          <a:xfrm>
            <a:off x="7664171"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2" name="Picture 15"/>
          <p:cNvPicPr>
            <a:picLocks noChangeAspect="1" noChangeArrowheads="1"/>
          </p:cNvPicPr>
          <p:nvPr/>
        </p:nvPicPr>
        <p:blipFill>
          <a:blip r:embed="rId3"/>
          <a:srcRect/>
          <a:stretch>
            <a:fillRect/>
          </a:stretch>
        </p:blipFill>
        <p:spPr bwMode="auto">
          <a:xfrm>
            <a:off x="8419821"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066" name="Picture 62" descr="Logo%20Jacie"/>
          <p:cNvPicPr>
            <a:picLocks noChangeAspect="1" noChangeArrowheads="1"/>
          </p:cNvPicPr>
          <p:nvPr/>
        </p:nvPicPr>
        <p:blipFill>
          <a:blip r:embed="rId4"/>
          <a:srcRect/>
          <a:stretch>
            <a:fillRect/>
          </a:stretch>
        </p:blipFill>
        <p:spPr bwMode="auto">
          <a:xfrm>
            <a:off x="5305929" y="4671800"/>
            <a:ext cx="1386780" cy="89952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4352"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7725" y="3141663"/>
            <a:ext cx="208915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3" name="Text Box 51"/>
          <p:cNvSpPr txBox="1">
            <a:spLocks noChangeArrowheads="1"/>
          </p:cNvSpPr>
          <p:nvPr/>
        </p:nvSpPr>
        <p:spPr bwMode="auto">
          <a:xfrm>
            <a:off x="2268538" y="5311775"/>
            <a:ext cx="291147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363" tIns="45680" rIns="91363" bIns="45680">
            <a:spAutoFit/>
          </a:bodyPr>
          <a:lstStyle>
            <a:lvl1pPr eaLnBrk="0" hangingPunct="0">
              <a:spcBef>
                <a:spcPct val="20000"/>
              </a:spcBef>
              <a:buChar char="•"/>
              <a:defRPr sz="3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8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20000"/>
              </a:spcBef>
              <a:buChar char="•"/>
              <a:defRPr sz="24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9pPr>
          </a:lstStyle>
          <a:p>
            <a:pPr eaLnBrk="1" fontAlgn="base" hangingPunct="1">
              <a:spcBef>
                <a:spcPct val="50000"/>
              </a:spcBef>
              <a:spcAft>
                <a:spcPct val="0"/>
              </a:spcAft>
              <a:buFontTx/>
              <a:buNone/>
            </a:pPr>
            <a:r>
              <a:rPr lang="tr-TR" altLang="tr-TR" sz="900" b="1">
                <a:solidFill>
                  <a:srgbClr val="000000"/>
                </a:solidFill>
              </a:rPr>
              <a:t>http//www.iliknakli.com.tr                                                                      http//www.hematoloji-onkoloji.com</a:t>
            </a:r>
          </a:p>
        </p:txBody>
      </p:sp>
      <p:pic>
        <p:nvPicPr>
          <p:cNvPr id="14354" name="Picture 65"/>
          <p:cNvPicPr>
            <a:picLocks noChangeAspect="1" noChangeArrowheads="1"/>
          </p:cNvPicPr>
          <p:nvPr/>
        </p:nvPicPr>
        <p:blipFill>
          <a:blip r:embed="rId6"/>
          <a:srcRect/>
          <a:stretch>
            <a:fillRect/>
          </a:stretch>
        </p:blipFill>
        <p:spPr bwMode="auto">
          <a:xfrm>
            <a:off x="2268538" y="4581525"/>
            <a:ext cx="2911475"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14355" name="TextBox 3"/>
          <p:cNvSpPr txBox="1">
            <a:spLocks noChangeArrowheads="1"/>
          </p:cNvSpPr>
          <p:nvPr/>
        </p:nvSpPr>
        <p:spPr bwMode="auto">
          <a:xfrm>
            <a:off x="688975" y="1350963"/>
            <a:ext cx="7488238" cy="13726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spcBef>
                <a:spcPct val="20000"/>
              </a:spcBef>
              <a:buChar char="•"/>
              <a:defRPr sz="3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8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20000"/>
              </a:spcBef>
              <a:buChar char="•"/>
              <a:defRPr sz="24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9pPr>
          </a:lstStyle>
          <a:p>
            <a:pPr algn="ctr" eaLnBrk="1" fontAlgn="base" hangingPunct="1">
              <a:lnSpc>
                <a:spcPct val="130000"/>
              </a:lnSpc>
              <a:spcBef>
                <a:spcPct val="0"/>
              </a:spcBef>
              <a:spcAft>
                <a:spcPct val="0"/>
              </a:spcAft>
              <a:buFontTx/>
              <a:buNone/>
            </a:pPr>
            <a:r>
              <a:rPr lang="tr-TR" altLang="tr-TR" dirty="0" err="1" smtClean="0">
                <a:solidFill>
                  <a:srgbClr val="000000"/>
                </a:solidFill>
                <a:latin typeface="Bangla Sangam MN" charset="0"/>
              </a:rPr>
              <a:t>Graft</a:t>
            </a:r>
            <a:r>
              <a:rPr lang="tr-TR" altLang="tr-TR" dirty="0" smtClean="0">
                <a:solidFill>
                  <a:srgbClr val="000000"/>
                </a:solidFill>
                <a:latin typeface="Bangla Sangam MN" charset="0"/>
              </a:rPr>
              <a:t> </a:t>
            </a:r>
            <a:r>
              <a:rPr lang="tr-TR" altLang="tr-TR" dirty="0" err="1" smtClean="0">
                <a:solidFill>
                  <a:srgbClr val="000000"/>
                </a:solidFill>
                <a:latin typeface="Bangla Sangam MN" charset="0"/>
              </a:rPr>
              <a:t>Versus</a:t>
            </a:r>
            <a:r>
              <a:rPr lang="tr-TR" altLang="tr-TR" dirty="0" smtClean="0">
                <a:solidFill>
                  <a:srgbClr val="000000"/>
                </a:solidFill>
                <a:latin typeface="Bangla Sangam MN" charset="0"/>
              </a:rPr>
              <a:t> Host Hastalığında Mezenkimal </a:t>
            </a:r>
            <a:r>
              <a:rPr lang="tr-TR" altLang="tr-TR" dirty="0">
                <a:solidFill>
                  <a:srgbClr val="000000"/>
                </a:solidFill>
                <a:latin typeface="Bangla Sangam MN" charset="0"/>
              </a:rPr>
              <a:t>Kök Hücre Uygulamaları</a:t>
            </a:r>
            <a:endParaRPr lang="en-US" altLang="tr-TR" dirty="0">
              <a:solidFill>
                <a:srgbClr val="000000"/>
              </a:solidFill>
              <a:latin typeface="Bangla Sangam MN" charset="0"/>
            </a:endParaRPr>
          </a:p>
        </p:txBody>
      </p:sp>
    </p:spTree>
    <p:extLst>
      <p:ext uri="{BB962C8B-B14F-4D97-AF65-F5344CB8AC3E}">
        <p14:creationId xmlns:p14="http://schemas.microsoft.com/office/powerpoint/2010/main" val="37511873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5650" y="3501008"/>
            <a:ext cx="7200900"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pic>
        <p:nvPicPr>
          <p:cNvPr id="15362" name="Picture 2"/>
          <p:cNvPicPr>
            <a:picLocks noChangeAspect="1" noChangeArrowheads="1"/>
          </p:cNvPicPr>
          <p:nvPr/>
        </p:nvPicPr>
        <p:blipFill>
          <a:blip r:embed="rId2"/>
          <a:srcRect/>
          <a:stretch>
            <a:fillRect/>
          </a:stretch>
        </p:blipFill>
        <p:spPr bwMode="auto">
          <a:xfrm>
            <a:off x="755650" y="1573213"/>
            <a:ext cx="4814888"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15364" name="Freeform 6"/>
          <p:cNvSpPr>
            <a:spLocks/>
          </p:cNvSpPr>
          <p:nvPr/>
        </p:nvSpPr>
        <p:spPr bwMode="auto">
          <a:xfrm>
            <a:off x="25400" y="6637338"/>
            <a:ext cx="1714500" cy="184150"/>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68" tIns="40083" rIns="80168" bIns="40083" anchor="ctr"/>
          <a:lstStyle/>
          <a:p>
            <a:endParaRPr lang="tr-TR"/>
          </a:p>
        </p:txBody>
      </p:sp>
      <p:sp>
        <p:nvSpPr>
          <p:cNvPr id="15365" name="Text Box 7"/>
          <p:cNvSpPr txBox="1">
            <a:spLocks noChangeArrowheads="1"/>
          </p:cNvSpPr>
          <p:nvPr/>
        </p:nvSpPr>
        <p:spPr bwMode="auto">
          <a:xfrm>
            <a:off x="827088" y="2349500"/>
            <a:ext cx="8137525" cy="226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27113" eaLnBrk="0" hangingPunct="0">
              <a:spcBef>
                <a:spcPct val="20000"/>
              </a:spcBef>
              <a:buChar char="•"/>
              <a:defRPr sz="32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800">
                <a:solidFill>
                  <a:schemeClr val="tx1"/>
                </a:solidFill>
                <a:latin typeface="Arial" pitchFamily="34" charset="0"/>
                <a:ea typeface="ＭＳ Ｐゴシック" pitchFamily="34" charset="-128"/>
                <a:cs typeface="Arial" pitchFamily="34" charset="0"/>
              </a:defRPr>
            </a:lvl2pPr>
            <a:lvl3pPr marL="1143000" indent="-228600" defTabSz="1027113" eaLnBrk="0" hangingPunct="0">
              <a:spcBef>
                <a:spcPct val="20000"/>
              </a:spcBef>
              <a:buChar char="•"/>
              <a:defRPr sz="2400">
                <a:solidFill>
                  <a:schemeClr val="tx1"/>
                </a:solidFill>
                <a:latin typeface="Arial" pitchFamily="34" charset="0"/>
                <a:ea typeface="ＭＳ Ｐゴシック" pitchFamily="34" charset="-128"/>
                <a:cs typeface="Arial" pitchFamily="34" charset="0"/>
              </a:defRPr>
            </a:lvl3pPr>
            <a:lvl4pPr marL="1600200" indent="-228600" defTabSz="1027113"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4pPr>
            <a:lvl5pPr marL="2057400" indent="-228600" defTabSz="1027113"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5pPr>
            <a:lvl6pPr marL="2514600" indent="-228600" defTabSz="1027113"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6pPr>
            <a:lvl7pPr marL="2971800" indent="-228600" defTabSz="1027113"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7pPr>
            <a:lvl8pPr marL="3429000" indent="-228600" defTabSz="1027113"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8pPr>
            <a:lvl9pPr marL="3886200" indent="-228600" defTabSz="1027113"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9pPr>
          </a:lstStyle>
          <a:p>
            <a:pPr eaLnBrk="1" hangingPunct="1">
              <a:lnSpc>
                <a:spcPts val="3075"/>
              </a:lnSpc>
              <a:spcBef>
                <a:spcPct val="0"/>
              </a:spcBef>
              <a:spcAft>
                <a:spcPts val="525"/>
              </a:spcAft>
              <a:buFontTx/>
              <a:buNone/>
            </a:pPr>
            <a:r>
              <a:rPr lang="en-US" altLang="tr-TR" sz="2100" b="0" dirty="0">
                <a:solidFill>
                  <a:srgbClr val="777777"/>
                </a:solidFill>
                <a:latin typeface="Segoe UI" pitchFamily="34" charset="0"/>
              </a:rPr>
              <a:t>• </a:t>
            </a:r>
            <a:r>
              <a:rPr lang="tr-TR" altLang="tr-TR" sz="2100" b="0" dirty="0">
                <a:solidFill>
                  <a:srgbClr val="777777"/>
                </a:solidFill>
                <a:latin typeface="Segoe UI" pitchFamily="34" charset="0"/>
              </a:rPr>
              <a:t> İmmünosüpresif etki mekanizmaları</a:t>
            </a:r>
            <a:r>
              <a:rPr lang="en-US" altLang="tr-TR" sz="2100" b="0" dirty="0">
                <a:solidFill>
                  <a:srgbClr val="777777"/>
                </a:solidFill>
                <a:latin typeface="Segoe UI" pitchFamily="34" charset="0"/>
              </a:rPr>
              <a:t>?</a:t>
            </a:r>
            <a:endParaRPr lang="tr-TR" altLang="tr-TR" sz="2100" b="0" dirty="0">
              <a:solidFill>
                <a:srgbClr val="777777"/>
              </a:solidFill>
              <a:latin typeface="Segoe UI" pitchFamily="34" charset="0"/>
            </a:endParaRPr>
          </a:p>
          <a:p>
            <a:pPr eaLnBrk="1" hangingPunct="1">
              <a:lnSpc>
                <a:spcPts val="3075"/>
              </a:lnSpc>
              <a:spcBef>
                <a:spcPct val="0"/>
              </a:spcBef>
              <a:spcAft>
                <a:spcPts val="525"/>
              </a:spcAft>
              <a:buFontTx/>
              <a:buNone/>
            </a:pPr>
            <a:r>
              <a:rPr lang="tr-TR" altLang="tr-TR" sz="2100" dirty="0">
                <a:solidFill>
                  <a:srgbClr val="777777"/>
                </a:solidFill>
                <a:latin typeface="Segoe UI" pitchFamily="34" charset="0"/>
              </a:rPr>
              <a:t> </a:t>
            </a:r>
            <a:r>
              <a:rPr lang="tr-TR" altLang="tr-TR" sz="2100" dirty="0" smtClean="0">
                <a:solidFill>
                  <a:srgbClr val="777777"/>
                </a:solidFill>
                <a:latin typeface="Segoe UI" pitchFamily="34" charset="0"/>
              </a:rPr>
              <a:t>    </a:t>
            </a:r>
            <a:r>
              <a:rPr lang="tr-TR" altLang="tr-TR" sz="2100" b="0" dirty="0" smtClean="0">
                <a:solidFill>
                  <a:srgbClr val="333399"/>
                </a:solidFill>
                <a:latin typeface="Segoe UI" pitchFamily="34" charset="0"/>
              </a:rPr>
              <a:t>PRE-KLİNİK </a:t>
            </a:r>
            <a:r>
              <a:rPr lang="tr-TR" altLang="tr-TR" sz="2100" b="0" dirty="0">
                <a:solidFill>
                  <a:srgbClr val="333399"/>
                </a:solidFill>
                <a:latin typeface="Segoe UI" pitchFamily="34" charset="0"/>
              </a:rPr>
              <a:t>MODELLERDEN KLİNİK UYGULAMALARA GEÇİŞ</a:t>
            </a:r>
            <a:endParaRPr lang="en-US" altLang="tr-TR" sz="2100" b="0" dirty="0">
              <a:solidFill>
                <a:srgbClr val="808080"/>
              </a:solidFill>
              <a:latin typeface="Segoe UI" pitchFamily="34" charset="0"/>
            </a:endParaRPr>
          </a:p>
          <a:p>
            <a:pPr eaLnBrk="1" hangingPunct="1">
              <a:spcBef>
                <a:spcPct val="0"/>
              </a:spcBef>
              <a:spcAft>
                <a:spcPts val="525"/>
              </a:spcAft>
              <a:buFontTx/>
              <a:buNone/>
            </a:pPr>
            <a:r>
              <a:rPr lang="tr-TR" altLang="tr-TR" sz="2100" b="0" dirty="0">
                <a:solidFill>
                  <a:srgbClr val="808080"/>
                </a:solidFill>
                <a:latin typeface="Segoe UI" pitchFamily="34" charset="0"/>
              </a:rPr>
              <a:t>     </a:t>
            </a:r>
          </a:p>
          <a:p>
            <a:pPr eaLnBrk="1" hangingPunct="1">
              <a:spcBef>
                <a:spcPct val="0"/>
              </a:spcBef>
              <a:spcAft>
                <a:spcPts val="525"/>
              </a:spcAft>
              <a:buFontTx/>
              <a:buNone/>
            </a:pPr>
            <a:r>
              <a:rPr lang="tr-TR" altLang="tr-TR" sz="1800" b="0" dirty="0">
                <a:solidFill>
                  <a:srgbClr val="0033CC"/>
                </a:solidFill>
                <a:latin typeface="Segoe UI" pitchFamily="34" charset="0"/>
              </a:rPr>
              <a:t>HEMATOLOJİ KLNİKLERİNDE MKH UYGULAMALARI</a:t>
            </a:r>
          </a:p>
          <a:p>
            <a:pPr eaLnBrk="1" hangingPunct="1">
              <a:spcBef>
                <a:spcPct val="0"/>
              </a:spcBef>
              <a:spcAft>
                <a:spcPts val="525"/>
              </a:spcAft>
              <a:buFontTx/>
              <a:buNone/>
            </a:pPr>
            <a:r>
              <a:rPr lang="tr-TR" altLang="tr-TR" sz="1800" b="0" dirty="0">
                <a:solidFill>
                  <a:srgbClr val="333399"/>
                </a:solidFill>
                <a:latin typeface="Segoe UI" pitchFamily="34" charset="0"/>
              </a:rPr>
              <a:t>   	</a:t>
            </a:r>
            <a:r>
              <a:rPr lang="tr-TR" altLang="tr-TR" sz="1800" b="0" dirty="0" err="1">
                <a:latin typeface="Segoe UI" pitchFamily="34" charset="0"/>
              </a:rPr>
              <a:t>Graft</a:t>
            </a:r>
            <a:r>
              <a:rPr lang="tr-TR" altLang="tr-TR" sz="1800" b="0" dirty="0">
                <a:latin typeface="Segoe UI" pitchFamily="34" charset="0"/>
              </a:rPr>
              <a:t> </a:t>
            </a:r>
            <a:r>
              <a:rPr lang="tr-TR" altLang="tr-TR" sz="1800" b="0" dirty="0" err="1">
                <a:latin typeface="Segoe UI" pitchFamily="34" charset="0"/>
              </a:rPr>
              <a:t>Versus</a:t>
            </a:r>
            <a:r>
              <a:rPr lang="tr-TR" altLang="tr-TR" sz="1800" b="0" dirty="0">
                <a:latin typeface="Segoe UI" pitchFamily="34" charset="0"/>
              </a:rPr>
              <a:t> Host Hastalığı</a:t>
            </a:r>
          </a:p>
          <a:p>
            <a:pPr eaLnBrk="1" hangingPunct="1">
              <a:spcBef>
                <a:spcPct val="0"/>
              </a:spcBef>
              <a:spcAft>
                <a:spcPts val="525"/>
              </a:spcAft>
              <a:buFontTx/>
              <a:buNone/>
            </a:pPr>
            <a:r>
              <a:rPr lang="tr-TR" altLang="tr-TR" sz="1800" b="0" dirty="0">
                <a:latin typeface="Segoe UI" pitchFamily="34" charset="0"/>
              </a:rPr>
              <a:t>	</a:t>
            </a:r>
            <a:endParaRPr lang="en-US" altLang="tr-TR" sz="2100" b="0" dirty="0">
              <a:solidFill>
                <a:srgbClr val="000000"/>
              </a:solidFill>
              <a:latin typeface="Segoe UI" pitchFamily="34" charset="0"/>
            </a:endParaRPr>
          </a:p>
        </p:txBody>
      </p:sp>
      <p:sp>
        <p:nvSpPr>
          <p:cNvPr id="15366" name="Title 1"/>
          <p:cNvSpPr>
            <a:spLocks/>
          </p:cNvSpPr>
          <p:nvPr/>
        </p:nvSpPr>
        <p:spPr bwMode="auto">
          <a:xfrm>
            <a:off x="1100138" y="1676400"/>
            <a:ext cx="4125912"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0" rIns="0" bIns="0" anchor="b"/>
          <a:lstStyle>
            <a:lvl1pPr eaLnBrk="0" hangingPunct="0">
              <a:spcBef>
                <a:spcPct val="20000"/>
              </a:spcBef>
              <a:buChar char="•"/>
              <a:defRPr sz="3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8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20000"/>
              </a:spcBef>
              <a:buChar char="•"/>
              <a:defRPr sz="24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9pPr>
          </a:lstStyle>
          <a:p>
            <a:pPr eaLnBrk="1" hangingPunct="1">
              <a:spcBef>
                <a:spcPct val="0"/>
              </a:spcBef>
              <a:buFontTx/>
              <a:buNone/>
            </a:pPr>
            <a:r>
              <a:rPr lang="tr-TR" altLang="tr-TR" sz="2500" b="0">
                <a:solidFill>
                  <a:schemeClr val="bg1"/>
                </a:solidFill>
                <a:latin typeface="Segoe UI" pitchFamily="34" charset="0"/>
              </a:rPr>
              <a:t>  Mezenkimal Kök Hücreler</a:t>
            </a:r>
            <a:endParaRPr lang="en-US" altLang="tr-TR" sz="2500" b="0">
              <a:solidFill>
                <a:schemeClr val="bg1"/>
              </a:solidFill>
              <a:latin typeface="Segoe UI" pitchFamily="34" charset="0"/>
            </a:endParaRPr>
          </a:p>
        </p:txBody>
      </p:sp>
      <p:pic>
        <p:nvPicPr>
          <p:cNvPr id="3" name="Picture 2"/>
          <p:cNvPicPr>
            <a:picLocks noChangeAspect="1" noChangeArrowheads="1"/>
          </p:cNvPicPr>
          <p:nvPr/>
        </p:nvPicPr>
        <p:blipFill>
          <a:blip r:embed="rId3"/>
          <a:srcRect/>
          <a:stretch>
            <a:fillRect/>
          </a:stretch>
        </p:blipFill>
        <p:spPr bwMode="auto">
          <a:xfrm>
            <a:off x="0" y="-26988"/>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15368" name="Rectangle 10"/>
          <p:cNvSpPr>
            <a:spLocks noGrp="1" noChangeArrowheads="1"/>
          </p:cNvSpPr>
          <p:nvPr>
            <p:ph type="title"/>
          </p:nvPr>
        </p:nvSpPr>
        <p:spPr>
          <a:xfrm>
            <a:off x="896938" y="53975"/>
            <a:ext cx="5640387" cy="1143000"/>
          </a:xfrm>
        </p:spPr>
        <p:txBody>
          <a:bodyPr/>
          <a:lstStyle/>
          <a:p>
            <a:pPr eaLnBrk="1" hangingPunct="1"/>
            <a:r>
              <a:rPr lang="tr-TR" altLang="tr-TR" smtClean="0">
                <a:solidFill>
                  <a:schemeClr val="bg1"/>
                </a:solidFill>
                <a:latin typeface="Segoe UI" pitchFamily="34" charset="0"/>
                <a:ea typeface="ＭＳ Ｐゴシック" pitchFamily="34" charset="-128"/>
              </a:rPr>
              <a:t>Gündem</a:t>
            </a:r>
          </a:p>
        </p:txBody>
      </p:sp>
    </p:spTree>
    <p:extLst>
      <p:ext uri="{BB962C8B-B14F-4D97-AF65-F5344CB8AC3E}">
        <p14:creationId xmlns:p14="http://schemas.microsoft.com/office/powerpoint/2010/main" val="599114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500813"/>
            <a:ext cx="91440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25" descr="aps201350f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2780925"/>
            <a:ext cx="3798813"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图片 6" descr="npg_logo_full.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9313" y="6461125"/>
            <a:ext cx="18399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 Box 9"/>
          <p:cNvSpPr txBox="1">
            <a:spLocks noChangeArrowheads="1"/>
          </p:cNvSpPr>
          <p:nvPr/>
        </p:nvSpPr>
        <p:spPr bwMode="auto">
          <a:xfrm>
            <a:off x="7707313" y="6604000"/>
            <a:ext cx="1371600" cy="22225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2945" tIns="41473" rIns="82945" bIns="41473">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Bef>
                <a:spcPct val="0"/>
              </a:spcBef>
              <a:spcAft>
                <a:spcPct val="0"/>
              </a:spcAft>
              <a:defRPr/>
            </a:pPr>
            <a:r>
              <a:rPr lang="en-US" altLang="zh-CN" sz="900" b="0" smtClean="0">
                <a:solidFill>
                  <a:srgbClr val="999999"/>
                </a:solidFill>
              </a:rPr>
              <a:t>© 2013 CPS and SIMM  </a:t>
            </a:r>
            <a:endParaRPr lang="zh-CN" altLang="en-US" sz="900" b="0" smtClean="0">
              <a:solidFill>
                <a:srgbClr val="000000"/>
              </a:solidFill>
            </a:endParaRPr>
          </a:p>
        </p:txBody>
      </p:sp>
      <p:sp>
        <p:nvSpPr>
          <p:cNvPr id="37896" name="Text Box 10"/>
          <p:cNvSpPr txBox="1">
            <a:spLocks noChangeArrowheads="1"/>
          </p:cNvSpPr>
          <p:nvPr/>
        </p:nvSpPr>
        <p:spPr bwMode="auto">
          <a:xfrm>
            <a:off x="2987675" y="6475413"/>
            <a:ext cx="4573588"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eaLnBrk="0" hangingPunct="0">
              <a:tabLst>
                <a:tab pos="723900" algn="l"/>
                <a:tab pos="1447800" algn="l"/>
                <a:tab pos="2171700" algn="l"/>
                <a:tab pos="2895600" algn="l"/>
                <a:tab pos="3619500" algn="l"/>
              </a:tabLst>
              <a:defRPr sz="2400" b="1">
                <a:solidFill>
                  <a:schemeClr val="tx1"/>
                </a:solidFill>
                <a:latin typeface="Arial" pitchFamily="34" charset="0"/>
                <a:ea typeface="ＭＳ Ｐゴシック" pitchFamily="34" charset="-128"/>
              </a:defRPr>
            </a:lvl1pPr>
            <a:lvl2pPr marL="742950" indent="-285750" eaLnBrk="0" hangingPunct="0">
              <a:tabLst>
                <a:tab pos="723900" algn="l"/>
                <a:tab pos="1447800" algn="l"/>
                <a:tab pos="2171700" algn="l"/>
                <a:tab pos="2895600" algn="l"/>
                <a:tab pos="3619500" algn="l"/>
              </a:tabLst>
              <a:defRPr sz="2400" b="1">
                <a:solidFill>
                  <a:schemeClr val="tx1"/>
                </a:solidFill>
                <a:latin typeface="Arial" pitchFamily="34" charset="0"/>
                <a:ea typeface="ＭＳ Ｐゴシック" pitchFamily="34" charset="-128"/>
              </a:defRPr>
            </a:lvl2pPr>
            <a:lvl3pPr marL="1143000" indent="-228600" eaLnBrk="0" hangingPunct="0">
              <a:tabLst>
                <a:tab pos="723900" algn="l"/>
                <a:tab pos="1447800" algn="l"/>
                <a:tab pos="2171700" algn="l"/>
                <a:tab pos="2895600" algn="l"/>
                <a:tab pos="3619500" algn="l"/>
              </a:tabLst>
              <a:defRPr sz="2400" b="1">
                <a:solidFill>
                  <a:schemeClr val="tx1"/>
                </a:solidFill>
                <a:latin typeface="Arial" pitchFamily="34" charset="0"/>
                <a:ea typeface="ＭＳ Ｐゴシック" pitchFamily="34" charset="-128"/>
              </a:defRPr>
            </a:lvl3pPr>
            <a:lvl4pPr marL="1600200" indent="-228600" eaLnBrk="0" hangingPunct="0">
              <a:tabLst>
                <a:tab pos="723900" algn="l"/>
                <a:tab pos="1447800" algn="l"/>
                <a:tab pos="2171700" algn="l"/>
                <a:tab pos="2895600" algn="l"/>
                <a:tab pos="3619500" algn="l"/>
              </a:tabLst>
              <a:defRPr sz="2400" b="1">
                <a:solidFill>
                  <a:schemeClr val="tx1"/>
                </a:solidFill>
                <a:latin typeface="Arial" pitchFamily="34" charset="0"/>
                <a:ea typeface="ＭＳ Ｐゴシック" pitchFamily="34" charset="-128"/>
              </a:defRPr>
            </a:lvl4pPr>
            <a:lvl5pPr marL="2057400" indent="-228600" eaLnBrk="0" hangingPunct="0">
              <a:tabLst>
                <a:tab pos="723900" algn="l"/>
                <a:tab pos="1447800" algn="l"/>
                <a:tab pos="2171700" algn="l"/>
                <a:tab pos="2895600" algn="l"/>
                <a:tab pos="3619500" algn="l"/>
              </a:tabLst>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tabLst>
                <a:tab pos="723900" algn="l"/>
                <a:tab pos="1447800" algn="l"/>
                <a:tab pos="2171700" algn="l"/>
                <a:tab pos="2895600" algn="l"/>
                <a:tab pos="3619500" algn="l"/>
              </a:tabLs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tabLst>
                <a:tab pos="723900" algn="l"/>
                <a:tab pos="1447800" algn="l"/>
                <a:tab pos="2171700" algn="l"/>
                <a:tab pos="2895600" algn="l"/>
                <a:tab pos="3619500" algn="l"/>
              </a:tabLs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tabLst>
                <a:tab pos="723900" algn="l"/>
                <a:tab pos="1447800" algn="l"/>
                <a:tab pos="2171700" algn="l"/>
                <a:tab pos="2895600" algn="l"/>
                <a:tab pos="3619500" algn="l"/>
              </a:tabLs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tabLst>
                <a:tab pos="723900" algn="l"/>
                <a:tab pos="1447800" algn="l"/>
                <a:tab pos="2171700" algn="l"/>
                <a:tab pos="2895600" algn="l"/>
                <a:tab pos="3619500" algn="l"/>
              </a:tabLst>
              <a:defRPr sz="2400" b="1">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defRPr/>
            </a:pPr>
            <a:r>
              <a:rPr lang="en-US" sz="1100" b="0" smtClean="0">
                <a:solidFill>
                  <a:srgbClr val="000000"/>
                </a:solidFill>
              </a:rPr>
              <a:t>Xin Wei </a:t>
            </a:r>
            <a:r>
              <a:rPr lang="en-GB" altLang="zh-CN" sz="1100" b="0" i="1" smtClean="0">
                <a:solidFill>
                  <a:srgbClr val="000000"/>
                </a:solidFill>
              </a:rPr>
              <a:t>et al</a:t>
            </a:r>
            <a:r>
              <a:rPr lang="en-GB" altLang="zh-CN" sz="1100" b="0" smtClean="0">
                <a:solidFill>
                  <a:srgbClr val="000000"/>
                </a:solidFill>
              </a:rPr>
              <a:t>. </a:t>
            </a:r>
            <a:r>
              <a:rPr lang="en-GB" altLang="zh-CN" sz="1100" b="0" i="1" smtClean="0">
                <a:solidFill>
                  <a:srgbClr val="000000"/>
                </a:solidFill>
              </a:rPr>
              <a:t>Acta Pharmacol Sin</a:t>
            </a:r>
            <a:r>
              <a:rPr lang="en-GB" altLang="zh-CN" sz="1100" b="0" smtClean="0">
                <a:solidFill>
                  <a:srgbClr val="000000"/>
                </a:solidFill>
              </a:rPr>
              <a:t> 2013; </a:t>
            </a:r>
            <a:r>
              <a:rPr lang="en-GB" sz="1100" b="0" smtClean="0">
                <a:solidFill>
                  <a:srgbClr val="000000"/>
                </a:solidFill>
              </a:rPr>
              <a:t>34: 747–754;</a:t>
            </a:r>
          </a:p>
          <a:p>
            <a:pPr algn="ctr" eaLnBrk="1" fontAlgn="base" hangingPunct="1">
              <a:spcBef>
                <a:spcPct val="0"/>
              </a:spcBef>
              <a:spcAft>
                <a:spcPct val="0"/>
              </a:spcAft>
              <a:defRPr/>
            </a:pPr>
            <a:r>
              <a:rPr lang="en-GB" sz="1100" b="0" smtClean="0">
                <a:solidFill>
                  <a:srgbClr val="000000"/>
                </a:solidFill>
              </a:rPr>
              <a:t>doi: 10.1038/aps.2013.50</a:t>
            </a:r>
            <a:endParaRPr lang="en-US" sz="1100" b="0" smtClean="0">
              <a:solidFill>
                <a:srgbClr val="000000"/>
              </a:solidFill>
            </a:endParaRPr>
          </a:p>
        </p:txBody>
      </p:sp>
      <p:cxnSp>
        <p:nvCxnSpPr>
          <p:cNvPr id="12" name="Düz Bağlayıcı 11"/>
          <p:cNvCxnSpPr>
            <a:cxnSpLocks noChangeShapeType="1"/>
          </p:cNvCxnSpPr>
          <p:nvPr/>
        </p:nvCxnSpPr>
        <p:spPr bwMode="auto">
          <a:xfrm>
            <a:off x="0" y="6461125"/>
            <a:ext cx="9078913" cy="0"/>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pic>
        <p:nvPicPr>
          <p:cNvPr id="13" name="Picture 2"/>
          <p:cNvPicPr>
            <a:picLocks noChangeAspect="1" noChangeArrowheads="1"/>
          </p:cNvPicPr>
          <p:nvPr/>
        </p:nvPicPr>
        <p:blipFill>
          <a:blip r:embed="rId5"/>
          <a:srcRect/>
          <a:stretch>
            <a:fillRect/>
          </a:stretch>
        </p:blipFill>
        <p:spPr bwMode="auto">
          <a:xfrm>
            <a:off x="-12700" y="-26988"/>
            <a:ext cx="9180513" cy="1295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14" name="Picture 4"/>
          <p:cNvPicPr>
            <a:picLocks noChangeAspect="1" noChangeArrowheads="1"/>
          </p:cNvPicPr>
          <p:nvPr/>
        </p:nvPicPr>
        <p:blipFill>
          <a:blip r:embed="rId6"/>
          <a:srcRect/>
          <a:stretch>
            <a:fillRect/>
          </a:stretch>
        </p:blipFill>
        <p:spPr bwMode="auto">
          <a:xfrm>
            <a:off x="5344394" y="3406284"/>
            <a:ext cx="3096344" cy="85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2" name="Dikdörtgen 1"/>
          <p:cNvSpPr/>
          <p:nvPr/>
        </p:nvSpPr>
        <p:spPr>
          <a:xfrm>
            <a:off x="1006475" y="5301208"/>
            <a:ext cx="7367731" cy="923330"/>
          </a:xfrm>
          <a:prstGeom prst="rect">
            <a:avLst/>
          </a:prstGeom>
        </p:spPr>
        <p:txBody>
          <a:bodyPr wrap="square">
            <a:spAutoFit/>
          </a:bodyPr>
          <a:lstStyle/>
          <a:p>
            <a:r>
              <a:rPr lang="tr-TR" dirty="0" smtClean="0"/>
              <a:t>2010 </a:t>
            </a:r>
            <a:r>
              <a:rPr lang="tr-TR" dirty="0"/>
              <a:t>yılından itibaren hızı artan yarışın parçası olmak isteyenlerin adeta ‘’Gold </a:t>
            </a:r>
            <a:r>
              <a:rPr lang="tr-TR" dirty="0" err="1"/>
              <a:t>rush</a:t>
            </a:r>
            <a:r>
              <a:rPr lang="tr-TR" dirty="0"/>
              <a:t>’’ aktivitesine ’’ Çin başta olmak üzere Avrupa ve Birleşik Devletleri ön sırada yer almaktadır. </a:t>
            </a:r>
          </a:p>
        </p:txBody>
      </p:sp>
      <p:sp>
        <p:nvSpPr>
          <p:cNvPr id="3" name="Dikdörtgen 2"/>
          <p:cNvSpPr/>
          <p:nvPr/>
        </p:nvSpPr>
        <p:spPr>
          <a:xfrm>
            <a:off x="1115617" y="1703169"/>
            <a:ext cx="7417494" cy="369332"/>
          </a:xfrm>
          <a:prstGeom prst="rect">
            <a:avLst/>
          </a:prstGeom>
        </p:spPr>
        <p:txBody>
          <a:bodyPr wrap="square">
            <a:spAutoFit/>
          </a:bodyPr>
          <a:lstStyle/>
          <a:p>
            <a:r>
              <a:rPr lang="tr-TR" dirty="0"/>
              <a:t>MKH çalışmaları  2004 yılından itibaren katlayarak artış göstermiştir. </a:t>
            </a:r>
          </a:p>
        </p:txBody>
      </p:sp>
      <p:sp>
        <p:nvSpPr>
          <p:cNvPr id="15" name="Rectangle 5"/>
          <p:cNvSpPr>
            <a:spLocks noGrp="1" noChangeArrowheads="1"/>
          </p:cNvSpPr>
          <p:nvPr>
            <p:ph type="title"/>
          </p:nvPr>
        </p:nvSpPr>
        <p:spPr>
          <a:xfrm>
            <a:off x="468313" y="260350"/>
            <a:ext cx="8229600" cy="1143000"/>
          </a:xfrm>
          <a:extLst>
            <a:ext uri="{909E8E84-426E-40DD-AFC4-6F175D3DCCD1}">
              <a14:hiddenFill xmlns:a14="http://schemas.microsoft.com/office/drawing/2010/main">
                <a:solidFill>
                  <a:srgbClr val="F8F8F8"/>
                </a:solidFill>
              </a14:hiddenFill>
            </a:ext>
          </a:extLst>
        </p:spPr>
        <p:txBody>
          <a:bodyPr/>
          <a:lstStyle/>
          <a:p>
            <a:pPr eaLnBrk="1" hangingPunct="1"/>
            <a:r>
              <a:rPr lang="tr-TR" altLang="tr-TR" sz="3200" dirty="0" smtClean="0">
                <a:solidFill>
                  <a:schemeClr val="bg1"/>
                </a:solidFill>
                <a:latin typeface="Segoe UI" pitchFamily="34" charset="0"/>
                <a:ea typeface="ＭＳ Ｐゴシック" pitchFamily="34" charset="-128"/>
              </a:rPr>
              <a:t>Dünyada MKH  Uygulamaları</a:t>
            </a:r>
          </a:p>
        </p:txBody>
      </p:sp>
    </p:spTree>
    <p:extLst>
      <p:ext uri="{BB962C8B-B14F-4D97-AF65-F5344CB8AC3E}">
        <p14:creationId xmlns:p14="http://schemas.microsoft.com/office/powerpoint/2010/main" val="1154700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8239125" y="6199188"/>
            <a:ext cx="74613" cy="11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lnSpc>
                <a:spcPts val="938"/>
              </a:lnSpc>
              <a:spcBef>
                <a:spcPct val="0"/>
              </a:spcBef>
              <a:buFontTx/>
              <a:buNone/>
            </a:pPr>
            <a:r>
              <a:rPr lang="tr-TR" altLang="tr-TR" sz="1100" b="0">
                <a:solidFill>
                  <a:srgbClr val="898989"/>
                </a:solidFill>
                <a:latin typeface="Segoe UI" pitchFamily="34" charset="0"/>
              </a:rPr>
              <a:t>3</a:t>
            </a:r>
          </a:p>
        </p:txBody>
      </p:sp>
      <p:pic>
        <p:nvPicPr>
          <p:cNvPr id="16387" name="Picture 2"/>
          <p:cNvPicPr>
            <a:picLocks noChangeAspect="1" noChangeArrowheads="1"/>
          </p:cNvPicPr>
          <p:nvPr/>
        </p:nvPicPr>
        <p:blipFill>
          <a:blip r:embed="rId2"/>
          <a:srcRect/>
          <a:stretch>
            <a:fillRect/>
          </a:stretch>
        </p:blipFill>
        <p:spPr bwMode="auto">
          <a:xfrm>
            <a:off x="0" y="-26988"/>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16388" name="Rectangle 5"/>
          <p:cNvSpPr>
            <a:spLocks noGrp="1" noChangeArrowheads="1"/>
          </p:cNvSpPr>
          <p:nvPr>
            <p:ph type="title"/>
          </p:nvPr>
        </p:nvSpPr>
        <p:spPr>
          <a:extLst>
            <a:ext uri="{909E8E84-426E-40DD-AFC4-6F175D3DCCD1}">
              <a14:hiddenFill xmlns:a14="http://schemas.microsoft.com/office/drawing/2010/main">
                <a:solidFill>
                  <a:srgbClr val="F8F8F8"/>
                </a:solidFill>
              </a14:hiddenFill>
            </a:ext>
          </a:extLst>
        </p:spPr>
        <p:txBody>
          <a:bodyPr/>
          <a:lstStyle/>
          <a:p>
            <a:pPr eaLnBrk="1" hangingPunct="1"/>
            <a:r>
              <a:rPr lang="tr-TR" altLang="tr-TR" sz="3200" dirty="0" smtClean="0">
                <a:solidFill>
                  <a:schemeClr val="bg1"/>
                </a:solidFill>
                <a:latin typeface="Segoe UI" pitchFamily="34" charset="0"/>
                <a:ea typeface="ＭＳ Ｐゴシック" pitchFamily="34" charset="-128"/>
              </a:rPr>
              <a:t>Dünyada MKH  Uygulamaları</a:t>
            </a:r>
          </a:p>
        </p:txBody>
      </p:sp>
      <p:sp>
        <p:nvSpPr>
          <p:cNvPr id="16389" name="İçerik Yer Tutucusu 1"/>
          <p:cNvSpPr>
            <a:spLocks noGrp="1"/>
          </p:cNvSpPr>
          <p:nvPr>
            <p:ph idx="1"/>
          </p:nvPr>
        </p:nvSpPr>
        <p:spPr>
          <a:xfrm>
            <a:off x="179512" y="1412776"/>
            <a:ext cx="8640960" cy="4525963"/>
          </a:xfrm>
        </p:spPr>
        <p:txBody>
          <a:bodyPr/>
          <a:lstStyle/>
          <a:p>
            <a:pPr>
              <a:lnSpc>
                <a:spcPct val="150000"/>
              </a:lnSpc>
            </a:pPr>
            <a:r>
              <a:rPr lang="tr-TR" altLang="tr-TR" sz="1600" dirty="0" smtClean="0">
                <a:ea typeface="ＭＳ Ｐゴシック" pitchFamily="34" charset="-128"/>
              </a:rPr>
              <a:t>2010 yılına kadar; 14 farklı endikasyonda yaklaşık100 klinik çalışmada, 5400</a:t>
            </a:r>
            <a:r>
              <a:rPr lang="ja-JP" altLang="tr-TR" sz="1600" dirty="0" smtClean="0">
                <a:ea typeface="ＭＳ Ｐゴシック" pitchFamily="34" charset="-128"/>
              </a:rPr>
              <a:t>’</a:t>
            </a:r>
            <a:r>
              <a:rPr lang="tr-TR" altLang="ja-JP" sz="1600" dirty="0" smtClean="0">
                <a:ea typeface="ＭＳ Ｐゴシック" pitchFamily="34" charset="-128"/>
              </a:rPr>
              <a:t>den hasta üzerinde çalışılmıştır.</a:t>
            </a:r>
          </a:p>
          <a:p>
            <a:pPr>
              <a:lnSpc>
                <a:spcPct val="150000"/>
              </a:lnSpc>
            </a:pPr>
            <a:r>
              <a:rPr lang="tr-TR" altLang="tr-TR" sz="1600" dirty="0" smtClean="0">
                <a:ea typeface="ＭＳ Ｐゴシック" pitchFamily="34" charset="-128"/>
              </a:rPr>
              <a:t>2011 yılından  itibaren 200</a:t>
            </a:r>
            <a:r>
              <a:rPr lang="ja-JP" altLang="tr-TR" sz="1600" dirty="0" smtClean="0">
                <a:ea typeface="ＭＳ Ｐゴシック" pitchFamily="34" charset="-128"/>
              </a:rPr>
              <a:t>’</a:t>
            </a:r>
            <a:r>
              <a:rPr lang="tr-TR" altLang="ja-JP" sz="1600" dirty="0" smtClean="0">
                <a:ea typeface="ＭＳ Ｐゴシック" pitchFamily="34" charset="-128"/>
              </a:rPr>
              <a:t>den fazla klinik  çalışma 44 endikasyonda 10.000</a:t>
            </a:r>
            <a:r>
              <a:rPr lang="ja-JP" altLang="tr-TR" sz="1600" dirty="0" smtClean="0">
                <a:ea typeface="ＭＳ Ｐゴシック" pitchFamily="34" charset="-128"/>
              </a:rPr>
              <a:t>’</a:t>
            </a:r>
            <a:r>
              <a:rPr lang="tr-TR" altLang="ja-JP" sz="1600" dirty="0" smtClean="0">
                <a:ea typeface="ＭＳ Ｐゴシック" pitchFamily="34" charset="-128"/>
              </a:rPr>
              <a:t>den fazla hasta üzerinde MKH test edilmektedir.</a:t>
            </a:r>
          </a:p>
          <a:p>
            <a:pPr>
              <a:lnSpc>
                <a:spcPct val="150000"/>
              </a:lnSpc>
            </a:pPr>
            <a:r>
              <a:rPr lang="en-US" altLang="tr-TR" sz="1600" dirty="0" smtClean="0">
                <a:ea typeface="ＭＳ Ｐゴシック" pitchFamily="34" charset="-128"/>
              </a:rPr>
              <a:t>2012 </a:t>
            </a:r>
            <a:r>
              <a:rPr lang="tr-TR" altLang="tr-TR" sz="1600" dirty="0">
                <a:solidFill>
                  <a:srgbClr val="000000"/>
                </a:solidFill>
                <a:latin typeface="arial"/>
              </a:rPr>
              <a:t>y</a:t>
            </a:r>
            <a:r>
              <a:rPr lang="en-US" altLang="tr-TR" sz="1600" dirty="0" err="1" smtClean="0">
                <a:ea typeface="ＭＳ Ｐゴシック" pitchFamily="34" charset="-128"/>
              </a:rPr>
              <a:t>ılı</a:t>
            </a:r>
            <a:r>
              <a:rPr lang="en-US" altLang="tr-TR" sz="1600" dirty="0" smtClean="0">
                <a:ea typeface="ＭＳ Ｐゴシック" pitchFamily="34" charset="-128"/>
              </a:rPr>
              <a:t> </a:t>
            </a:r>
            <a:r>
              <a:rPr lang="en-US" altLang="tr-TR" sz="1600" dirty="0" err="1" smtClean="0">
                <a:ea typeface="ＭＳ Ｐゴシック" pitchFamily="34" charset="-128"/>
              </a:rPr>
              <a:t>itibarı</a:t>
            </a:r>
            <a:r>
              <a:rPr lang="en-US" altLang="tr-TR" sz="1600" dirty="0" smtClean="0">
                <a:ea typeface="ＭＳ Ｐゴシック" pitchFamily="34" charset="-128"/>
              </a:rPr>
              <a:t> </a:t>
            </a:r>
            <a:r>
              <a:rPr lang="en-US" altLang="tr-TR" sz="1600" dirty="0" err="1" smtClean="0">
                <a:ea typeface="ＭＳ Ｐゴシック" pitchFamily="34" charset="-128"/>
              </a:rPr>
              <a:t>ile</a:t>
            </a:r>
            <a:r>
              <a:rPr lang="en-US" altLang="tr-TR" sz="1600" dirty="0" smtClean="0">
                <a:ea typeface="ＭＳ Ｐゴシック" pitchFamily="34" charset="-128"/>
              </a:rPr>
              <a:t> </a:t>
            </a:r>
            <a:r>
              <a:rPr lang="en-US" altLang="en-US" sz="1600" dirty="0" smtClean="0">
                <a:ea typeface="ＭＳ Ｐゴシック" pitchFamily="34" charset="-128"/>
              </a:rPr>
              <a:t>‘’</a:t>
            </a:r>
            <a:r>
              <a:rPr lang="en-US" altLang="tr-TR" sz="1600" dirty="0" smtClean="0">
                <a:ea typeface="ＭＳ Ｐゴシック" pitchFamily="34" charset="-128"/>
              </a:rPr>
              <a:t>clinical trials</a:t>
            </a:r>
            <a:r>
              <a:rPr lang="en-US" altLang="en-US" sz="1600" dirty="0" smtClean="0">
                <a:ea typeface="ＭＳ Ｐゴシック" pitchFamily="34" charset="-128"/>
              </a:rPr>
              <a:t>’’</a:t>
            </a:r>
            <a:r>
              <a:rPr lang="en-US" altLang="tr-TR" sz="1600" dirty="0" smtClean="0">
                <a:ea typeface="ＭＳ Ｐゴシック" pitchFamily="34" charset="-128"/>
              </a:rPr>
              <a:t> </a:t>
            </a:r>
            <a:r>
              <a:rPr lang="en-US" altLang="tr-TR" sz="1600" dirty="0" err="1" smtClean="0">
                <a:ea typeface="ＭＳ Ｐゴシック" pitchFamily="34" charset="-128"/>
              </a:rPr>
              <a:t>kayıtlı</a:t>
            </a:r>
            <a:r>
              <a:rPr lang="en-US" altLang="tr-TR" sz="1600" dirty="0" smtClean="0">
                <a:ea typeface="ＭＳ Ｐゴシック" pitchFamily="34" charset="-128"/>
              </a:rPr>
              <a:t> </a:t>
            </a:r>
            <a:r>
              <a:rPr lang="tr-TR" altLang="tr-TR" sz="1600" dirty="0" smtClean="0">
                <a:ea typeface="ＭＳ Ｐゴシック" pitchFamily="34" charset="-128"/>
              </a:rPr>
              <a:t>değişik </a:t>
            </a:r>
            <a:r>
              <a:rPr lang="en-US" altLang="tr-TR" sz="1600" dirty="0" smtClean="0">
                <a:ea typeface="ＭＳ Ｐゴシック" pitchFamily="34" charset="-128"/>
              </a:rPr>
              <a:t> </a:t>
            </a:r>
            <a:r>
              <a:rPr lang="en-US" altLang="tr-TR" sz="1600" dirty="0" err="1" smtClean="0">
                <a:ea typeface="ＭＳ Ｐゴシック" pitchFamily="34" charset="-128"/>
              </a:rPr>
              <a:t>fazlarda</a:t>
            </a:r>
            <a:r>
              <a:rPr lang="en-US" altLang="tr-TR" sz="1600" dirty="0" smtClean="0">
                <a:ea typeface="ＭＳ Ｐゴシック" pitchFamily="34" charset="-128"/>
              </a:rPr>
              <a:t> 344 </a:t>
            </a:r>
            <a:r>
              <a:rPr lang="en-US" altLang="tr-TR" sz="1600" dirty="0" err="1" smtClean="0">
                <a:ea typeface="ＭＳ Ｐゴシック" pitchFamily="34" charset="-128"/>
              </a:rPr>
              <a:t>çalışma</a:t>
            </a:r>
            <a:endParaRPr lang="tr-TR" altLang="tr-TR" sz="1600" dirty="0" smtClean="0">
              <a:ea typeface="ＭＳ Ｐゴシック" pitchFamily="34" charset="-128"/>
            </a:endParaRPr>
          </a:p>
          <a:p>
            <a:pPr>
              <a:lnSpc>
                <a:spcPct val="150000"/>
              </a:lnSpc>
            </a:pPr>
            <a:r>
              <a:rPr lang="tr-TR" altLang="tr-TR" sz="1600" dirty="0" smtClean="0">
                <a:ea typeface="ＭＳ Ｐゴシック" pitchFamily="34" charset="-128"/>
              </a:rPr>
              <a:t>Aralık 2014 itibarı ile  448 Çalışma (39 çalışma GVHD)</a:t>
            </a:r>
          </a:p>
        </p:txBody>
      </p:sp>
      <p:pic>
        <p:nvPicPr>
          <p:cNvPr id="1026" name="Picture 2" descr="Map of 448 studies found by search of mesenchymal stem c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184" y="4439889"/>
            <a:ext cx="4172544" cy="22333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876898"/>
            <a:ext cx="3240360" cy="352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descr="Map of 39 studies found by search of mesenchymal stem cell AND Graft Versus Host Disea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3528" y="4469525"/>
            <a:ext cx="3750920" cy="217403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0304" y="3861048"/>
            <a:ext cx="3279775" cy="368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61505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ws_66D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7988" y="944563"/>
            <a:ext cx="3629025"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3" descr="ws_66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5450" y="1209675"/>
            <a:ext cx="105410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5"/>
          <p:cNvSpPr txBox="1">
            <a:spLocks noChangeArrowheads="1"/>
          </p:cNvSpPr>
          <p:nvPr/>
        </p:nvSpPr>
        <p:spPr bwMode="auto">
          <a:xfrm>
            <a:off x="8174038" y="6199188"/>
            <a:ext cx="150812" cy="11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lnSpc>
                <a:spcPts val="938"/>
              </a:lnSpc>
              <a:spcBef>
                <a:spcPct val="0"/>
              </a:spcBef>
              <a:buFontTx/>
              <a:buNone/>
            </a:pPr>
            <a:r>
              <a:rPr lang="tr-TR" altLang="tr-TR" sz="1100" b="0">
                <a:solidFill>
                  <a:srgbClr val="898989"/>
                </a:solidFill>
                <a:latin typeface="Segoe UI" pitchFamily="34" charset="0"/>
              </a:rPr>
              <a:t>23</a:t>
            </a:r>
          </a:p>
        </p:txBody>
      </p:sp>
      <p:pic>
        <p:nvPicPr>
          <p:cNvPr id="17413" name="Picture 2" descr="ws_4F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5863" y="5781675"/>
            <a:ext cx="64039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2"/>
          <p:cNvPicPr>
            <a:picLocks noChangeAspect="1" noChangeArrowheads="1"/>
          </p:cNvPicPr>
          <p:nvPr/>
        </p:nvPicPr>
        <p:blipFill>
          <a:blip r:embed="rId6"/>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17415" name="Rectangle 56"/>
          <p:cNvSpPr>
            <a:spLocks noGrp="1" noChangeArrowheads="1"/>
          </p:cNvSpPr>
          <p:nvPr>
            <p:ph type="title" idx="4294967295"/>
          </p:nvPr>
        </p:nvSpPr>
        <p:spPr>
          <a:xfrm>
            <a:off x="282575" y="3175"/>
            <a:ext cx="8682038" cy="1206500"/>
          </a:xfrm>
        </p:spPr>
        <p:txBody>
          <a:bodyPr/>
          <a:lstStyle/>
          <a:p>
            <a:pPr eaLnBrk="1" hangingPunct="1"/>
            <a:r>
              <a:rPr lang="tr-TR" altLang="tr-TR" sz="2800" smtClean="0">
                <a:solidFill>
                  <a:schemeClr val="bg1"/>
                </a:solidFill>
                <a:ea typeface="ＭＳ Ｐゴシック" pitchFamily="34" charset="-128"/>
              </a:rPr>
              <a:t>Laboratuvardan Kliniğe MKH Çalışmaları </a:t>
            </a:r>
            <a:r>
              <a:rPr lang="en-US" altLang="tr-TR" sz="2800" smtClean="0">
                <a:solidFill>
                  <a:schemeClr val="bg1"/>
                </a:solidFill>
                <a:ea typeface="ＭＳ Ｐゴシック" pitchFamily="34" charset="-128"/>
              </a:rPr>
              <a:t> </a:t>
            </a:r>
            <a:r>
              <a:rPr lang="tr-TR" altLang="tr-TR" sz="2800" smtClean="0">
                <a:solidFill>
                  <a:schemeClr val="bg1"/>
                </a:solidFill>
                <a:ea typeface="ＭＳ Ｐゴシック" pitchFamily="34" charset="-128"/>
              </a:rPr>
              <a:t>                        Faz</a:t>
            </a:r>
            <a:r>
              <a:rPr lang="en-US" altLang="tr-TR" sz="2800" smtClean="0">
                <a:solidFill>
                  <a:schemeClr val="bg1"/>
                </a:solidFill>
                <a:ea typeface="ＭＳ Ｐゴシック" pitchFamily="34" charset="-128"/>
              </a:rPr>
              <a:t> I, II</a:t>
            </a:r>
            <a:r>
              <a:rPr lang="tr-TR" altLang="tr-TR" sz="2800" smtClean="0">
                <a:solidFill>
                  <a:schemeClr val="bg1"/>
                </a:solidFill>
                <a:ea typeface="ＭＳ Ｐゴシック" pitchFamily="34" charset="-128"/>
              </a:rPr>
              <a:t>, III </a:t>
            </a:r>
          </a:p>
        </p:txBody>
      </p:sp>
      <p:sp>
        <p:nvSpPr>
          <p:cNvPr id="17416" name="Metin kutusu 10"/>
          <p:cNvSpPr txBox="1">
            <a:spLocks noChangeArrowheads="1"/>
          </p:cNvSpPr>
          <p:nvPr/>
        </p:nvSpPr>
        <p:spPr bwMode="auto">
          <a:xfrm>
            <a:off x="684213" y="2997200"/>
            <a:ext cx="63357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spcBef>
                <a:spcPct val="0"/>
              </a:spcBef>
              <a:buFontTx/>
              <a:buNone/>
            </a:pPr>
            <a:r>
              <a:rPr lang="tr-TR" altLang="tr-TR" sz="1800"/>
              <a:t>Proplemler</a:t>
            </a:r>
          </a:p>
          <a:p>
            <a:pPr eaLnBrk="1" hangingPunct="1">
              <a:spcBef>
                <a:spcPct val="0"/>
              </a:spcBef>
              <a:buFontTx/>
              <a:buNone/>
            </a:pPr>
            <a:r>
              <a:rPr lang="tr-TR" altLang="tr-TR" sz="1800" b="0"/>
              <a:t>Üretim (GMP) merkezlerinin tecrübesi</a:t>
            </a:r>
          </a:p>
          <a:p>
            <a:pPr eaLnBrk="1" hangingPunct="1">
              <a:spcBef>
                <a:spcPct val="0"/>
              </a:spcBef>
              <a:buFontTx/>
              <a:buNone/>
            </a:pPr>
            <a:r>
              <a:rPr lang="tr-TR" altLang="tr-TR" sz="1800" b="0"/>
              <a:t>Ticari preparatların küresel  hareketliliği</a:t>
            </a:r>
          </a:p>
          <a:p>
            <a:pPr eaLnBrk="1" hangingPunct="1">
              <a:spcBef>
                <a:spcPct val="0"/>
              </a:spcBef>
              <a:buFontTx/>
              <a:buNone/>
            </a:pPr>
            <a:r>
              <a:rPr lang="tr-TR" altLang="tr-TR" sz="1800" b="0"/>
              <a:t>3. Parti (Raf ) MKH kullanımı</a:t>
            </a:r>
          </a:p>
        </p:txBody>
      </p:sp>
      <p:sp>
        <p:nvSpPr>
          <p:cNvPr id="17417" name="Metin kutusu 19"/>
          <p:cNvSpPr txBox="1">
            <a:spLocks noChangeArrowheads="1"/>
          </p:cNvSpPr>
          <p:nvPr/>
        </p:nvSpPr>
        <p:spPr bwMode="auto">
          <a:xfrm>
            <a:off x="661988" y="4437063"/>
            <a:ext cx="78200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spcBef>
                <a:spcPct val="0"/>
              </a:spcBef>
              <a:buFontTx/>
              <a:buNone/>
            </a:pPr>
            <a:r>
              <a:rPr lang="tr-TR" altLang="tr-TR" sz="1800"/>
              <a:t>Çözümler</a:t>
            </a:r>
          </a:p>
          <a:p>
            <a:pPr eaLnBrk="1" hangingPunct="1">
              <a:spcBef>
                <a:spcPct val="0"/>
              </a:spcBef>
              <a:buFontTx/>
              <a:buNone/>
            </a:pPr>
            <a:r>
              <a:rPr lang="tr-TR" altLang="tr-TR" sz="1800" b="0"/>
              <a:t>GMP Üretim standartları: kalite-saflık-canlılık-etiketleme-pazarlama</a:t>
            </a:r>
          </a:p>
          <a:p>
            <a:pPr eaLnBrk="1" hangingPunct="1">
              <a:spcBef>
                <a:spcPct val="0"/>
              </a:spcBef>
              <a:buFontTx/>
              <a:buNone/>
            </a:pPr>
            <a:r>
              <a:rPr lang="tr-TR" altLang="tr-TR" sz="1800" b="0"/>
              <a:t> İKU standarları: toksisite- endikasyon-etkinlik(kapasite)-yaşam</a:t>
            </a:r>
          </a:p>
        </p:txBody>
      </p:sp>
      <p:sp>
        <p:nvSpPr>
          <p:cNvPr id="17418" name="Metin kutusu 20"/>
          <p:cNvSpPr txBox="1">
            <a:spLocks noChangeArrowheads="1"/>
          </p:cNvSpPr>
          <p:nvPr/>
        </p:nvSpPr>
        <p:spPr bwMode="auto">
          <a:xfrm>
            <a:off x="5164138" y="3789363"/>
            <a:ext cx="3511550" cy="647700"/>
          </a:xfrm>
          <a:prstGeom prst="rect">
            <a:avLst/>
          </a:prstGeom>
          <a:solidFill>
            <a:srgbClr val="0099CC">
              <a:alpha val="3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spcBef>
                <a:spcPct val="0"/>
              </a:spcBef>
              <a:buFontTx/>
              <a:buNone/>
            </a:pPr>
            <a:r>
              <a:rPr lang="tr-TR" altLang="tr-TR" sz="1800"/>
              <a:t>ACİL yapılması gerekenler</a:t>
            </a:r>
          </a:p>
          <a:p>
            <a:pPr eaLnBrk="1" hangingPunct="1">
              <a:spcBef>
                <a:spcPct val="0"/>
              </a:spcBef>
              <a:buFontTx/>
              <a:buNone/>
            </a:pPr>
            <a:r>
              <a:rPr lang="tr-TR" altLang="tr-TR" sz="1800" b="0"/>
              <a:t>Randomize kontrollü çalışmalar</a:t>
            </a:r>
          </a:p>
        </p:txBody>
      </p:sp>
    </p:spTree>
    <p:extLst>
      <p:ext uri="{BB962C8B-B14F-4D97-AF65-F5344CB8AC3E}">
        <p14:creationId xmlns:p14="http://schemas.microsoft.com/office/powerpoint/2010/main" val="11491951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0"/>
          <p:cNvSpPr txBox="1">
            <a:spLocks noChangeArrowheads="1"/>
          </p:cNvSpPr>
          <p:nvPr/>
        </p:nvSpPr>
        <p:spPr bwMode="auto">
          <a:xfrm>
            <a:off x="1565275" y="4564063"/>
            <a:ext cx="5175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lnSpc>
                <a:spcPts val="2100"/>
              </a:lnSpc>
              <a:spcBef>
                <a:spcPct val="0"/>
              </a:spcBef>
              <a:buFontTx/>
              <a:buNone/>
            </a:pPr>
            <a:r>
              <a:rPr lang="tr-TR" altLang="tr-TR" sz="1800" b="0">
                <a:solidFill>
                  <a:srgbClr val="178300"/>
                </a:solidFill>
                <a:latin typeface="Segoe UI" pitchFamily="34" charset="0"/>
              </a:rPr>
              <a:t>Bone</a:t>
            </a:r>
          </a:p>
        </p:txBody>
      </p:sp>
      <p:sp>
        <p:nvSpPr>
          <p:cNvPr id="19459" name="Text Box 11"/>
          <p:cNvSpPr txBox="1">
            <a:spLocks noChangeArrowheads="1"/>
          </p:cNvSpPr>
          <p:nvPr/>
        </p:nvSpPr>
        <p:spPr bwMode="auto">
          <a:xfrm>
            <a:off x="2792413" y="4564063"/>
            <a:ext cx="140017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lnSpc>
                <a:spcPts val="2100"/>
              </a:lnSpc>
              <a:spcBef>
                <a:spcPct val="0"/>
              </a:spcBef>
              <a:buFontTx/>
              <a:buNone/>
            </a:pPr>
            <a:r>
              <a:rPr lang="tr-TR" altLang="tr-TR" sz="1800" b="0">
                <a:solidFill>
                  <a:srgbClr val="178300"/>
                </a:solidFill>
                <a:latin typeface="Segoe UI" pitchFamily="34" charset="0"/>
              </a:rPr>
              <a:t>Chondrocytes</a:t>
            </a:r>
          </a:p>
        </p:txBody>
      </p:sp>
      <p:sp>
        <p:nvSpPr>
          <p:cNvPr id="19460" name="Text Box 12"/>
          <p:cNvSpPr txBox="1">
            <a:spLocks noChangeArrowheads="1"/>
          </p:cNvSpPr>
          <p:nvPr/>
        </p:nvSpPr>
        <p:spPr bwMode="auto">
          <a:xfrm>
            <a:off x="4832350" y="4564063"/>
            <a:ext cx="10922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lnSpc>
                <a:spcPts val="2275"/>
              </a:lnSpc>
              <a:spcBef>
                <a:spcPct val="0"/>
              </a:spcBef>
              <a:buFontTx/>
              <a:buNone/>
            </a:pPr>
            <a:r>
              <a:rPr lang="tr-TR" altLang="tr-TR" sz="1800" b="0">
                <a:solidFill>
                  <a:srgbClr val="178300"/>
                </a:solidFill>
                <a:latin typeface="Segoe UI" pitchFamily="34" charset="0"/>
              </a:rPr>
              <a:t>Adipocyte </a:t>
            </a:r>
          </a:p>
        </p:txBody>
      </p:sp>
      <p:sp>
        <p:nvSpPr>
          <p:cNvPr id="19461" name="Text Box 13"/>
          <p:cNvSpPr txBox="1">
            <a:spLocks noChangeArrowheads="1"/>
          </p:cNvSpPr>
          <p:nvPr/>
        </p:nvSpPr>
        <p:spPr bwMode="auto">
          <a:xfrm>
            <a:off x="6553200" y="4564063"/>
            <a:ext cx="71755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lnSpc>
                <a:spcPts val="2100"/>
              </a:lnSpc>
              <a:spcBef>
                <a:spcPct val="0"/>
              </a:spcBef>
              <a:buFontTx/>
              <a:buNone/>
            </a:pPr>
            <a:r>
              <a:rPr lang="tr-TR" altLang="tr-TR" sz="1800" b="0">
                <a:solidFill>
                  <a:srgbClr val="178300"/>
                </a:solidFill>
                <a:latin typeface="Segoe UI" pitchFamily="34" charset="0"/>
              </a:rPr>
              <a:t>Muscle</a:t>
            </a:r>
          </a:p>
        </p:txBody>
      </p:sp>
      <p:sp>
        <p:nvSpPr>
          <p:cNvPr id="19462" name="Text Box 16"/>
          <p:cNvSpPr txBox="1">
            <a:spLocks noChangeArrowheads="1"/>
          </p:cNvSpPr>
          <p:nvPr/>
        </p:nvSpPr>
        <p:spPr bwMode="auto">
          <a:xfrm>
            <a:off x="692150" y="4408488"/>
            <a:ext cx="8251825" cy="4508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lvl1pPr eaLnBrk="0" hangingPunct="0">
              <a:defRPr b="1">
                <a:solidFill>
                  <a:schemeClr val="tx1"/>
                </a:solidFill>
                <a:latin typeface="Arial" charset="0"/>
                <a:ea typeface="ＭＳ Ｐゴシック" charset="0"/>
                <a:cs typeface="ＭＳ Ｐゴシック" charset="0"/>
              </a:defRPr>
            </a:lvl1pPr>
            <a:lvl2pPr marL="742950" indent="-285750" eaLnBrk="0" hangingPunct="0">
              <a:defRPr b="1">
                <a:solidFill>
                  <a:schemeClr val="tx1"/>
                </a:solidFill>
                <a:latin typeface="Arial" charset="0"/>
                <a:ea typeface="ＭＳ Ｐゴシック" charset="0"/>
              </a:defRPr>
            </a:lvl2pPr>
            <a:lvl3pPr marL="1143000" indent="-228600" eaLnBrk="0" hangingPunct="0">
              <a:defRPr b="1">
                <a:solidFill>
                  <a:schemeClr val="tx1"/>
                </a:solidFill>
                <a:latin typeface="Arial" charset="0"/>
                <a:ea typeface="ＭＳ Ｐゴシック" charset="0"/>
              </a:defRPr>
            </a:lvl3pPr>
            <a:lvl4pPr marL="1600200" indent="-228600" eaLnBrk="0" hangingPunct="0">
              <a:defRPr b="1">
                <a:solidFill>
                  <a:schemeClr val="tx1"/>
                </a:solidFill>
                <a:latin typeface="Arial" charset="0"/>
                <a:ea typeface="ＭＳ Ｐゴシック" charset="0"/>
              </a:defRPr>
            </a:lvl4pPr>
            <a:lvl5pPr marL="2057400" indent="-228600" eaLnBrk="0" hangingPunct="0">
              <a:defRPr b="1">
                <a:solidFill>
                  <a:schemeClr val="tx1"/>
                </a:solidFill>
                <a:latin typeface="Arial" charset="0"/>
                <a:ea typeface="ＭＳ Ｐゴシック" charset="0"/>
              </a:defRPr>
            </a:lvl5pPr>
            <a:lvl6pPr marL="2514600" indent="-228600" eaLnBrk="0" fontAlgn="base" hangingPunct="0">
              <a:spcBef>
                <a:spcPct val="0"/>
              </a:spcBef>
              <a:spcAft>
                <a:spcPct val="0"/>
              </a:spcAft>
              <a:defRPr b="1">
                <a:solidFill>
                  <a:schemeClr val="tx1"/>
                </a:solidFill>
                <a:latin typeface="Arial" charset="0"/>
                <a:ea typeface="ＭＳ Ｐゴシック" charset="0"/>
              </a:defRPr>
            </a:lvl6pPr>
            <a:lvl7pPr marL="2971800" indent="-228600" eaLnBrk="0" fontAlgn="base" hangingPunct="0">
              <a:spcBef>
                <a:spcPct val="0"/>
              </a:spcBef>
              <a:spcAft>
                <a:spcPct val="0"/>
              </a:spcAft>
              <a:defRPr b="1">
                <a:solidFill>
                  <a:schemeClr val="tx1"/>
                </a:solidFill>
                <a:latin typeface="Arial" charset="0"/>
                <a:ea typeface="ＭＳ Ｐゴシック" charset="0"/>
              </a:defRPr>
            </a:lvl7pPr>
            <a:lvl8pPr marL="3429000" indent="-228600" eaLnBrk="0" fontAlgn="base" hangingPunct="0">
              <a:spcBef>
                <a:spcPct val="0"/>
              </a:spcBef>
              <a:spcAft>
                <a:spcPct val="0"/>
              </a:spcAft>
              <a:defRPr b="1">
                <a:solidFill>
                  <a:schemeClr val="tx1"/>
                </a:solidFill>
                <a:latin typeface="Arial" charset="0"/>
                <a:ea typeface="ＭＳ Ｐゴシック" charset="0"/>
              </a:defRPr>
            </a:lvl8pPr>
            <a:lvl9pPr marL="3886200" indent="-228600" eaLnBrk="0" fontAlgn="base" hangingPunct="0">
              <a:spcBef>
                <a:spcPct val="0"/>
              </a:spcBef>
              <a:spcAft>
                <a:spcPct val="0"/>
              </a:spcAft>
              <a:defRPr b="1">
                <a:solidFill>
                  <a:schemeClr val="tx1"/>
                </a:solidFill>
                <a:latin typeface="Arial" charset="0"/>
                <a:ea typeface="ＭＳ Ｐゴシック" charset="0"/>
              </a:defRPr>
            </a:lvl9pPr>
          </a:lstStyle>
          <a:p>
            <a:pPr eaLnBrk="1" hangingPunct="1">
              <a:lnSpc>
                <a:spcPct val="200000"/>
              </a:lnSpc>
              <a:defRPr/>
            </a:pPr>
            <a:endParaRPr lang="en-US" sz="1200" smtClean="0">
              <a:solidFill>
                <a:srgbClr val="000000"/>
              </a:solidFill>
              <a:latin typeface="Segoe UI" charset="0"/>
            </a:endParaRPr>
          </a:p>
        </p:txBody>
      </p:sp>
      <p:sp>
        <p:nvSpPr>
          <p:cNvPr id="19463" name="Line 21"/>
          <p:cNvSpPr>
            <a:spLocks noChangeShapeType="1"/>
          </p:cNvSpPr>
          <p:nvPr/>
        </p:nvSpPr>
        <p:spPr bwMode="auto">
          <a:xfrm>
            <a:off x="0" y="6632575"/>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a:defRPr/>
            </a:pPr>
            <a:endParaRPr lang="en-US">
              <a:latin typeface="Arial" charset="0"/>
              <a:ea typeface="ＭＳ Ｐゴシック" charset="0"/>
              <a:cs typeface="ＭＳ Ｐゴシック" charset="0"/>
            </a:endParaRPr>
          </a:p>
        </p:txBody>
      </p:sp>
      <p:sp>
        <p:nvSpPr>
          <p:cNvPr id="19464" name="Rectangle 26"/>
          <p:cNvSpPr>
            <a:spLocks noChangeArrowheads="1"/>
          </p:cNvSpPr>
          <p:nvPr/>
        </p:nvSpPr>
        <p:spPr bwMode="auto">
          <a:xfrm>
            <a:off x="4632325" y="6635750"/>
            <a:ext cx="4246563"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80168" tIns="40083" rIns="80168" bIns="40083">
            <a:spAutoFit/>
          </a:bodyPr>
          <a:lstStyle/>
          <a:p>
            <a:pPr>
              <a:defRPr/>
            </a:pPr>
            <a:r>
              <a:rPr lang="tr-TR" sz="900">
                <a:solidFill>
                  <a:srgbClr val="000000"/>
                </a:solidFill>
                <a:latin typeface="Arial" charset="0"/>
                <a:ea typeface="ＭＳ Ｐゴシック" charset="0"/>
                <a:cs typeface="ＭＳ Ｐゴシック" charset="0"/>
              </a:rPr>
              <a:t>Baksh, Yao, &amp; Tuan, 2007; Da Silva Meirelles, Chagastelles, &amp; Nardi, 2006).</a:t>
            </a:r>
          </a:p>
        </p:txBody>
      </p:sp>
      <p:pic>
        <p:nvPicPr>
          <p:cNvPr id="19465" name="Picture 37" descr="image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7163" y="1951038"/>
            <a:ext cx="584358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2"/>
          <p:cNvPicPr>
            <a:picLocks noChangeAspect="1" noChangeArrowheads="1"/>
          </p:cNvPicPr>
          <p:nvPr/>
        </p:nvPicPr>
        <p:blipFill>
          <a:blip r:embed="rId5"/>
          <a:srcRect/>
          <a:stretch>
            <a:fillRect/>
          </a:stretch>
        </p:blipFill>
        <p:spPr bwMode="auto">
          <a:xfrm>
            <a:off x="0" y="0"/>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19467" name="Dikdörtgen 1"/>
          <p:cNvSpPr>
            <a:spLocks noChangeArrowheads="1"/>
          </p:cNvSpPr>
          <p:nvPr/>
        </p:nvSpPr>
        <p:spPr bwMode="auto">
          <a:xfrm>
            <a:off x="467544" y="6092825"/>
            <a:ext cx="8280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8125" indent="-238125"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spcBef>
                <a:spcPct val="0"/>
              </a:spcBef>
              <a:buFontTx/>
              <a:buNone/>
            </a:pPr>
            <a:r>
              <a:rPr lang="en-US" altLang="tr-TR" sz="1800" b="0" dirty="0" err="1">
                <a:latin typeface="Segoe UI" pitchFamily="34" charset="0"/>
              </a:rPr>
              <a:t>Kolay</a:t>
            </a:r>
            <a:r>
              <a:rPr lang="en-US" altLang="tr-TR" sz="1800" b="0" dirty="0">
                <a:latin typeface="Segoe UI" pitchFamily="34" charset="0"/>
              </a:rPr>
              <a:t> </a:t>
            </a:r>
            <a:r>
              <a:rPr lang="en-US" altLang="tr-TR" sz="1800" b="0" dirty="0" err="1">
                <a:latin typeface="Segoe UI" pitchFamily="34" charset="0"/>
              </a:rPr>
              <a:t>izolasyon</a:t>
            </a:r>
            <a:r>
              <a:rPr lang="en-US" altLang="tr-TR" sz="1800" b="0" dirty="0">
                <a:latin typeface="Segoe UI" pitchFamily="34" charset="0"/>
              </a:rPr>
              <a:t>, </a:t>
            </a:r>
            <a:r>
              <a:rPr lang="en-US" altLang="tr-TR" sz="1800" b="0" dirty="0" err="1">
                <a:latin typeface="Segoe UI" pitchFamily="34" charset="0"/>
              </a:rPr>
              <a:t>hızlı</a:t>
            </a:r>
            <a:r>
              <a:rPr lang="en-US" altLang="tr-TR" sz="1800" b="0" dirty="0">
                <a:latin typeface="Segoe UI" pitchFamily="34" charset="0"/>
              </a:rPr>
              <a:t> </a:t>
            </a:r>
            <a:r>
              <a:rPr lang="en-US" altLang="tr-TR" sz="1800" b="0" dirty="0" err="1">
                <a:latin typeface="Segoe UI" pitchFamily="34" charset="0"/>
              </a:rPr>
              <a:t>çoğalma</a:t>
            </a:r>
            <a:r>
              <a:rPr lang="en-US" altLang="tr-TR" sz="1800" b="0" dirty="0">
                <a:latin typeface="Segoe UI" pitchFamily="34" charset="0"/>
              </a:rPr>
              <a:t> </a:t>
            </a:r>
            <a:r>
              <a:rPr lang="en-US" altLang="tr-TR" sz="1800" b="0" dirty="0" err="1">
                <a:latin typeface="Segoe UI" pitchFamily="34" charset="0"/>
              </a:rPr>
              <a:t>ve</a:t>
            </a:r>
            <a:r>
              <a:rPr lang="en-US" altLang="tr-TR" sz="1800" b="0" dirty="0">
                <a:latin typeface="Segoe UI" pitchFamily="34" charset="0"/>
              </a:rPr>
              <a:t> </a:t>
            </a:r>
            <a:r>
              <a:rPr lang="en-US" altLang="tr-TR" sz="1800" b="0" dirty="0" err="1">
                <a:latin typeface="Segoe UI" pitchFamily="34" charset="0"/>
              </a:rPr>
              <a:t>kendini</a:t>
            </a:r>
            <a:r>
              <a:rPr lang="en-US" altLang="tr-TR" sz="1800" b="0" dirty="0">
                <a:latin typeface="Segoe UI" pitchFamily="34" charset="0"/>
              </a:rPr>
              <a:t> </a:t>
            </a:r>
            <a:r>
              <a:rPr lang="en-US" altLang="tr-TR" sz="1800" b="0" dirty="0" err="1" smtClean="0">
                <a:latin typeface="Segoe UI" pitchFamily="34" charset="0"/>
              </a:rPr>
              <a:t>yenileyebilme</a:t>
            </a:r>
            <a:r>
              <a:rPr lang="tr-TR" altLang="tr-TR" sz="1800" b="0" dirty="0" smtClean="0">
                <a:latin typeface="Segoe UI" pitchFamily="34" charset="0"/>
              </a:rPr>
              <a:t> ve yüksek </a:t>
            </a:r>
            <a:r>
              <a:rPr lang="tr-TR" altLang="tr-TR" sz="1800" b="0" dirty="0" err="1" smtClean="0">
                <a:latin typeface="Segoe UI" pitchFamily="34" charset="0"/>
              </a:rPr>
              <a:t>plastisite</a:t>
            </a:r>
            <a:r>
              <a:rPr lang="tr-TR" altLang="tr-TR" sz="1800" b="0" dirty="0" smtClean="0">
                <a:latin typeface="Segoe UI" pitchFamily="34" charset="0"/>
              </a:rPr>
              <a:t> </a:t>
            </a:r>
            <a:r>
              <a:rPr lang="en-US" altLang="tr-TR" sz="1800" b="0" dirty="0" smtClean="0">
                <a:latin typeface="Segoe UI" pitchFamily="34" charset="0"/>
              </a:rPr>
              <a:t>….</a:t>
            </a:r>
            <a:endParaRPr lang="en-US" altLang="tr-TR" sz="1800" b="0" dirty="0">
              <a:latin typeface="Segoe UI" pitchFamily="34" charset="0"/>
            </a:endParaRPr>
          </a:p>
        </p:txBody>
      </p:sp>
      <p:sp>
        <p:nvSpPr>
          <p:cNvPr id="19468" name="Title 1"/>
          <p:cNvSpPr>
            <a:spLocks/>
          </p:cNvSpPr>
          <p:nvPr/>
        </p:nvSpPr>
        <p:spPr bwMode="auto">
          <a:xfrm>
            <a:off x="654050" y="233363"/>
            <a:ext cx="7389813" cy="757237"/>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0" rIns="0" bIns="0" anchor="b"/>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hangingPunct="1">
              <a:lnSpc>
                <a:spcPct val="160000"/>
              </a:lnSpc>
              <a:spcBef>
                <a:spcPct val="0"/>
              </a:spcBef>
              <a:buFontTx/>
              <a:buNone/>
            </a:pPr>
            <a:r>
              <a:rPr lang="tr-TR" altLang="tr-TR" sz="2800" b="0" dirty="0">
                <a:solidFill>
                  <a:schemeClr val="bg1"/>
                </a:solidFill>
                <a:latin typeface="Segoe UI" pitchFamily="34" charset="0"/>
              </a:rPr>
              <a:t>Mezenkimal Kök Hücre </a:t>
            </a:r>
            <a:r>
              <a:rPr lang="tr-TR" altLang="tr-TR" sz="2800" b="0" dirty="0" smtClean="0">
                <a:solidFill>
                  <a:schemeClr val="bg1"/>
                </a:solidFill>
                <a:latin typeface="Segoe UI" pitchFamily="34" charset="0"/>
              </a:rPr>
              <a:t>Kaynakları ve </a:t>
            </a:r>
            <a:r>
              <a:rPr lang="tr-TR" altLang="tr-TR" sz="2800" b="0" dirty="0" err="1" smtClean="0">
                <a:solidFill>
                  <a:schemeClr val="bg1"/>
                </a:solidFill>
                <a:latin typeface="Segoe UI" pitchFamily="34" charset="0"/>
              </a:rPr>
              <a:t>Plastisite</a:t>
            </a:r>
            <a:endParaRPr lang="en-US" altLang="tr-TR" sz="2800" b="0" dirty="0">
              <a:solidFill>
                <a:schemeClr val="bg1"/>
              </a:solidFill>
              <a:latin typeface="Segoe UI" pitchFamily="34" charset="0"/>
            </a:endParaRPr>
          </a:p>
        </p:txBody>
      </p:sp>
      <p:sp>
        <p:nvSpPr>
          <p:cNvPr id="2" name="Dikdörtgen 1"/>
          <p:cNvSpPr>
            <a:spLocks noChangeArrowheads="1"/>
          </p:cNvSpPr>
          <p:nvPr/>
        </p:nvSpPr>
        <p:spPr bwMode="auto">
          <a:xfrm>
            <a:off x="1692275" y="1951038"/>
            <a:ext cx="1943100" cy="1835150"/>
          </a:xfrm>
          <a:prstGeom prst="rect">
            <a:avLst/>
          </a:prstGeom>
          <a:solidFill>
            <a:srgbClr val="0099CC">
              <a:alpha val="10980"/>
            </a:srgbClr>
          </a:solidFill>
          <a:ln w="9525">
            <a:solidFill>
              <a:srgbClr val="B6DCDF"/>
            </a:solidFill>
            <a:miter lim="800000"/>
            <a:headEnd/>
            <a:tailEnd/>
          </a:ln>
          <a:effectLst>
            <a:outerShdw blurRad="40000" dist="23000" dir="5400000" rotWithShape="0">
              <a:srgbClr val="808080">
                <a:alpha val="34998"/>
              </a:srgbClr>
            </a:outerShdw>
          </a:effectLst>
        </p:spPr>
        <p:txBody>
          <a:bodyPr anchor="ctr"/>
          <a:lstStyle/>
          <a:p>
            <a:pPr algn="ctr">
              <a:defRPr/>
            </a:pPr>
            <a:endParaRPr lang="tr-TR">
              <a:solidFill>
                <a:schemeClr val="lt1"/>
              </a:solidFill>
              <a:latin typeface="+mn-lt"/>
              <a:ea typeface="+mn-ea"/>
            </a:endParaRPr>
          </a:p>
        </p:txBody>
      </p:sp>
      <p:sp>
        <p:nvSpPr>
          <p:cNvPr id="14" name="Dikdörtgen 13"/>
          <p:cNvSpPr>
            <a:spLocks noChangeArrowheads="1"/>
          </p:cNvSpPr>
          <p:nvPr/>
        </p:nvSpPr>
        <p:spPr bwMode="auto">
          <a:xfrm>
            <a:off x="5783263" y="1951038"/>
            <a:ext cx="1128712" cy="1333500"/>
          </a:xfrm>
          <a:prstGeom prst="rect">
            <a:avLst/>
          </a:prstGeom>
          <a:solidFill>
            <a:srgbClr val="0099CC">
              <a:alpha val="10980"/>
            </a:srgbClr>
          </a:solidFill>
          <a:ln w="9525">
            <a:solidFill>
              <a:srgbClr val="B6DCDF"/>
            </a:solidFill>
            <a:miter lim="800000"/>
            <a:headEnd/>
            <a:tailEnd/>
          </a:ln>
          <a:effectLst>
            <a:outerShdw blurRad="40000" dist="23000" dir="5400000" rotWithShape="0">
              <a:srgbClr val="808080">
                <a:alpha val="34998"/>
              </a:srgbClr>
            </a:outerShdw>
          </a:effectLst>
        </p:spPr>
        <p:txBody>
          <a:bodyPr anchor="ctr"/>
          <a:lstStyle/>
          <a:p>
            <a:pPr algn="ctr">
              <a:defRPr/>
            </a:pPr>
            <a:endParaRPr lang="tr-TR">
              <a:solidFill>
                <a:schemeClr val="lt1"/>
              </a:solidFill>
              <a:latin typeface="+mn-lt"/>
              <a:ea typeface="+mn-ea"/>
            </a:endParaRPr>
          </a:p>
        </p:txBody>
      </p:sp>
    </p:spTree>
    <p:extLst>
      <p:ext uri="{BB962C8B-B14F-4D97-AF65-F5344CB8AC3E}">
        <p14:creationId xmlns:p14="http://schemas.microsoft.com/office/powerpoint/2010/main" val="2864517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body" idx="1"/>
          </p:nvPr>
        </p:nvSpPr>
        <p:spPr>
          <a:xfrm>
            <a:off x="292100" y="2349500"/>
            <a:ext cx="5072063" cy="3732213"/>
          </a:xfrm>
        </p:spPr>
        <p:txBody>
          <a:bodyPr/>
          <a:lstStyle/>
          <a:p>
            <a:pPr eaLnBrk="1" hangingPunct="1">
              <a:buFontTx/>
              <a:buNone/>
            </a:pPr>
            <a:r>
              <a:rPr lang="tr-TR" altLang="tr-TR" sz="1600" dirty="0" smtClean="0">
                <a:latin typeface="Segoe UI" pitchFamily="34" charset="0"/>
                <a:ea typeface="ＭＳ Ｐゴシック" pitchFamily="34" charset="-128"/>
              </a:rPr>
              <a:t>	(1) Plastik yüzeylere yapışabilmeli (</a:t>
            </a:r>
            <a:r>
              <a:rPr lang="tr-TR" altLang="tr-TR" sz="1600" dirty="0" err="1" smtClean="0">
                <a:latin typeface="Segoe UI" pitchFamily="34" charset="0"/>
                <a:ea typeface="ＭＳ Ｐゴシック" pitchFamily="34" charset="-128"/>
              </a:rPr>
              <a:t>plastic-adherens</a:t>
            </a:r>
            <a:r>
              <a:rPr lang="tr-TR" altLang="tr-TR" sz="1600" dirty="0" smtClean="0">
                <a:latin typeface="Segoe UI" pitchFamily="34" charset="0"/>
                <a:ea typeface="ＭＳ Ｐゴシック" pitchFamily="34" charset="-128"/>
              </a:rPr>
              <a:t>); </a:t>
            </a:r>
          </a:p>
          <a:p>
            <a:pPr eaLnBrk="1" hangingPunct="1">
              <a:buFontTx/>
              <a:buNone/>
            </a:pPr>
            <a:endParaRPr lang="tr-TR" altLang="tr-TR" sz="1600" dirty="0" smtClean="0">
              <a:latin typeface="Segoe UI" pitchFamily="34" charset="0"/>
              <a:ea typeface="ＭＳ Ｐゴシック" pitchFamily="34" charset="-128"/>
            </a:endParaRPr>
          </a:p>
          <a:p>
            <a:pPr eaLnBrk="1" hangingPunct="1">
              <a:buFontTx/>
              <a:buNone/>
            </a:pPr>
            <a:r>
              <a:rPr lang="tr-TR" altLang="tr-TR" sz="1600" dirty="0" smtClean="0">
                <a:latin typeface="Segoe UI" pitchFamily="34" charset="0"/>
                <a:ea typeface="ＭＳ Ｐゴシック" pitchFamily="34" charset="-128"/>
              </a:rPr>
              <a:t> 	(2) Yüzeylerinde </a:t>
            </a:r>
            <a:r>
              <a:rPr lang="tr-TR" altLang="tr-TR" sz="1600" b="1" dirty="0" smtClean="0">
                <a:latin typeface="Segoe UI" pitchFamily="34" charset="0"/>
                <a:ea typeface="ＭＳ Ｐゴシック" pitchFamily="34" charset="-128"/>
              </a:rPr>
              <a:t>C105, CD73 </a:t>
            </a:r>
            <a:r>
              <a:rPr lang="tr-TR" altLang="tr-TR" sz="1600" dirty="0" smtClean="0">
                <a:latin typeface="Segoe UI" pitchFamily="34" charset="0"/>
                <a:ea typeface="ＭＳ Ｐゴシック" pitchFamily="34" charset="-128"/>
              </a:rPr>
              <a:t>ve </a:t>
            </a:r>
            <a:r>
              <a:rPr lang="tr-TR" altLang="tr-TR" sz="1600" b="1" dirty="0" smtClean="0">
                <a:latin typeface="Segoe UI" pitchFamily="34" charset="0"/>
                <a:ea typeface="ＭＳ Ｐゴシック" pitchFamily="34" charset="-128"/>
              </a:rPr>
              <a:t> CD90</a:t>
            </a:r>
            <a:r>
              <a:rPr lang="tr-TR" altLang="tr-TR" sz="1600" dirty="0" smtClean="0">
                <a:latin typeface="Segoe UI" pitchFamily="34" charset="0"/>
                <a:ea typeface="ＭＳ Ｐゴシック" pitchFamily="34" charset="-128"/>
              </a:rPr>
              <a:t> eksprese etmeli ancak CD45, CD34, CD14, CD11b, CD79 veya CD19 ve  HLA-DR taşımamaları</a:t>
            </a:r>
          </a:p>
          <a:p>
            <a:pPr eaLnBrk="1" hangingPunct="1">
              <a:buFontTx/>
              <a:buNone/>
            </a:pPr>
            <a:endParaRPr lang="tr-TR" altLang="tr-TR" sz="1600" dirty="0" smtClean="0">
              <a:latin typeface="Segoe UI" pitchFamily="34" charset="0"/>
              <a:ea typeface="ＭＳ Ｐゴシック" pitchFamily="34" charset="-128"/>
            </a:endParaRPr>
          </a:p>
          <a:p>
            <a:pPr eaLnBrk="1" hangingPunct="1">
              <a:buFontTx/>
              <a:buNone/>
            </a:pPr>
            <a:r>
              <a:rPr lang="tr-TR" altLang="tr-TR" sz="1600" dirty="0" smtClean="0">
                <a:latin typeface="Segoe UI" pitchFamily="34" charset="0"/>
                <a:ea typeface="ＭＳ Ｐゴシック" pitchFamily="34" charset="-128"/>
              </a:rPr>
              <a:t>	(3) </a:t>
            </a:r>
            <a:r>
              <a:rPr lang="tr-TR" altLang="tr-TR" sz="1600" dirty="0" err="1" smtClean="0">
                <a:latin typeface="Segoe UI" pitchFamily="34" charset="0"/>
                <a:ea typeface="ＭＳ Ｐゴシック" pitchFamily="34" charset="-128"/>
              </a:rPr>
              <a:t>osteoblasts</a:t>
            </a:r>
            <a:r>
              <a:rPr lang="tr-TR" altLang="tr-TR" sz="1600" dirty="0" smtClean="0">
                <a:latin typeface="Segoe UI" pitchFamily="34" charset="0"/>
                <a:ea typeface="ＭＳ Ｐゴシック" pitchFamily="34" charset="-128"/>
              </a:rPr>
              <a:t>, </a:t>
            </a:r>
            <a:r>
              <a:rPr lang="tr-TR" altLang="tr-TR" sz="1600" dirty="0" err="1" smtClean="0">
                <a:latin typeface="Segoe UI" pitchFamily="34" charset="0"/>
                <a:ea typeface="ＭＳ Ｐゴシック" pitchFamily="34" charset="-128"/>
              </a:rPr>
              <a:t>adipocytes</a:t>
            </a:r>
            <a:r>
              <a:rPr lang="tr-TR" altLang="tr-TR" sz="1600" dirty="0" smtClean="0">
                <a:latin typeface="Segoe UI" pitchFamily="34" charset="0"/>
                <a:ea typeface="ＭＳ Ｐゴシック" pitchFamily="34" charset="-128"/>
              </a:rPr>
              <a:t> </a:t>
            </a:r>
            <a:r>
              <a:rPr lang="tr-TR" altLang="tr-TR" sz="1600" dirty="0" err="1" smtClean="0">
                <a:latin typeface="Segoe UI" pitchFamily="34" charset="0"/>
                <a:ea typeface="ＭＳ Ｐゴシック" pitchFamily="34" charset="-128"/>
              </a:rPr>
              <a:t>and</a:t>
            </a:r>
            <a:r>
              <a:rPr lang="tr-TR" altLang="tr-TR" sz="1600" dirty="0" smtClean="0">
                <a:latin typeface="Segoe UI" pitchFamily="34" charset="0"/>
                <a:ea typeface="ＭＳ Ｐゴシック" pitchFamily="34" charset="-128"/>
              </a:rPr>
              <a:t> </a:t>
            </a:r>
            <a:r>
              <a:rPr lang="tr-TR" altLang="tr-TR" sz="1600" dirty="0" err="1" smtClean="0">
                <a:latin typeface="Segoe UI" pitchFamily="34" charset="0"/>
                <a:ea typeface="ＭＳ Ｐゴシック" pitchFamily="34" charset="-128"/>
              </a:rPr>
              <a:t>chondroblasta</a:t>
            </a:r>
            <a:r>
              <a:rPr lang="tr-TR" altLang="tr-TR" sz="1600" dirty="0" smtClean="0">
                <a:latin typeface="Segoe UI" pitchFamily="34" charset="0"/>
                <a:ea typeface="ＭＳ Ｐゴシック" pitchFamily="34" charset="-128"/>
              </a:rPr>
              <a:t> değişebilme kapasitesi  göstermeleri… </a:t>
            </a:r>
          </a:p>
          <a:p>
            <a:pPr eaLnBrk="1" hangingPunct="1">
              <a:buFontTx/>
              <a:buNone/>
            </a:pPr>
            <a:r>
              <a:rPr lang="tr-TR" altLang="tr-TR" sz="1600" dirty="0" smtClean="0">
                <a:latin typeface="Segoe UI" pitchFamily="34" charset="0"/>
                <a:ea typeface="ＭＳ Ｐゴシック" pitchFamily="34" charset="-128"/>
              </a:rPr>
              <a:t>	GEREKİRKEN; yanı sıra; </a:t>
            </a:r>
          </a:p>
          <a:p>
            <a:pPr eaLnBrk="1" hangingPunct="1"/>
            <a:r>
              <a:rPr lang="tr-TR" altLang="tr-TR" sz="1600" dirty="0" smtClean="0">
                <a:solidFill>
                  <a:srgbClr val="0070C0"/>
                </a:solidFill>
                <a:latin typeface="Segoe UI" pitchFamily="34" charset="0"/>
                <a:ea typeface="ＭＳ Ｐゴシック" pitchFamily="34" charset="-128"/>
              </a:rPr>
              <a:t>CD44, CD71, Stro-1 belirteçlerini taşımaları ve  CD 106, CD166, CD29 gibi adezyon moleküllerine sahip olmaları beklenir</a:t>
            </a:r>
          </a:p>
        </p:txBody>
      </p:sp>
      <p:sp>
        <p:nvSpPr>
          <p:cNvPr id="21507" name="Text Box 7"/>
          <p:cNvSpPr txBox="1">
            <a:spLocks noChangeArrowheads="1"/>
          </p:cNvSpPr>
          <p:nvPr/>
        </p:nvSpPr>
        <p:spPr bwMode="auto">
          <a:xfrm>
            <a:off x="0" y="6565900"/>
            <a:ext cx="91440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hangingPunct="1">
              <a:spcBef>
                <a:spcPct val="0"/>
              </a:spcBef>
              <a:buFontTx/>
              <a:buNone/>
            </a:pPr>
            <a:r>
              <a:rPr lang="tr-TR" altLang="tr-TR" sz="700">
                <a:solidFill>
                  <a:srgbClr val="000000"/>
                </a:solidFill>
              </a:rPr>
              <a:t>M. Dominici, K. Le Blanc, I. Mueller et al., </a:t>
            </a:r>
            <a:r>
              <a:rPr lang="ja-JP" altLang="tr-TR" sz="700">
                <a:solidFill>
                  <a:srgbClr val="000000"/>
                </a:solidFill>
              </a:rPr>
              <a:t>“</a:t>
            </a:r>
            <a:r>
              <a:rPr lang="tr-TR" altLang="ja-JP" sz="700">
                <a:solidFill>
                  <a:srgbClr val="000000"/>
                </a:solidFill>
              </a:rPr>
              <a:t>Minimal criteria for definingmultipotentmesenchymal stromal cells: the International Society for Cellular Therapy,</a:t>
            </a:r>
            <a:r>
              <a:rPr lang="ja-JP" altLang="tr-TR" sz="700">
                <a:solidFill>
                  <a:srgbClr val="000000"/>
                </a:solidFill>
              </a:rPr>
              <a:t>”</a:t>
            </a:r>
            <a:r>
              <a:rPr lang="tr-TR" altLang="ja-JP" sz="700">
                <a:solidFill>
                  <a:srgbClr val="000000"/>
                </a:solidFill>
              </a:rPr>
              <a:t> </a:t>
            </a:r>
            <a:r>
              <a:rPr lang="tr-TR" altLang="ja-JP" sz="700" i="1">
                <a:solidFill>
                  <a:srgbClr val="000000"/>
                </a:solidFill>
              </a:rPr>
              <a:t>Cytotherapy</a:t>
            </a:r>
            <a:r>
              <a:rPr lang="tr-TR" altLang="ja-JP" sz="700">
                <a:solidFill>
                  <a:srgbClr val="000000"/>
                </a:solidFill>
              </a:rPr>
              <a:t>, vol. 8, no. 4, pp. 315–317, 2006.</a:t>
            </a:r>
            <a:endParaRPr lang="tr-TR" altLang="tr-TR" sz="700">
              <a:solidFill>
                <a:srgbClr val="000000"/>
              </a:solidFill>
            </a:endParaRPr>
          </a:p>
        </p:txBody>
      </p:sp>
      <p:sp>
        <p:nvSpPr>
          <p:cNvPr id="21508" name="Line 7"/>
          <p:cNvSpPr>
            <a:spLocks noChangeShapeType="1"/>
          </p:cNvSpPr>
          <p:nvPr/>
        </p:nvSpPr>
        <p:spPr bwMode="auto">
          <a:xfrm>
            <a:off x="0" y="6500813"/>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a:defRPr/>
            </a:pPr>
            <a:endParaRPr lang="en-US">
              <a:latin typeface="Arial" charset="0"/>
              <a:ea typeface="ＭＳ Ｐゴシック" charset="0"/>
              <a:cs typeface="ＭＳ Ｐゴシック" charset="0"/>
            </a:endParaRPr>
          </a:p>
        </p:txBody>
      </p:sp>
      <p:pic>
        <p:nvPicPr>
          <p:cNvPr id="21509" name="Picture 2"/>
          <p:cNvPicPr>
            <a:picLocks noChangeAspect="1" noChangeArrowheads="1"/>
          </p:cNvPicPr>
          <p:nvPr/>
        </p:nvPicPr>
        <p:blipFill>
          <a:blip r:embed="rId3"/>
          <a:srcRect/>
          <a:stretch>
            <a:fillRect/>
          </a:stretch>
        </p:blipFill>
        <p:spPr bwMode="auto">
          <a:xfrm>
            <a:off x="0" y="-26988"/>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21510" name="Rectangle 5"/>
          <p:cNvSpPr>
            <a:spLocks noGrp="1" noChangeArrowheads="1"/>
          </p:cNvSpPr>
          <p:nvPr>
            <p:ph type="title"/>
          </p:nvPr>
        </p:nvSpPr>
        <p:spPr>
          <a:xfrm>
            <a:off x="179388" y="1268413"/>
            <a:ext cx="8507412" cy="1243012"/>
          </a:xfrm>
          <a:extLst>
            <a:ext uri="{909E8E84-426E-40DD-AFC4-6F175D3DCCD1}">
              <a14:hiddenFill xmlns:a14="http://schemas.microsoft.com/office/drawing/2010/main">
                <a:solidFill>
                  <a:srgbClr val="F8F8F8"/>
                </a:solidFill>
              </a14:hiddenFill>
            </a:ext>
          </a:extLst>
        </p:spPr>
        <p:txBody>
          <a:bodyPr/>
          <a:lstStyle/>
          <a:p>
            <a:pPr algn="l" eaLnBrk="1" hangingPunct="1"/>
            <a:r>
              <a:rPr lang="tr-TR" altLang="tr-TR" sz="1600" smtClean="0">
                <a:solidFill>
                  <a:schemeClr val="tx1"/>
                </a:solidFill>
                <a:latin typeface="Segoe UI" pitchFamily="34" charset="0"/>
                <a:ea typeface="ＭＳ Ｐゴシック" pitchFamily="34" charset="-128"/>
              </a:rPr>
              <a:t>Uluslararası Hücresel Tedavi Derneğinin kriterlerine göre MKH</a:t>
            </a:r>
            <a:r>
              <a:rPr lang="ja-JP" altLang="tr-TR" sz="1600" smtClean="0">
                <a:solidFill>
                  <a:schemeClr val="tx1"/>
                </a:solidFill>
                <a:latin typeface="Segoe UI" pitchFamily="34" charset="0"/>
                <a:ea typeface="ＭＳ Ｐゴシック" pitchFamily="34" charset="-128"/>
              </a:rPr>
              <a:t>’</a:t>
            </a:r>
            <a:r>
              <a:rPr lang="tr-TR" altLang="ja-JP" sz="1600" smtClean="0">
                <a:solidFill>
                  <a:schemeClr val="tx1"/>
                </a:solidFill>
                <a:latin typeface="Segoe UI" pitchFamily="34" charset="0"/>
                <a:ea typeface="ＭＳ Ｐゴシック" pitchFamily="34" charset="-128"/>
              </a:rPr>
              <a:t>ler standart kültür ortamındaen azından aşağıdaki 3 kriteri taşımalıdır</a:t>
            </a:r>
            <a:endParaRPr lang="tr-TR" altLang="tr-TR" sz="1600" smtClean="0">
              <a:solidFill>
                <a:schemeClr val="tx1"/>
              </a:solidFill>
              <a:latin typeface="Segoe UI" pitchFamily="34" charset="0"/>
              <a:ea typeface="ＭＳ Ｐゴシック" pitchFamily="34" charset="-128"/>
            </a:endParaRPr>
          </a:p>
        </p:txBody>
      </p:sp>
      <p:sp>
        <p:nvSpPr>
          <p:cNvPr id="21511" name="Title 1"/>
          <p:cNvSpPr>
            <a:spLocks/>
          </p:cNvSpPr>
          <p:nvPr/>
        </p:nvSpPr>
        <p:spPr bwMode="auto">
          <a:xfrm>
            <a:off x="654050" y="233363"/>
            <a:ext cx="7389813" cy="757237"/>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0" rIns="0" bIns="0" anchor="b"/>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hangingPunct="1">
              <a:lnSpc>
                <a:spcPct val="160000"/>
              </a:lnSpc>
              <a:spcBef>
                <a:spcPct val="0"/>
              </a:spcBef>
              <a:buFontTx/>
              <a:buNone/>
            </a:pPr>
            <a:r>
              <a:rPr lang="tr-TR" altLang="tr-TR" sz="3200" b="0">
                <a:solidFill>
                  <a:schemeClr val="bg1"/>
                </a:solidFill>
                <a:latin typeface="Segoe UI" pitchFamily="34" charset="0"/>
              </a:rPr>
              <a:t>Mezenkimal Kök Hücreyi Tanımlama</a:t>
            </a:r>
            <a:endParaRPr lang="en-US" altLang="tr-TR" sz="3200" b="0">
              <a:solidFill>
                <a:schemeClr val="bg1"/>
              </a:solidFill>
              <a:latin typeface="Segoe UI" pitchFamily="34" charset="0"/>
            </a:endParaRPr>
          </a:p>
        </p:txBody>
      </p:sp>
      <p:pic>
        <p:nvPicPr>
          <p:cNvPr id="21512" name="Picture 2"/>
          <p:cNvPicPr>
            <a:picLocks noChangeAspect="1" noChangeArrowheads="1"/>
          </p:cNvPicPr>
          <p:nvPr/>
        </p:nvPicPr>
        <p:blipFill>
          <a:blip r:embed="rId4"/>
          <a:srcRect/>
          <a:stretch>
            <a:fillRect/>
          </a:stretch>
        </p:blipFill>
        <p:spPr bwMode="auto">
          <a:xfrm>
            <a:off x="5795963" y="1989138"/>
            <a:ext cx="2895600" cy="417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21513" name="Picture 10"/>
          <p:cNvPicPr>
            <a:picLocks noChangeAspect="1" noChangeArrowheads="1"/>
          </p:cNvPicPr>
          <p:nvPr/>
        </p:nvPicPr>
        <p:blipFill>
          <a:blip r:embed="rId5"/>
          <a:srcRect/>
          <a:stretch>
            <a:fillRect/>
          </a:stretch>
        </p:blipFill>
        <p:spPr bwMode="auto">
          <a:xfrm>
            <a:off x="7653338" y="2276475"/>
            <a:ext cx="950912"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5958229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reeform 2"/>
          <p:cNvSpPr>
            <a:spLocks/>
          </p:cNvSpPr>
          <p:nvPr/>
        </p:nvSpPr>
        <p:spPr bwMode="auto">
          <a:xfrm>
            <a:off x="0" y="0"/>
            <a:ext cx="9144000" cy="6613525"/>
          </a:xfrm>
          <a:custGeom>
            <a:avLst/>
            <a:gdLst>
              <a:gd name="T0" fmla="*/ 0 w 5760"/>
              <a:gd name="T1" fmla="*/ 2147483647 h 4320"/>
              <a:gd name="T2" fmla="*/ 2147483647 w 5760"/>
              <a:gd name="T3" fmla="*/ 2147483647 h 4320"/>
              <a:gd name="T4" fmla="*/ 2147483647 w 5760"/>
              <a:gd name="T5" fmla="*/ 0 h 4320"/>
              <a:gd name="T6" fmla="*/ 0 w 5760"/>
              <a:gd name="T7" fmla="*/ 0 h 4320"/>
              <a:gd name="T8" fmla="*/ 0 w 5760"/>
              <a:gd name="T9" fmla="*/ 2147483647 h 4320"/>
              <a:gd name="T10" fmla="*/ 0 60000 65536"/>
              <a:gd name="T11" fmla="*/ 0 60000 65536"/>
              <a:gd name="T12" fmla="*/ 0 60000 65536"/>
              <a:gd name="T13" fmla="*/ 0 60000 65536"/>
              <a:gd name="T14" fmla="*/ 0 60000 65536"/>
              <a:gd name="T15" fmla="*/ 0 w 5760"/>
              <a:gd name="T16" fmla="*/ 0 h 4320"/>
              <a:gd name="T17" fmla="*/ 5760 w 5760"/>
              <a:gd name="T18" fmla="*/ 4320 h 4320"/>
            </a:gdLst>
            <a:ahLst/>
            <a:cxnLst>
              <a:cxn ang="T10">
                <a:pos x="T0" y="T1"/>
              </a:cxn>
              <a:cxn ang="T11">
                <a:pos x="T2" y="T3"/>
              </a:cxn>
              <a:cxn ang="T12">
                <a:pos x="T4" y="T5"/>
              </a:cxn>
              <a:cxn ang="T13">
                <a:pos x="T6" y="T7"/>
              </a:cxn>
              <a:cxn ang="T14">
                <a:pos x="T8" y="T9"/>
              </a:cxn>
            </a:cxnLst>
            <a:rect l="T15" t="T16" r="T17" b="T18"/>
            <a:pathLst>
              <a:path w="5760" h="4320">
                <a:moveTo>
                  <a:pt x="0" y="4320"/>
                </a:moveTo>
                <a:lnTo>
                  <a:pt x="5760" y="4320"/>
                </a:lnTo>
                <a:lnTo>
                  <a:pt x="5760" y="0"/>
                </a:lnTo>
                <a:lnTo>
                  <a:pt x="0" y="0"/>
                </a:lnTo>
                <a:lnTo>
                  <a:pt x="0" y="43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sp>
        <p:nvSpPr>
          <p:cNvPr id="23555" name="Freeform 3"/>
          <p:cNvSpPr>
            <a:spLocks/>
          </p:cNvSpPr>
          <p:nvPr/>
        </p:nvSpPr>
        <p:spPr bwMode="auto">
          <a:xfrm>
            <a:off x="0" y="0"/>
            <a:ext cx="9144000" cy="6613525"/>
          </a:xfrm>
          <a:custGeom>
            <a:avLst/>
            <a:gdLst>
              <a:gd name="T0" fmla="*/ 0 w 5760"/>
              <a:gd name="T1" fmla="*/ 2147483647 h 4320"/>
              <a:gd name="T2" fmla="*/ 2147483647 w 5760"/>
              <a:gd name="T3" fmla="*/ 2147483647 h 4320"/>
              <a:gd name="T4" fmla="*/ 2147483647 w 5760"/>
              <a:gd name="T5" fmla="*/ 0 h 4320"/>
              <a:gd name="T6" fmla="*/ 0 w 5760"/>
              <a:gd name="T7" fmla="*/ 0 h 4320"/>
              <a:gd name="T8" fmla="*/ 0 w 5760"/>
              <a:gd name="T9" fmla="*/ 2147483647 h 4320"/>
              <a:gd name="T10" fmla="*/ 0 60000 65536"/>
              <a:gd name="T11" fmla="*/ 0 60000 65536"/>
              <a:gd name="T12" fmla="*/ 0 60000 65536"/>
              <a:gd name="T13" fmla="*/ 0 60000 65536"/>
              <a:gd name="T14" fmla="*/ 0 60000 65536"/>
              <a:gd name="T15" fmla="*/ 0 w 5760"/>
              <a:gd name="T16" fmla="*/ 0 h 4320"/>
              <a:gd name="T17" fmla="*/ 5760 w 5760"/>
              <a:gd name="T18" fmla="*/ 4320 h 4320"/>
            </a:gdLst>
            <a:ahLst/>
            <a:cxnLst>
              <a:cxn ang="T10">
                <a:pos x="T0" y="T1"/>
              </a:cxn>
              <a:cxn ang="T11">
                <a:pos x="T2" y="T3"/>
              </a:cxn>
              <a:cxn ang="T12">
                <a:pos x="T4" y="T5"/>
              </a:cxn>
              <a:cxn ang="T13">
                <a:pos x="T6" y="T7"/>
              </a:cxn>
              <a:cxn ang="T14">
                <a:pos x="T8" y="T9"/>
              </a:cxn>
            </a:cxnLst>
            <a:rect l="T15" t="T16" r="T17" b="T18"/>
            <a:pathLst>
              <a:path w="5760" h="4320">
                <a:moveTo>
                  <a:pt x="0" y="4320"/>
                </a:moveTo>
                <a:lnTo>
                  <a:pt x="5760" y="4320"/>
                </a:lnTo>
                <a:lnTo>
                  <a:pt x="5760" y="0"/>
                </a:lnTo>
                <a:lnTo>
                  <a:pt x="0" y="0"/>
                </a:lnTo>
                <a:lnTo>
                  <a:pt x="0" y="43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sp>
        <p:nvSpPr>
          <p:cNvPr id="23556" name="Freeform 7"/>
          <p:cNvSpPr>
            <a:spLocks/>
          </p:cNvSpPr>
          <p:nvPr/>
        </p:nvSpPr>
        <p:spPr bwMode="auto">
          <a:xfrm>
            <a:off x="25400" y="6637338"/>
            <a:ext cx="1714500" cy="184150"/>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pic>
        <p:nvPicPr>
          <p:cNvPr id="23557"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13" y="1450975"/>
            <a:ext cx="7758112" cy="474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 Box 14"/>
          <p:cNvSpPr txBox="1">
            <a:spLocks noChangeArrowheads="1"/>
          </p:cNvSpPr>
          <p:nvPr/>
        </p:nvSpPr>
        <p:spPr bwMode="auto">
          <a:xfrm>
            <a:off x="481013" y="6249988"/>
            <a:ext cx="8435975"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Bef>
                <a:spcPct val="50000"/>
              </a:spcBef>
              <a:spcAft>
                <a:spcPct val="0"/>
              </a:spcAft>
              <a:defRPr/>
            </a:pPr>
            <a:r>
              <a:rPr lang="tr-TR" sz="1900" b="0" smtClean="0">
                <a:solidFill>
                  <a:srgbClr val="000000"/>
                </a:solidFill>
                <a:latin typeface="Segoe UI" pitchFamily="34" charset="0"/>
              </a:rPr>
              <a:t>MKH</a:t>
            </a:r>
            <a:r>
              <a:rPr lang="ja-JP" altLang="tr-TR" sz="1900" b="0" smtClean="0">
                <a:solidFill>
                  <a:srgbClr val="000000"/>
                </a:solidFill>
                <a:latin typeface="Segoe UI" pitchFamily="34" charset="0"/>
              </a:rPr>
              <a:t>’</a:t>
            </a:r>
            <a:r>
              <a:rPr lang="tr-TR" altLang="ja-JP" sz="1900" b="0" smtClean="0">
                <a:solidFill>
                  <a:srgbClr val="000000"/>
                </a:solidFill>
                <a:latin typeface="Segoe UI" pitchFamily="34" charset="0"/>
              </a:rPr>
              <a:t>lerin tedavi edici etkileri biyolojik karekterlerinden kaynaklanır….</a:t>
            </a:r>
            <a:endParaRPr lang="tr-TR" sz="1900" b="0" smtClean="0">
              <a:solidFill>
                <a:srgbClr val="000000"/>
              </a:solidFill>
              <a:latin typeface="Segoe UI" pitchFamily="34" charset="0"/>
            </a:endParaRPr>
          </a:p>
        </p:txBody>
      </p:sp>
      <p:pic>
        <p:nvPicPr>
          <p:cNvPr id="23559" name="Picture 2"/>
          <p:cNvPicPr>
            <a:picLocks noChangeAspect="1" noChangeArrowheads="1"/>
          </p:cNvPicPr>
          <p:nvPr/>
        </p:nvPicPr>
        <p:blipFill>
          <a:blip r:embed="rId4"/>
          <a:srcRect/>
          <a:stretch>
            <a:fillRect/>
          </a:stretch>
        </p:blipFill>
        <p:spPr bwMode="auto">
          <a:xfrm>
            <a:off x="0" y="-26988"/>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23560" name="Dikdörtgen 1"/>
          <p:cNvSpPr>
            <a:spLocks noChangeArrowheads="1"/>
          </p:cNvSpPr>
          <p:nvPr/>
        </p:nvSpPr>
        <p:spPr bwMode="auto">
          <a:xfrm>
            <a:off x="301625" y="233363"/>
            <a:ext cx="80438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lnSpc>
                <a:spcPct val="160000"/>
              </a:lnSpc>
              <a:spcBef>
                <a:spcPct val="0"/>
              </a:spcBef>
              <a:spcAft>
                <a:spcPct val="0"/>
              </a:spcAft>
              <a:buFontTx/>
              <a:buNone/>
            </a:pPr>
            <a:r>
              <a:rPr lang="tr-TR" altLang="tr-TR" sz="2800">
                <a:solidFill>
                  <a:srgbClr val="FFFFFF"/>
                </a:solidFill>
                <a:latin typeface="Segoe UI" pitchFamily="34" charset="0"/>
              </a:rPr>
              <a:t>Mezenkimal Kök Hücreleri Biyolojik Karakteristiği</a:t>
            </a:r>
            <a:endParaRPr lang="en-US" altLang="tr-TR" sz="2800">
              <a:solidFill>
                <a:srgbClr val="FFFFFF"/>
              </a:solidFill>
              <a:latin typeface="Calibri" pitchFamily="34" charset="0"/>
            </a:endParaRPr>
          </a:p>
        </p:txBody>
      </p:sp>
      <p:sp>
        <p:nvSpPr>
          <p:cNvPr id="23561" name="Title 1"/>
          <p:cNvSpPr>
            <a:spLocks/>
          </p:cNvSpPr>
          <p:nvPr/>
        </p:nvSpPr>
        <p:spPr bwMode="auto">
          <a:xfrm>
            <a:off x="569913" y="722313"/>
            <a:ext cx="7389812" cy="757237"/>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0" rIns="0" bIns="0" anchor="b"/>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lnSpc>
                <a:spcPct val="160000"/>
              </a:lnSpc>
              <a:spcBef>
                <a:spcPct val="0"/>
              </a:spcBef>
              <a:spcAft>
                <a:spcPct val="0"/>
              </a:spcAft>
              <a:buFontTx/>
              <a:buNone/>
            </a:pPr>
            <a:endParaRPr lang="en-US" altLang="tr-TR" sz="3200">
              <a:solidFill>
                <a:srgbClr val="FFFFFF"/>
              </a:solidFill>
              <a:latin typeface="Segoe UI" pitchFamily="34" charset="0"/>
            </a:endParaRPr>
          </a:p>
        </p:txBody>
      </p:sp>
    </p:spTree>
    <p:extLst>
      <p:ext uri="{BB962C8B-B14F-4D97-AF65-F5344CB8AC3E}">
        <p14:creationId xmlns:p14="http://schemas.microsoft.com/office/powerpoint/2010/main" val="75934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500813"/>
            <a:ext cx="91440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2"/>
          <p:cNvPicPr>
            <a:picLocks noChangeAspect="1" noChangeArrowheads="1"/>
          </p:cNvPicPr>
          <p:nvPr/>
        </p:nvPicPr>
        <p:blipFill>
          <a:blip r:embed="rId4"/>
          <a:srcRect/>
          <a:stretch>
            <a:fillRect/>
          </a:stretch>
        </p:blipFill>
        <p:spPr bwMode="auto">
          <a:xfrm>
            <a:off x="0" y="1"/>
            <a:ext cx="9144000" cy="134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38916" name="Picture 5"/>
          <p:cNvPicPr>
            <a:picLocks noChangeAspect="1" noChangeArrowheads="1"/>
          </p:cNvPicPr>
          <p:nvPr/>
        </p:nvPicPr>
        <p:blipFill>
          <a:blip r:embed="rId5"/>
          <a:srcRect/>
          <a:stretch>
            <a:fillRect/>
          </a:stretch>
        </p:blipFill>
        <p:spPr bwMode="auto">
          <a:xfrm>
            <a:off x="251520" y="1556793"/>
            <a:ext cx="8640960" cy="4712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8917" name="Metin kutusu 1"/>
          <p:cNvSpPr txBox="1">
            <a:spLocks noChangeArrowheads="1"/>
          </p:cNvSpPr>
          <p:nvPr/>
        </p:nvSpPr>
        <p:spPr bwMode="auto">
          <a:xfrm>
            <a:off x="323850" y="479027"/>
            <a:ext cx="8267700" cy="460375"/>
          </a:xfrm>
          <a:prstGeom prst="rect">
            <a:avLst/>
          </a:prstGeom>
          <a:noFill/>
          <a:ln>
            <a:noFill/>
          </a:ln>
          <a:extLst/>
        </p:spPr>
        <p:txBody>
          <a:bodyPr>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2400" dirty="0">
                <a:solidFill>
                  <a:schemeClr val="bg1"/>
                </a:solidFill>
              </a:rPr>
              <a:t>MKH</a:t>
            </a:r>
            <a:r>
              <a:rPr lang="ja-JP" altLang="tr-TR" sz="2400" dirty="0">
                <a:solidFill>
                  <a:schemeClr val="bg1"/>
                </a:solidFill>
              </a:rPr>
              <a:t>’</a:t>
            </a:r>
            <a:r>
              <a:rPr lang="tr-TR" altLang="ja-JP" sz="2400" dirty="0" err="1">
                <a:solidFill>
                  <a:schemeClr val="bg1"/>
                </a:solidFill>
              </a:rPr>
              <a:t>leri</a:t>
            </a:r>
            <a:r>
              <a:rPr lang="tr-TR" altLang="ja-JP" sz="2400" dirty="0">
                <a:solidFill>
                  <a:schemeClr val="bg1"/>
                </a:solidFill>
              </a:rPr>
              <a:t> kemik iliği naklinde  potansiyel kullanım alanları</a:t>
            </a:r>
            <a:endParaRPr lang="tr-TR" altLang="tr-TR" sz="2400" dirty="0">
              <a:solidFill>
                <a:schemeClr val="bg1"/>
              </a:solidFill>
            </a:endParaRPr>
          </a:p>
        </p:txBody>
      </p:sp>
      <p:pic>
        <p:nvPicPr>
          <p:cNvPr id="38918" name="Picture 6"/>
          <p:cNvPicPr>
            <a:picLocks noChangeAspect="1" noChangeArrowheads="1"/>
          </p:cNvPicPr>
          <p:nvPr/>
        </p:nvPicPr>
        <p:blipFill>
          <a:blip r:embed="rId6"/>
          <a:srcRect/>
          <a:stretch>
            <a:fillRect/>
          </a:stretch>
        </p:blipFill>
        <p:spPr bwMode="auto">
          <a:xfrm>
            <a:off x="4860032" y="5653088"/>
            <a:ext cx="3731518" cy="847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8824930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ws_884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6088"/>
            <a:ext cx="9144000" cy="653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4"/>
          <p:cNvSpPr txBox="1">
            <a:spLocks noChangeArrowheads="1"/>
          </p:cNvSpPr>
          <p:nvPr/>
        </p:nvSpPr>
        <p:spPr bwMode="auto">
          <a:xfrm>
            <a:off x="2700338" y="5545138"/>
            <a:ext cx="71913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2738"/>
              </a:lnSpc>
              <a:spcBef>
                <a:spcPct val="0"/>
              </a:spcBef>
              <a:spcAft>
                <a:spcPct val="0"/>
              </a:spcAft>
              <a:buFontTx/>
              <a:buNone/>
            </a:pPr>
            <a:r>
              <a:rPr lang="tr-TR" altLang="tr-TR" sz="1800">
                <a:solidFill>
                  <a:srgbClr val="000000"/>
                </a:solidFill>
                <a:latin typeface="Tahoma" pitchFamily="34" charset="0"/>
                <a:cs typeface="Tahoma" pitchFamily="34" charset="0"/>
              </a:rPr>
              <a:t>Kontrol</a:t>
            </a:r>
          </a:p>
        </p:txBody>
      </p:sp>
      <p:sp>
        <p:nvSpPr>
          <p:cNvPr id="24580" name="Text Box 5"/>
          <p:cNvSpPr txBox="1">
            <a:spLocks noChangeArrowheads="1"/>
          </p:cNvSpPr>
          <p:nvPr/>
        </p:nvSpPr>
        <p:spPr bwMode="auto">
          <a:xfrm>
            <a:off x="4627563" y="5516563"/>
            <a:ext cx="4445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2738"/>
              </a:lnSpc>
              <a:spcBef>
                <a:spcPct val="0"/>
              </a:spcBef>
              <a:spcAft>
                <a:spcPct val="0"/>
              </a:spcAft>
              <a:buFontTx/>
              <a:buNone/>
            </a:pPr>
            <a:r>
              <a:rPr lang="tr-TR" altLang="tr-TR" sz="1800">
                <a:solidFill>
                  <a:srgbClr val="FFFFFF"/>
                </a:solidFill>
                <a:latin typeface="Tahoma" pitchFamily="34" charset="0"/>
                <a:cs typeface="Tahoma" pitchFamily="34" charset="0"/>
              </a:rPr>
              <a:t>MSC</a:t>
            </a:r>
          </a:p>
        </p:txBody>
      </p:sp>
      <p:sp>
        <p:nvSpPr>
          <p:cNvPr id="24581" name="Text Box 6"/>
          <p:cNvSpPr txBox="1">
            <a:spLocks noChangeArrowheads="1"/>
          </p:cNvSpPr>
          <p:nvPr/>
        </p:nvSpPr>
        <p:spPr bwMode="auto">
          <a:xfrm>
            <a:off x="6161088" y="5589588"/>
            <a:ext cx="984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tabLst>
                <a:tab pos="698500" algn="l"/>
              </a:tabLst>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tabLst>
                <a:tab pos="698500" algn="l"/>
              </a:tabLst>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tabLst>
                <a:tab pos="698500" algn="l"/>
              </a:tabLst>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tabLst>
                <a:tab pos="698500" algn="l"/>
              </a:tabLst>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tabLst>
                <a:tab pos="698500" algn="l"/>
              </a:tabLst>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tabLst>
                <a:tab pos="698500" algn="l"/>
              </a:tabLst>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tabLst>
                <a:tab pos="698500" algn="l"/>
              </a:tabLst>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tabLst>
                <a:tab pos="698500" algn="l"/>
              </a:tabLst>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tabLst>
                <a:tab pos="698500" algn="l"/>
              </a:tabLst>
              <a:defRPr>
                <a:solidFill>
                  <a:schemeClr val="tx1"/>
                </a:solidFill>
                <a:latin typeface="Arial" pitchFamily="34" charset="0"/>
                <a:ea typeface="Arial" pitchFamily="34" charset="0"/>
                <a:cs typeface="Arial" pitchFamily="34" charset="0"/>
              </a:defRPr>
            </a:lvl9pPr>
          </a:lstStyle>
          <a:p>
            <a:pPr eaLnBrk="1" fontAlgn="base" hangingPunct="1">
              <a:lnSpc>
                <a:spcPts val="2738"/>
              </a:lnSpc>
              <a:spcBef>
                <a:spcPct val="0"/>
              </a:spcBef>
              <a:spcAft>
                <a:spcPct val="0"/>
              </a:spcAft>
              <a:buFontTx/>
              <a:buNone/>
            </a:pPr>
            <a:r>
              <a:rPr lang="tr-TR" altLang="tr-TR" sz="1400" b="1">
                <a:solidFill>
                  <a:srgbClr val="FFFFFF"/>
                </a:solidFill>
                <a:latin typeface="Tahoma" pitchFamily="34" charset="0"/>
                <a:cs typeface="Tahoma" pitchFamily="34" charset="0"/>
              </a:rPr>
              <a:t>3T3-F442A</a:t>
            </a:r>
          </a:p>
          <a:p>
            <a:pPr eaLnBrk="1" fontAlgn="base" hangingPunct="1">
              <a:lnSpc>
                <a:spcPts val="988"/>
              </a:lnSpc>
              <a:spcBef>
                <a:spcPct val="0"/>
              </a:spcBef>
              <a:spcAft>
                <a:spcPct val="0"/>
              </a:spcAft>
              <a:buFontTx/>
              <a:buNone/>
            </a:pPr>
            <a:endParaRPr lang="tr-TR" altLang="tr-TR" sz="1400" b="1">
              <a:solidFill>
                <a:srgbClr val="FFFFFF"/>
              </a:solidFill>
              <a:latin typeface="Tahoma" pitchFamily="34" charset="0"/>
              <a:cs typeface="Tahoma" pitchFamily="34" charset="0"/>
            </a:endParaRPr>
          </a:p>
          <a:p>
            <a:pPr eaLnBrk="1" fontAlgn="base" hangingPunct="1">
              <a:lnSpc>
                <a:spcPts val="1825"/>
              </a:lnSpc>
              <a:spcBef>
                <a:spcPct val="0"/>
              </a:spcBef>
              <a:spcAft>
                <a:spcPct val="0"/>
              </a:spcAft>
              <a:buFontTx/>
              <a:buNone/>
            </a:pPr>
            <a:r>
              <a:rPr lang="tr-TR" altLang="tr-TR" sz="1400" b="1">
                <a:solidFill>
                  <a:srgbClr val="FFFFFF"/>
                </a:solidFill>
                <a:latin typeface="Tahoma" pitchFamily="34" charset="0"/>
                <a:cs typeface="Tahoma" pitchFamily="34" charset="0"/>
              </a:rPr>
              <a:t>	</a:t>
            </a:r>
          </a:p>
        </p:txBody>
      </p:sp>
      <p:sp>
        <p:nvSpPr>
          <p:cNvPr id="24582" name="Text Box 8"/>
          <p:cNvSpPr txBox="1">
            <a:spLocks noChangeArrowheads="1"/>
          </p:cNvSpPr>
          <p:nvPr/>
        </p:nvSpPr>
        <p:spPr bwMode="auto">
          <a:xfrm rot="10800000">
            <a:off x="900113" y="2052638"/>
            <a:ext cx="514350" cy="398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89976" tIns="44989" rIns="89976" bIns="44989">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ct val="120000"/>
              </a:lnSpc>
              <a:spcBef>
                <a:spcPct val="50000"/>
              </a:spcBef>
              <a:spcAft>
                <a:spcPct val="0"/>
              </a:spcAft>
              <a:buFontTx/>
              <a:buNone/>
            </a:pPr>
            <a:r>
              <a:rPr lang="tr-TR" altLang="tr-TR" sz="1800">
                <a:solidFill>
                  <a:srgbClr val="000000"/>
                </a:solidFill>
              </a:rPr>
              <a:t>HY karşı proliferasyon cevabı (cpm)</a:t>
            </a:r>
          </a:p>
        </p:txBody>
      </p:sp>
      <p:sp>
        <p:nvSpPr>
          <p:cNvPr id="24583" name="Rectangle 16"/>
          <p:cNvSpPr>
            <a:spLocks noChangeArrowheads="1"/>
          </p:cNvSpPr>
          <p:nvPr/>
        </p:nvSpPr>
        <p:spPr bwMode="auto">
          <a:xfrm>
            <a:off x="4941888" y="4511675"/>
            <a:ext cx="25082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800">
                <a:solidFill>
                  <a:srgbClr val="000000"/>
                </a:solidFill>
              </a:rPr>
              <a:t>*</a:t>
            </a:r>
          </a:p>
        </p:txBody>
      </p:sp>
      <p:sp>
        <p:nvSpPr>
          <p:cNvPr id="24584" name="Rectangle 9"/>
          <p:cNvSpPr>
            <a:spLocks noChangeArrowheads="1"/>
          </p:cNvSpPr>
          <p:nvPr/>
        </p:nvSpPr>
        <p:spPr bwMode="auto">
          <a:xfrm>
            <a:off x="7300913" y="6742113"/>
            <a:ext cx="1843087" cy="250825"/>
          </a:xfrm>
          <a:prstGeom prst="rect">
            <a:avLst/>
          </a:prstGeom>
          <a:noFill/>
          <a:ln>
            <a:noFill/>
          </a:ln>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100">
                <a:solidFill>
                  <a:srgbClr val="000000"/>
                </a:solidFill>
                <a:latin typeface="Segoe UI" pitchFamily="34" charset="0"/>
              </a:rPr>
              <a:t>Krampera et al, Blood 2003</a:t>
            </a:r>
          </a:p>
        </p:txBody>
      </p:sp>
      <p:pic>
        <p:nvPicPr>
          <p:cNvPr id="24585" name="Picture 2"/>
          <p:cNvPicPr>
            <a:picLocks noChangeAspect="1" noChangeArrowheads="1"/>
          </p:cNvPicPr>
          <p:nvPr/>
        </p:nvPicPr>
        <p:blipFill>
          <a:blip r:embed="rId4"/>
          <a:srcRect/>
          <a:stretch>
            <a:fillRect/>
          </a:stretch>
        </p:blipFill>
        <p:spPr bwMode="auto">
          <a:xfrm>
            <a:off x="0" y="-26988"/>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24586" name="Dikdörtgen 1"/>
          <p:cNvSpPr>
            <a:spLocks noChangeArrowheads="1"/>
          </p:cNvSpPr>
          <p:nvPr/>
        </p:nvSpPr>
        <p:spPr bwMode="auto">
          <a:xfrm>
            <a:off x="1931988" y="339725"/>
            <a:ext cx="492125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3075"/>
              </a:lnSpc>
              <a:spcBef>
                <a:spcPct val="0"/>
              </a:spcBef>
              <a:spcAft>
                <a:spcPct val="0"/>
              </a:spcAft>
              <a:buFontTx/>
              <a:buNone/>
            </a:pPr>
            <a:r>
              <a:rPr lang="tr-TR" altLang="tr-TR" sz="2800">
                <a:solidFill>
                  <a:srgbClr val="FFFFFF"/>
                </a:solidFill>
                <a:latin typeface="Segoe UI" pitchFamily="34" charset="0"/>
              </a:rPr>
              <a:t>MKH</a:t>
            </a:r>
            <a:r>
              <a:rPr lang="ja-JP" altLang="tr-TR" sz="2800">
                <a:solidFill>
                  <a:srgbClr val="FFFFFF"/>
                </a:solidFill>
                <a:latin typeface="Segoe UI" pitchFamily="34" charset="0"/>
              </a:rPr>
              <a:t>’</a:t>
            </a:r>
            <a:r>
              <a:rPr lang="tr-TR" altLang="ja-JP" sz="2800">
                <a:solidFill>
                  <a:srgbClr val="FFFFFF"/>
                </a:solidFill>
                <a:latin typeface="Segoe UI" pitchFamily="34" charset="0"/>
              </a:rPr>
              <a:t>lerin T hücre inhibisyonu</a:t>
            </a:r>
            <a:endParaRPr lang="en-US" altLang="tr-TR" sz="2800">
              <a:solidFill>
                <a:srgbClr val="FFFFFF"/>
              </a:solidFill>
              <a:latin typeface="Segoe UI" pitchFamily="34" charset="0"/>
            </a:endParaRPr>
          </a:p>
        </p:txBody>
      </p:sp>
      <p:sp>
        <p:nvSpPr>
          <p:cNvPr id="24587" name="Dikdörtgen 1"/>
          <p:cNvSpPr>
            <a:spLocks noChangeArrowheads="1"/>
          </p:cNvSpPr>
          <p:nvPr/>
        </p:nvSpPr>
        <p:spPr bwMode="auto">
          <a:xfrm>
            <a:off x="4186238" y="3897313"/>
            <a:ext cx="311467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1575"/>
              </a:lnSpc>
              <a:spcBef>
                <a:spcPct val="0"/>
              </a:spcBef>
              <a:spcAft>
                <a:spcPct val="0"/>
              </a:spcAft>
              <a:buFontTx/>
              <a:buNone/>
            </a:pPr>
            <a:r>
              <a:rPr lang="tr-TR" altLang="tr-TR" sz="1800">
                <a:solidFill>
                  <a:srgbClr val="000000"/>
                </a:solidFill>
                <a:latin typeface="Segoe UI" pitchFamily="34" charset="0"/>
              </a:rPr>
              <a:t>*T hücre antiproliferatif etkisi</a:t>
            </a:r>
          </a:p>
        </p:txBody>
      </p:sp>
      <p:pic>
        <p:nvPicPr>
          <p:cNvPr id="24588" name="Picture 3"/>
          <p:cNvPicPr>
            <a:picLocks noChangeAspect="1" noChangeArrowheads="1"/>
          </p:cNvPicPr>
          <p:nvPr/>
        </p:nvPicPr>
        <p:blipFill>
          <a:blip r:embed="rId5"/>
          <a:srcRect/>
          <a:stretch>
            <a:fillRect/>
          </a:stretch>
        </p:blipFill>
        <p:spPr bwMode="auto">
          <a:xfrm>
            <a:off x="7956550" y="6194425"/>
            <a:ext cx="1017588"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2795042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p:cNvPicPr>
            <a:picLocks noChangeAspect="1" noChangeArrowheads="1"/>
          </p:cNvPicPr>
          <p:nvPr/>
        </p:nvPicPr>
        <p:blipFill>
          <a:blip r:embed="rId2"/>
          <a:srcRect/>
          <a:stretch>
            <a:fillRect/>
          </a:stretch>
        </p:blipFill>
        <p:spPr bwMode="auto">
          <a:xfrm>
            <a:off x="7956550" y="6092825"/>
            <a:ext cx="1017588"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25603" name="Text Box 5"/>
          <p:cNvSpPr txBox="1">
            <a:spLocks noChangeArrowheads="1"/>
          </p:cNvSpPr>
          <p:nvPr/>
        </p:nvSpPr>
        <p:spPr bwMode="auto">
          <a:xfrm>
            <a:off x="7800975" y="1773238"/>
            <a:ext cx="944563" cy="20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900" b="1">
                <a:solidFill>
                  <a:srgbClr val="6600FF"/>
                </a:solidFill>
              </a:rPr>
              <a:t>24 saat</a:t>
            </a:r>
          </a:p>
          <a:p>
            <a:pPr eaLnBrk="1" fontAlgn="base" hangingPunct="1">
              <a:spcBef>
                <a:spcPct val="0"/>
              </a:spcBef>
              <a:spcAft>
                <a:spcPct val="0"/>
              </a:spcAft>
              <a:buFontTx/>
              <a:buNone/>
            </a:pPr>
            <a:endParaRPr lang="tr-TR" altLang="tr-TR" sz="1900">
              <a:solidFill>
                <a:srgbClr val="000000"/>
              </a:solidFill>
            </a:endParaRPr>
          </a:p>
          <a:p>
            <a:pPr eaLnBrk="1" fontAlgn="base" hangingPunct="1">
              <a:spcBef>
                <a:spcPct val="0"/>
              </a:spcBef>
              <a:spcAft>
                <a:spcPct val="0"/>
              </a:spcAft>
              <a:buFontTx/>
              <a:buNone/>
            </a:pPr>
            <a:r>
              <a:rPr lang="tr-TR" altLang="tr-TR" sz="1900" b="1">
                <a:solidFill>
                  <a:srgbClr val="00FF00"/>
                </a:solidFill>
              </a:rPr>
              <a:t>48 saat</a:t>
            </a:r>
          </a:p>
          <a:p>
            <a:pPr eaLnBrk="1" fontAlgn="base" hangingPunct="1">
              <a:spcBef>
                <a:spcPct val="0"/>
              </a:spcBef>
              <a:spcAft>
                <a:spcPct val="0"/>
              </a:spcAft>
              <a:buFontTx/>
              <a:buNone/>
            </a:pPr>
            <a:r>
              <a:rPr lang="tr-TR" altLang="tr-TR" sz="1900" b="1">
                <a:solidFill>
                  <a:srgbClr val="00FF00"/>
                </a:solidFill>
              </a:rPr>
              <a:t>                </a:t>
            </a:r>
            <a:r>
              <a:rPr lang="tr-TR" altLang="tr-TR" sz="1900" b="1">
                <a:solidFill>
                  <a:srgbClr val="FF0000"/>
                </a:solidFill>
              </a:rPr>
              <a:t>72 saat</a:t>
            </a:r>
          </a:p>
          <a:p>
            <a:pPr eaLnBrk="1" fontAlgn="base" hangingPunct="1">
              <a:spcBef>
                <a:spcPct val="0"/>
              </a:spcBef>
              <a:spcAft>
                <a:spcPct val="0"/>
              </a:spcAft>
              <a:buFontTx/>
              <a:buNone/>
            </a:pPr>
            <a:endParaRPr lang="tr-TR" altLang="tr-TR" sz="1900" b="1">
              <a:solidFill>
                <a:srgbClr val="00FF00"/>
              </a:solidFill>
            </a:endParaRPr>
          </a:p>
          <a:p>
            <a:pPr eaLnBrk="1" fontAlgn="base" hangingPunct="1">
              <a:spcBef>
                <a:spcPct val="0"/>
              </a:spcBef>
              <a:spcAft>
                <a:spcPct val="0"/>
              </a:spcAft>
              <a:buFontTx/>
              <a:buNone/>
            </a:pPr>
            <a:endParaRPr lang="tr-TR" altLang="tr-TR" sz="1900">
              <a:solidFill>
                <a:srgbClr val="000000"/>
              </a:solidFill>
            </a:endParaRPr>
          </a:p>
        </p:txBody>
      </p:sp>
      <p:sp>
        <p:nvSpPr>
          <p:cNvPr id="16391" name="Text Box 9"/>
          <p:cNvSpPr txBox="1">
            <a:spLocks noChangeArrowheads="1"/>
          </p:cNvSpPr>
          <p:nvPr/>
        </p:nvSpPr>
        <p:spPr bwMode="auto">
          <a:xfrm>
            <a:off x="468313" y="5722938"/>
            <a:ext cx="1768475" cy="358775"/>
          </a:xfrm>
          <a:prstGeom prst="rect">
            <a:avLst/>
          </a:prstGeom>
          <a:noFill/>
          <a:ln>
            <a:noFill/>
          </a:ln>
        </p:spPr>
        <p:txBody>
          <a:bodyPr lIns="80168" tIns="40083" rIns="80168" bIns="40083">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defRPr/>
            </a:pPr>
            <a:r>
              <a:rPr lang="tr-TR" dirty="0" smtClean="0">
                <a:solidFill>
                  <a:srgbClr val="BBE0E3">
                    <a:lumMod val="50000"/>
                  </a:srgbClr>
                </a:solidFill>
                <a:ea typeface="ＭＳ Ｐゴシック" pitchFamily="34" charset="-128"/>
              </a:rPr>
              <a:t>NoofCD8+cells</a:t>
            </a:r>
          </a:p>
        </p:txBody>
      </p:sp>
      <p:sp>
        <p:nvSpPr>
          <p:cNvPr id="25605" name="Rectangle 9"/>
          <p:cNvSpPr>
            <a:spLocks noChangeArrowheads="1"/>
          </p:cNvSpPr>
          <p:nvPr/>
        </p:nvSpPr>
        <p:spPr bwMode="auto">
          <a:xfrm>
            <a:off x="7308850" y="6597650"/>
            <a:ext cx="1843088" cy="250825"/>
          </a:xfrm>
          <a:prstGeom prst="rect">
            <a:avLst/>
          </a:prstGeom>
          <a:noFill/>
          <a:ln>
            <a:noFill/>
          </a:ln>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100">
                <a:solidFill>
                  <a:srgbClr val="000000"/>
                </a:solidFill>
                <a:latin typeface="Segoe UI" pitchFamily="34" charset="0"/>
              </a:rPr>
              <a:t>Krampera et al, Blood 2003</a:t>
            </a:r>
          </a:p>
        </p:txBody>
      </p:sp>
      <p:sp>
        <p:nvSpPr>
          <p:cNvPr id="25606" name="Rectangle 11"/>
          <p:cNvSpPr>
            <a:spLocks noChangeArrowheads="1"/>
          </p:cNvSpPr>
          <p:nvPr/>
        </p:nvSpPr>
        <p:spPr bwMode="auto">
          <a:xfrm>
            <a:off x="939800" y="1403350"/>
            <a:ext cx="7080250" cy="1952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80168" tIns="40083" rIns="80168" bIns="40083" anchor="ct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pic>
        <p:nvPicPr>
          <p:cNvPr id="25607" name="Picture 2"/>
          <p:cNvPicPr>
            <a:picLocks noChangeAspect="1" noChangeArrowheads="1"/>
          </p:cNvPicPr>
          <p:nvPr/>
        </p:nvPicPr>
        <p:blipFill>
          <a:blip r:embed="rId3"/>
          <a:srcRect/>
          <a:stretch>
            <a:fillRect/>
          </a:stretch>
        </p:blipFill>
        <p:spPr bwMode="auto">
          <a:xfrm>
            <a:off x="4763" y="-315913"/>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25608" name="Text Box 7"/>
          <p:cNvSpPr txBox="1">
            <a:spLocks noChangeArrowheads="1"/>
          </p:cNvSpPr>
          <p:nvPr/>
        </p:nvSpPr>
        <p:spPr bwMode="auto">
          <a:xfrm>
            <a:off x="1025525" y="233363"/>
            <a:ext cx="6775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3075"/>
              </a:lnSpc>
              <a:spcBef>
                <a:spcPct val="0"/>
              </a:spcBef>
              <a:spcAft>
                <a:spcPct val="0"/>
              </a:spcAft>
              <a:buFontTx/>
              <a:buNone/>
            </a:pPr>
            <a:r>
              <a:rPr lang="tr-TR" altLang="tr-TR" sz="2800">
                <a:solidFill>
                  <a:srgbClr val="FFFFFF"/>
                </a:solidFill>
                <a:latin typeface="Segoe UI" pitchFamily="34" charset="0"/>
              </a:rPr>
              <a:t>T hücre bölünmesini MKH</a:t>
            </a:r>
            <a:r>
              <a:rPr lang="ja-JP" altLang="tr-TR" sz="2800">
                <a:solidFill>
                  <a:srgbClr val="FFFFFF"/>
                </a:solidFill>
                <a:latin typeface="Segoe UI" pitchFamily="34" charset="0"/>
              </a:rPr>
              <a:t>’</a:t>
            </a:r>
            <a:r>
              <a:rPr lang="tr-TR" altLang="ja-JP" sz="2800">
                <a:solidFill>
                  <a:srgbClr val="FFFFFF"/>
                </a:solidFill>
                <a:latin typeface="Segoe UI" pitchFamily="34" charset="0"/>
              </a:rPr>
              <a:t>lerin inhibisyonu</a:t>
            </a:r>
            <a:endParaRPr lang="tr-TR" altLang="tr-TR" sz="2800">
              <a:solidFill>
                <a:srgbClr val="FFFFFF"/>
              </a:solidFill>
              <a:latin typeface="Segoe UI" pitchFamily="34" charset="0"/>
            </a:endParaRPr>
          </a:p>
        </p:txBody>
      </p:sp>
      <p:pic>
        <p:nvPicPr>
          <p:cNvPr id="25609" name="Picture 3"/>
          <p:cNvPicPr>
            <a:picLocks noChangeAspect="1" noChangeArrowheads="1"/>
          </p:cNvPicPr>
          <p:nvPr/>
        </p:nvPicPr>
        <p:blipFill>
          <a:blip r:embed="rId4"/>
          <a:srcRect/>
          <a:stretch>
            <a:fillRect/>
          </a:stretch>
        </p:blipFill>
        <p:spPr bwMode="auto">
          <a:xfrm>
            <a:off x="911225" y="1598613"/>
            <a:ext cx="6638925" cy="402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cxnSp>
        <p:nvCxnSpPr>
          <p:cNvPr id="3" name="Düz Bağlayıcı 2"/>
          <p:cNvCxnSpPr>
            <a:cxnSpLocks noChangeShapeType="1"/>
          </p:cNvCxnSpPr>
          <p:nvPr/>
        </p:nvCxnSpPr>
        <p:spPr bwMode="auto">
          <a:xfrm>
            <a:off x="0" y="6597650"/>
            <a:ext cx="9151938" cy="0"/>
          </a:xfrm>
          <a:prstGeom prst="line">
            <a:avLst/>
          </a:prstGeom>
          <a:noFill/>
          <a:ln w="3175">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1" name="Text Box 9"/>
          <p:cNvSpPr txBox="1">
            <a:spLocks noChangeArrowheads="1"/>
          </p:cNvSpPr>
          <p:nvPr/>
        </p:nvSpPr>
        <p:spPr bwMode="auto">
          <a:xfrm>
            <a:off x="2124075" y="2133600"/>
            <a:ext cx="1768475" cy="358775"/>
          </a:xfrm>
          <a:prstGeom prst="rect">
            <a:avLst/>
          </a:prstGeom>
          <a:noFill/>
          <a:ln>
            <a:noFill/>
          </a:ln>
        </p:spPr>
        <p:txBody>
          <a:bodyPr lIns="80168" tIns="40083" rIns="80168" bIns="40083">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defRPr/>
            </a:pPr>
            <a:r>
              <a:rPr lang="tr-TR" dirty="0" smtClean="0">
                <a:solidFill>
                  <a:srgbClr val="BBE0E3">
                    <a:lumMod val="50000"/>
                  </a:srgbClr>
                </a:solidFill>
                <a:ea typeface="ＭＳ Ｐゴシック" pitchFamily="34" charset="-128"/>
              </a:rPr>
              <a:t>MSC</a:t>
            </a:r>
          </a:p>
        </p:txBody>
      </p:sp>
      <p:sp>
        <p:nvSpPr>
          <p:cNvPr id="12" name="Text Box 9"/>
          <p:cNvSpPr txBox="1">
            <a:spLocks noChangeArrowheads="1"/>
          </p:cNvSpPr>
          <p:nvPr/>
        </p:nvSpPr>
        <p:spPr bwMode="auto">
          <a:xfrm>
            <a:off x="2155825" y="4078288"/>
            <a:ext cx="1768475" cy="358775"/>
          </a:xfrm>
          <a:prstGeom prst="rect">
            <a:avLst/>
          </a:prstGeom>
          <a:noFill/>
          <a:ln>
            <a:noFill/>
          </a:ln>
        </p:spPr>
        <p:txBody>
          <a:bodyPr lIns="80168" tIns="40083" rIns="80168" bIns="40083">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defRPr/>
            </a:pPr>
            <a:r>
              <a:rPr lang="tr-TR" dirty="0" smtClean="0">
                <a:solidFill>
                  <a:srgbClr val="BBE0E3">
                    <a:lumMod val="50000"/>
                  </a:srgbClr>
                </a:solidFill>
                <a:ea typeface="ＭＳ Ｐゴシック" pitchFamily="34" charset="-128"/>
              </a:rPr>
              <a:t>KONTROL</a:t>
            </a:r>
          </a:p>
        </p:txBody>
      </p:sp>
    </p:spTree>
    <p:extLst>
      <p:ext uri="{BB962C8B-B14F-4D97-AF65-F5344CB8AC3E}">
        <p14:creationId xmlns:p14="http://schemas.microsoft.com/office/powerpoint/2010/main" val="112420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Freeform 2"/>
          <p:cNvSpPr>
            <a:spLocks/>
          </p:cNvSpPr>
          <p:nvPr/>
        </p:nvSpPr>
        <p:spPr bwMode="auto">
          <a:xfrm>
            <a:off x="385763" y="1557338"/>
            <a:ext cx="8126412" cy="360362"/>
          </a:xfrm>
          <a:custGeom>
            <a:avLst/>
            <a:gdLst>
              <a:gd name="T0" fmla="*/ 2147483647 w 5760"/>
              <a:gd name="T1" fmla="*/ 2147483647 h 4320"/>
              <a:gd name="T2" fmla="*/ 2147483647 w 5760"/>
              <a:gd name="T3" fmla="*/ 0 h 4320"/>
              <a:gd name="T4" fmla="*/ 0 w 5760"/>
              <a:gd name="T5" fmla="*/ 0 h 4320"/>
              <a:gd name="T6" fmla="*/ 0 w 5760"/>
              <a:gd name="T7" fmla="*/ 2147483647 h 4320"/>
              <a:gd name="T8" fmla="*/ 2147483647 w 5760"/>
              <a:gd name="T9" fmla="*/ 2147483647 h 4320"/>
              <a:gd name="T10" fmla="*/ 0 60000 65536"/>
              <a:gd name="T11" fmla="*/ 0 60000 65536"/>
              <a:gd name="T12" fmla="*/ 0 60000 65536"/>
              <a:gd name="T13" fmla="*/ 0 60000 65536"/>
              <a:gd name="T14" fmla="*/ 0 60000 65536"/>
              <a:gd name="T15" fmla="*/ 0 w 5760"/>
              <a:gd name="T16" fmla="*/ 0 h 4320"/>
              <a:gd name="T17" fmla="*/ 5760 w 5760"/>
              <a:gd name="T18" fmla="*/ 4320 h 4320"/>
            </a:gdLst>
            <a:ahLst/>
            <a:cxnLst>
              <a:cxn ang="T10">
                <a:pos x="T0" y="T1"/>
              </a:cxn>
              <a:cxn ang="T11">
                <a:pos x="T2" y="T3"/>
              </a:cxn>
              <a:cxn ang="T12">
                <a:pos x="T4" y="T5"/>
              </a:cxn>
              <a:cxn ang="T13">
                <a:pos x="T6" y="T7"/>
              </a:cxn>
              <a:cxn ang="T14">
                <a:pos x="T8" y="T9"/>
              </a:cxn>
            </a:cxnLst>
            <a:rect l="T15" t="T16" r="T17" b="T18"/>
            <a:pathLst>
              <a:path w="5760" h="4320">
                <a:moveTo>
                  <a:pt x="5760" y="4320"/>
                </a:moveTo>
                <a:lnTo>
                  <a:pt x="5760" y="0"/>
                </a:lnTo>
                <a:lnTo>
                  <a:pt x="0" y="0"/>
                </a:lnTo>
                <a:lnTo>
                  <a:pt x="0" y="4320"/>
                </a:lnTo>
                <a:lnTo>
                  <a:pt x="5760" y="43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pic>
        <p:nvPicPr>
          <p:cNvPr id="26627" name="Picture 4" descr="ws_6D5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930400"/>
            <a:ext cx="5265738" cy="4018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 Box 6"/>
          <p:cNvSpPr txBox="1">
            <a:spLocks noChangeArrowheads="1"/>
          </p:cNvSpPr>
          <p:nvPr/>
        </p:nvSpPr>
        <p:spPr bwMode="auto">
          <a:xfrm>
            <a:off x="6440488" y="6572250"/>
            <a:ext cx="245586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2175"/>
              </a:lnSpc>
              <a:spcBef>
                <a:spcPct val="0"/>
              </a:spcBef>
              <a:spcAft>
                <a:spcPct val="0"/>
              </a:spcAft>
              <a:buFontTx/>
              <a:buNone/>
            </a:pPr>
            <a:r>
              <a:rPr lang="tr-TR" altLang="tr-TR" sz="1000">
                <a:solidFill>
                  <a:srgbClr val="000000"/>
                </a:solidFill>
                <a:latin typeface="Tahoma" pitchFamily="34" charset="0"/>
              </a:rPr>
              <a:t>Aggarwal &amp; Pittenger Blood 2005;105:1815</a:t>
            </a:r>
          </a:p>
        </p:txBody>
      </p:sp>
      <p:pic>
        <p:nvPicPr>
          <p:cNvPr id="26629" name="Picture 2"/>
          <p:cNvPicPr>
            <a:picLocks noChangeAspect="1" noChangeArrowheads="1"/>
          </p:cNvPicPr>
          <p:nvPr/>
        </p:nvPicPr>
        <p:blipFill>
          <a:blip r:embed="rId4"/>
          <a:srcRect/>
          <a:stretch>
            <a:fillRect/>
          </a:stretch>
        </p:blipFill>
        <p:spPr bwMode="auto">
          <a:xfrm>
            <a:off x="0" y="0"/>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26630" name="Text Box 20"/>
          <p:cNvSpPr txBox="1">
            <a:spLocks noChangeArrowheads="1"/>
          </p:cNvSpPr>
          <p:nvPr/>
        </p:nvSpPr>
        <p:spPr bwMode="auto">
          <a:xfrm>
            <a:off x="385763" y="234950"/>
            <a:ext cx="6280150"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Bef>
                <a:spcPct val="50000"/>
              </a:spcBef>
              <a:spcAft>
                <a:spcPct val="0"/>
              </a:spcAft>
              <a:defRPr/>
            </a:pPr>
            <a:r>
              <a:rPr lang="tr-TR" b="0" smtClean="0">
                <a:solidFill>
                  <a:srgbClr val="FFFFFF"/>
                </a:solidFill>
              </a:rPr>
              <a:t>MKH</a:t>
            </a:r>
            <a:r>
              <a:rPr lang="ja-JP" altLang="tr-TR" b="0" smtClean="0">
                <a:solidFill>
                  <a:srgbClr val="FFFFFF"/>
                </a:solidFill>
              </a:rPr>
              <a:t>’</a:t>
            </a:r>
            <a:r>
              <a:rPr lang="tr-TR" altLang="ja-JP" b="0" smtClean="0">
                <a:solidFill>
                  <a:srgbClr val="FFFFFF"/>
                </a:solidFill>
              </a:rPr>
              <a:t>lerin  immün sistem hücreleri ile etkileşimleri ve bu hücreler üzerine etkileri..</a:t>
            </a:r>
            <a:endParaRPr lang="tr-TR" b="0" smtClean="0">
              <a:solidFill>
                <a:srgbClr val="FFFFFF"/>
              </a:solidFill>
            </a:endParaRPr>
          </a:p>
        </p:txBody>
      </p:sp>
      <p:pic>
        <p:nvPicPr>
          <p:cNvPr id="26631" name="Picture 3"/>
          <p:cNvPicPr>
            <a:picLocks noChangeAspect="1" noChangeArrowheads="1"/>
          </p:cNvPicPr>
          <p:nvPr/>
        </p:nvPicPr>
        <p:blipFill>
          <a:blip r:embed="rId5"/>
          <a:srcRect/>
          <a:stretch>
            <a:fillRect/>
          </a:stretch>
        </p:blipFill>
        <p:spPr bwMode="auto">
          <a:xfrm>
            <a:off x="7956550" y="6092825"/>
            <a:ext cx="1017588"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cxnSp>
        <p:nvCxnSpPr>
          <p:cNvPr id="11" name="Düz Bağlayıcı 10"/>
          <p:cNvCxnSpPr>
            <a:cxnSpLocks noChangeShapeType="1"/>
          </p:cNvCxnSpPr>
          <p:nvPr/>
        </p:nvCxnSpPr>
        <p:spPr bwMode="auto">
          <a:xfrm>
            <a:off x="0" y="6597650"/>
            <a:ext cx="9151938" cy="0"/>
          </a:xfrm>
          <a:prstGeom prst="line">
            <a:avLst/>
          </a:prstGeom>
          <a:noFill/>
          <a:ln w="3175">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6633" name="Text Box 9"/>
          <p:cNvSpPr txBox="1">
            <a:spLocks noChangeArrowheads="1"/>
          </p:cNvSpPr>
          <p:nvPr/>
        </p:nvSpPr>
        <p:spPr bwMode="auto">
          <a:xfrm>
            <a:off x="823913" y="1557338"/>
            <a:ext cx="77755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50000"/>
              </a:spcBef>
              <a:spcAft>
                <a:spcPct val="0"/>
              </a:spcAft>
              <a:buFontTx/>
              <a:buNone/>
            </a:pPr>
            <a:r>
              <a:rPr lang="tr-TR" altLang="tr-TR" sz="1800" dirty="0" err="1">
                <a:solidFill>
                  <a:srgbClr val="3C8C93"/>
                </a:solidFill>
              </a:rPr>
              <a:t>Efektör</a:t>
            </a:r>
            <a:r>
              <a:rPr lang="tr-TR" altLang="tr-TR" sz="1800" dirty="0">
                <a:solidFill>
                  <a:srgbClr val="3C8C93"/>
                </a:solidFill>
              </a:rPr>
              <a:t> hücreleri </a:t>
            </a:r>
            <a:r>
              <a:rPr lang="tr-TR" altLang="tr-TR" sz="1800" dirty="0" err="1">
                <a:solidFill>
                  <a:srgbClr val="3C8C93"/>
                </a:solidFill>
              </a:rPr>
              <a:t>inhibe</a:t>
            </a:r>
            <a:r>
              <a:rPr lang="tr-TR" altLang="tr-TR" sz="1800" dirty="0">
                <a:solidFill>
                  <a:srgbClr val="3C8C93"/>
                </a:solidFill>
              </a:rPr>
              <a:t> ederken Regülatör hücreleri aktive etmekte...</a:t>
            </a:r>
          </a:p>
        </p:txBody>
      </p:sp>
      <p:sp>
        <p:nvSpPr>
          <p:cNvPr id="26634" name="Dikdörtgen 1"/>
          <p:cNvSpPr>
            <a:spLocks noChangeArrowheads="1"/>
          </p:cNvSpPr>
          <p:nvPr/>
        </p:nvSpPr>
        <p:spPr bwMode="auto">
          <a:xfrm>
            <a:off x="6295231" y="2830970"/>
            <a:ext cx="2746375" cy="25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ct val="200000"/>
              </a:lnSpc>
              <a:spcBef>
                <a:spcPct val="0"/>
              </a:spcBef>
              <a:spcAft>
                <a:spcPct val="0"/>
              </a:spcAft>
              <a:buFontTx/>
              <a:buNone/>
            </a:pPr>
            <a:r>
              <a:rPr lang="en-US" altLang="tr-TR" sz="1600" dirty="0">
                <a:solidFill>
                  <a:srgbClr val="000000"/>
                </a:solidFill>
              </a:rPr>
              <a:t>Th1 </a:t>
            </a:r>
            <a:r>
              <a:rPr lang="en-US" altLang="tr-TR" sz="1600" dirty="0" err="1">
                <a:solidFill>
                  <a:srgbClr val="000000"/>
                </a:solidFill>
              </a:rPr>
              <a:t>hücreleri</a:t>
            </a:r>
            <a:r>
              <a:rPr lang="en-US" altLang="tr-TR" sz="1600" dirty="0">
                <a:solidFill>
                  <a:srgbClr val="000000"/>
                </a:solidFill>
              </a:rPr>
              <a:t> </a:t>
            </a:r>
            <a:r>
              <a:rPr lang="en-US" altLang="tr-TR" sz="1600" dirty="0" err="1">
                <a:solidFill>
                  <a:srgbClr val="000000"/>
                </a:solidFill>
              </a:rPr>
              <a:t>tarafından</a:t>
            </a:r>
            <a:r>
              <a:rPr lang="en-US" altLang="tr-TR" sz="1600" dirty="0">
                <a:solidFill>
                  <a:srgbClr val="000000"/>
                </a:solidFill>
              </a:rPr>
              <a:t> </a:t>
            </a:r>
            <a:r>
              <a:rPr lang="en-US" altLang="tr-TR" sz="1600" dirty="0" err="1">
                <a:solidFill>
                  <a:srgbClr val="000000"/>
                </a:solidFill>
              </a:rPr>
              <a:t>salınan</a:t>
            </a:r>
            <a:r>
              <a:rPr lang="en-US" altLang="tr-TR" sz="1600" dirty="0">
                <a:solidFill>
                  <a:srgbClr val="000000"/>
                </a:solidFill>
              </a:rPr>
              <a:t>  IFN-</a:t>
            </a:r>
            <a:r>
              <a:rPr lang="tr-TR" altLang="tr-TR" sz="1600" dirty="0">
                <a:solidFill>
                  <a:srgbClr val="000000"/>
                </a:solidFill>
                <a:latin typeface="Segoe UI" pitchFamily="34" charset="0"/>
              </a:rPr>
              <a:t>γ</a:t>
            </a:r>
            <a:r>
              <a:rPr lang="en-US" altLang="tr-TR" sz="1600" dirty="0">
                <a:solidFill>
                  <a:srgbClr val="000000"/>
                </a:solidFill>
              </a:rPr>
              <a:t> GVHH </a:t>
            </a:r>
            <a:r>
              <a:rPr lang="en-US" altLang="tr-TR" sz="1600" dirty="0" err="1">
                <a:solidFill>
                  <a:srgbClr val="000000"/>
                </a:solidFill>
              </a:rPr>
              <a:t>patogenezindeki</a:t>
            </a:r>
            <a:r>
              <a:rPr lang="en-US" altLang="tr-TR" sz="1600" dirty="0">
                <a:solidFill>
                  <a:srgbClr val="000000"/>
                </a:solidFill>
              </a:rPr>
              <a:t>  </a:t>
            </a:r>
            <a:r>
              <a:rPr lang="en-US" altLang="tr-TR" sz="1600" dirty="0" err="1">
                <a:solidFill>
                  <a:srgbClr val="000000"/>
                </a:solidFill>
              </a:rPr>
              <a:t>rolu</a:t>
            </a:r>
            <a:r>
              <a:rPr lang="en-US" altLang="tr-TR" sz="1600" dirty="0">
                <a:solidFill>
                  <a:srgbClr val="000000"/>
                </a:solidFill>
              </a:rPr>
              <a:t> </a:t>
            </a:r>
            <a:r>
              <a:rPr lang="en-US" altLang="tr-TR" sz="1600" dirty="0" err="1">
                <a:solidFill>
                  <a:srgbClr val="000000"/>
                </a:solidFill>
              </a:rPr>
              <a:t>MKH</a:t>
            </a:r>
            <a:r>
              <a:rPr lang="en-US" altLang="en-US" sz="1600" dirty="0" err="1">
                <a:solidFill>
                  <a:srgbClr val="000000"/>
                </a:solidFill>
              </a:rPr>
              <a:t>’</a:t>
            </a:r>
            <a:r>
              <a:rPr lang="en-US" altLang="tr-TR" sz="1600" dirty="0" err="1">
                <a:solidFill>
                  <a:srgbClr val="000000"/>
                </a:solidFill>
              </a:rPr>
              <a:t>ler</a:t>
            </a:r>
            <a:r>
              <a:rPr lang="en-US" altLang="tr-TR" sz="1600" dirty="0">
                <a:solidFill>
                  <a:srgbClr val="000000"/>
                </a:solidFill>
              </a:rPr>
              <a:t> </a:t>
            </a:r>
            <a:r>
              <a:rPr lang="en-US" altLang="tr-TR" sz="1600" dirty="0" err="1">
                <a:solidFill>
                  <a:srgbClr val="000000"/>
                </a:solidFill>
              </a:rPr>
              <a:t>tarafından</a:t>
            </a:r>
            <a:r>
              <a:rPr lang="en-US" altLang="tr-TR" sz="1600" dirty="0">
                <a:solidFill>
                  <a:srgbClr val="000000"/>
                </a:solidFill>
              </a:rPr>
              <a:t> </a:t>
            </a:r>
            <a:r>
              <a:rPr lang="en-US" altLang="tr-TR" sz="1600" dirty="0" err="1">
                <a:solidFill>
                  <a:srgbClr val="000000"/>
                </a:solidFill>
              </a:rPr>
              <a:t>aktif</a:t>
            </a:r>
            <a:r>
              <a:rPr lang="en-US" altLang="tr-TR" sz="1600" dirty="0">
                <a:solidFill>
                  <a:srgbClr val="000000"/>
                </a:solidFill>
              </a:rPr>
              <a:t> </a:t>
            </a:r>
            <a:r>
              <a:rPr lang="en-US" altLang="tr-TR" sz="1600" dirty="0" err="1">
                <a:solidFill>
                  <a:srgbClr val="000000"/>
                </a:solidFill>
              </a:rPr>
              <a:t>olarak</a:t>
            </a:r>
            <a:r>
              <a:rPr lang="en-US" altLang="tr-TR" sz="1600" dirty="0">
                <a:solidFill>
                  <a:srgbClr val="000000"/>
                </a:solidFill>
              </a:rPr>
              <a:t> </a:t>
            </a:r>
            <a:r>
              <a:rPr lang="en-US" altLang="tr-TR" sz="1600" dirty="0" err="1">
                <a:solidFill>
                  <a:srgbClr val="000000"/>
                </a:solidFill>
              </a:rPr>
              <a:t>inhibe</a:t>
            </a:r>
            <a:r>
              <a:rPr lang="en-US" altLang="tr-TR" sz="1600" dirty="0">
                <a:solidFill>
                  <a:srgbClr val="000000"/>
                </a:solidFill>
              </a:rPr>
              <a:t> </a:t>
            </a:r>
            <a:r>
              <a:rPr lang="en-US" altLang="tr-TR" sz="1600" dirty="0" err="1">
                <a:solidFill>
                  <a:srgbClr val="000000"/>
                </a:solidFill>
              </a:rPr>
              <a:t>edilir</a:t>
            </a:r>
            <a:r>
              <a:rPr lang="en-US" altLang="tr-TR" sz="1600" dirty="0">
                <a:solidFill>
                  <a:srgbClr val="000000"/>
                </a:solidFill>
              </a:rPr>
              <a:t>. </a:t>
            </a:r>
          </a:p>
        </p:txBody>
      </p:sp>
      <p:sp>
        <p:nvSpPr>
          <p:cNvPr id="26635" name="Rectangle 1"/>
          <p:cNvSpPr>
            <a:spLocks noChangeArrowheads="1"/>
          </p:cNvSpPr>
          <p:nvPr/>
        </p:nvSpPr>
        <p:spPr bwMode="auto">
          <a:xfrm>
            <a:off x="322304" y="5838653"/>
            <a:ext cx="8208962" cy="50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ct val="200000"/>
              </a:lnSpc>
              <a:spcBef>
                <a:spcPct val="0"/>
              </a:spcBef>
              <a:spcAft>
                <a:spcPct val="0"/>
              </a:spcAft>
              <a:buFontTx/>
              <a:buNone/>
            </a:pPr>
            <a:r>
              <a:rPr lang="en-US" altLang="tr-TR" sz="1600" dirty="0" smtClean="0">
                <a:solidFill>
                  <a:srgbClr val="000000"/>
                </a:solidFill>
              </a:rPr>
              <a:t>IFN- </a:t>
            </a:r>
            <a:r>
              <a:rPr lang="tr-TR" altLang="tr-TR" sz="1600" dirty="0">
                <a:solidFill>
                  <a:srgbClr val="000000"/>
                </a:solidFill>
              </a:rPr>
              <a:t>γ</a:t>
            </a:r>
            <a:r>
              <a:rPr lang="en-US" altLang="tr-TR" sz="1600" dirty="0">
                <a:solidFill>
                  <a:srgbClr val="000000"/>
                </a:solidFill>
              </a:rPr>
              <a:t>,   TNF- </a:t>
            </a:r>
            <a:r>
              <a:rPr lang="tr-TR" altLang="tr-TR" sz="1600" dirty="0">
                <a:solidFill>
                  <a:srgbClr val="000000"/>
                </a:solidFill>
              </a:rPr>
              <a:t>α, IL-12  </a:t>
            </a:r>
            <a:r>
              <a:rPr lang="en-US" altLang="tr-TR" sz="1600" dirty="0" err="1">
                <a:solidFill>
                  <a:srgbClr val="000000"/>
                </a:solidFill>
              </a:rPr>
              <a:t>inhibisyonu</a:t>
            </a:r>
            <a:r>
              <a:rPr lang="en-US" altLang="tr-TR" sz="1600" dirty="0">
                <a:solidFill>
                  <a:srgbClr val="000000"/>
                </a:solidFill>
              </a:rPr>
              <a:t> </a:t>
            </a:r>
            <a:r>
              <a:rPr lang="en-US" altLang="tr-TR" sz="1600" dirty="0" err="1">
                <a:solidFill>
                  <a:srgbClr val="000000"/>
                </a:solidFill>
              </a:rPr>
              <a:t>ve</a:t>
            </a:r>
            <a:r>
              <a:rPr lang="en-US" altLang="tr-TR" sz="1600" dirty="0">
                <a:solidFill>
                  <a:srgbClr val="000000"/>
                </a:solidFill>
              </a:rPr>
              <a:t> IL-10 </a:t>
            </a:r>
            <a:r>
              <a:rPr lang="en-US" altLang="tr-TR" sz="1600" dirty="0" err="1">
                <a:solidFill>
                  <a:srgbClr val="000000"/>
                </a:solidFill>
              </a:rPr>
              <a:t>ve</a:t>
            </a:r>
            <a:r>
              <a:rPr lang="en-US" altLang="tr-TR" sz="1600" dirty="0">
                <a:solidFill>
                  <a:srgbClr val="000000"/>
                </a:solidFill>
              </a:rPr>
              <a:t> IL-4 </a:t>
            </a:r>
            <a:r>
              <a:rPr lang="en-US" altLang="tr-TR" sz="1600" dirty="0" err="1">
                <a:solidFill>
                  <a:srgbClr val="000000"/>
                </a:solidFill>
              </a:rPr>
              <a:t>aktivasyonu</a:t>
            </a:r>
            <a:r>
              <a:rPr lang="en-US" altLang="tr-TR" sz="1600" dirty="0">
                <a:solidFill>
                  <a:srgbClr val="000000"/>
                </a:solidFill>
              </a:rPr>
              <a:t> </a:t>
            </a:r>
            <a:r>
              <a:rPr lang="en-US" altLang="tr-TR" sz="1600" dirty="0" err="1">
                <a:solidFill>
                  <a:srgbClr val="000000"/>
                </a:solidFill>
              </a:rPr>
              <a:t>ile</a:t>
            </a:r>
            <a:r>
              <a:rPr lang="en-US" altLang="tr-TR" sz="1600" dirty="0">
                <a:solidFill>
                  <a:srgbClr val="000000"/>
                </a:solidFill>
              </a:rPr>
              <a:t> </a:t>
            </a:r>
            <a:r>
              <a:rPr lang="en-US" altLang="tr-TR" sz="1600" dirty="0" err="1" smtClean="0">
                <a:solidFill>
                  <a:srgbClr val="000000"/>
                </a:solidFill>
              </a:rPr>
              <a:t>etkilidir</a:t>
            </a:r>
            <a:r>
              <a:rPr lang="en-US" altLang="tr-TR" sz="1600" dirty="0" smtClean="0">
                <a:solidFill>
                  <a:srgbClr val="000000"/>
                </a:solidFill>
              </a:rPr>
              <a:t>.</a:t>
            </a:r>
            <a:endParaRPr lang="en-US" altLang="tr-TR" sz="1600" dirty="0">
              <a:solidFill>
                <a:srgbClr val="000000"/>
              </a:solidFill>
            </a:endParaRPr>
          </a:p>
        </p:txBody>
      </p:sp>
    </p:spTree>
    <p:extLst>
      <p:ext uri="{BB962C8B-B14F-4D97-AF65-F5344CB8AC3E}">
        <p14:creationId xmlns:p14="http://schemas.microsoft.com/office/powerpoint/2010/main" val="18258998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1271588"/>
            <a:ext cx="7918450" cy="461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3613" y="6173788"/>
            <a:ext cx="2900362"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Oval 10"/>
          <p:cNvSpPr>
            <a:spLocks noChangeArrowheads="1"/>
          </p:cNvSpPr>
          <p:nvPr/>
        </p:nvSpPr>
        <p:spPr bwMode="auto">
          <a:xfrm rot="3139818">
            <a:off x="2061369" y="3007519"/>
            <a:ext cx="420688" cy="1403350"/>
          </a:xfrm>
          <a:prstGeom prst="ellipse">
            <a:avLst/>
          </a:prstGeom>
          <a:solidFill>
            <a:srgbClr val="00B0F0">
              <a:alpha val="16862"/>
            </a:srgbClr>
          </a:solidFill>
          <a:ln w="3175">
            <a:solidFill>
              <a:srgbClr val="6699FF"/>
            </a:solidFill>
            <a:round/>
            <a:headEnd/>
            <a:tailEnd/>
          </a:ln>
        </p:spPr>
        <p:txBody>
          <a:bodyPr wrap="none" lIns="80168" tIns="40083" rIns="80168" bIns="40083"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a:solidFill>
                <a:srgbClr val="000000"/>
              </a:solidFill>
            </a:endParaRPr>
          </a:p>
        </p:txBody>
      </p:sp>
      <p:sp>
        <p:nvSpPr>
          <p:cNvPr id="27654" name="Oval 13"/>
          <p:cNvSpPr>
            <a:spLocks noChangeArrowheads="1"/>
          </p:cNvSpPr>
          <p:nvPr/>
        </p:nvSpPr>
        <p:spPr bwMode="auto">
          <a:xfrm rot="4468096">
            <a:off x="4414838" y="4054475"/>
            <a:ext cx="457200" cy="555625"/>
          </a:xfrm>
          <a:prstGeom prst="ellipse">
            <a:avLst/>
          </a:pr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80168" tIns="40083" rIns="80168" bIns="40083" anchor="ct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2" name="AutoShape 17"/>
          <p:cNvSpPr>
            <a:spLocks noChangeArrowheads="1"/>
          </p:cNvSpPr>
          <p:nvPr/>
        </p:nvSpPr>
        <p:spPr bwMode="auto">
          <a:xfrm>
            <a:off x="5076825" y="3860800"/>
            <a:ext cx="2447925" cy="806450"/>
          </a:xfrm>
          <a:prstGeom prst="roundRect">
            <a:avLst>
              <a:gd name="adj" fmla="val 16667"/>
            </a:avLst>
          </a:prstGeom>
          <a:solidFill>
            <a:srgbClr val="FF0000">
              <a:alpha val="14902"/>
            </a:srgbClr>
          </a:solidFill>
          <a:ln w="6350">
            <a:solidFill>
              <a:srgbClr val="FF3300"/>
            </a:solidFill>
            <a:round/>
            <a:headEnd/>
            <a:tailEnd/>
          </a:ln>
        </p:spPr>
        <p:txBody>
          <a:bodyPr wrap="none" lIns="80168" tIns="40083" rIns="80168" bIns="40083"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a:solidFill>
                <a:srgbClr val="000000"/>
              </a:solidFill>
            </a:endParaRPr>
          </a:p>
        </p:txBody>
      </p:sp>
      <p:sp>
        <p:nvSpPr>
          <p:cNvPr id="27658" name="Rectangle 26"/>
          <p:cNvSpPr>
            <a:spLocks noChangeArrowheads="1"/>
          </p:cNvSpPr>
          <p:nvPr/>
        </p:nvSpPr>
        <p:spPr bwMode="auto">
          <a:xfrm>
            <a:off x="958850" y="6245225"/>
            <a:ext cx="4829175" cy="357188"/>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80168" tIns="40083" rIns="80168" bIns="40083">
            <a:spAutoFit/>
          </a:bodyPr>
          <a:lstStyle/>
          <a:p>
            <a:pPr fontAlgn="base">
              <a:spcBef>
                <a:spcPct val="0"/>
              </a:spcBef>
              <a:spcAft>
                <a:spcPct val="0"/>
              </a:spcAft>
              <a:defRPr/>
            </a:pPr>
            <a:r>
              <a:rPr lang="tr-TR" b="1">
                <a:solidFill>
                  <a:srgbClr val="000000"/>
                </a:solidFill>
                <a:latin typeface="Calibri" pitchFamily="34" charset="0"/>
                <a:ea typeface="ＭＳ Ｐゴシック" pitchFamily="34" charset="-128"/>
              </a:rPr>
              <a:t>MKH</a:t>
            </a:r>
            <a:r>
              <a:rPr lang="ja-JP" altLang="tr-TR" b="1">
                <a:solidFill>
                  <a:srgbClr val="000000"/>
                </a:solidFill>
                <a:latin typeface="Calibri" pitchFamily="34" charset="0"/>
                <a:ea typeface="ＭＳ Ｐゴシック" pitchFamily="34" charset="-128"/>
              </a:rPr>
              <a:t>’</a:t>
            </a:r>
            <a:r>
              <a:rPr lang="tr-TR" altLang="ja-JP" b="1">
                <a:solidFill>
                  <a:srgbClr val="000000"/>
                </a:solidFill>
                <a:latin typeface="Calibri" pitchFamily="34" charset="0"/>
                <a:ea typeface="ＭＳ Ｐゴシック" pitchFamily="34" charset="-128"/>
              </a:rPr>
              <a:t>leri tarafından yapılan immün-modülasyon.</a:t>
            </a:r>
            <a:endParaRPr lang="tr-TR" b="1">
              <a:solidFill>
                <a:srgbClr val="000000"/>
              </a:solidFill>
              <a:latin typeface="Calibri" pitchFamily="34" charset="0"/>
              <a:ea typeface="ＭＳ Ｐゴシック" pitchFamily="34" charset="-128"/>
            </a:endParaRPr>
          </a:p>
        </p:txBody>
      </p:sp>
      <p:sp>
        <p:nvSpPr>
          <p:cNvPr id="27659" name="Rectangle 28"/>
          <p:cNvSpPr>
            <a:spLocks noChangeArrowheads="1"/>
          </p:cNvSpPr>
          <p:nvPr/>
        </p:nvSpPr>
        <p:spPr bwMode="auto">
          <a:xfrm rot="-393762">
            <a:off x="5741988" y="2057400"/>
            <a:ext cx="827087" cy="8493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80168" tIns="40083" rIns="80168" bIns="40083" anchor="ct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pic>
        <p:nvPicPr>
          <p:cNvPr id="27657" name="Picture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154968">
            <a:off x="5788819" y="2267744"/>
            <a:ext cx="50958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8025" y="2603500"/>
            <a:ext cx="5413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470661">
            <a:off x="4917282" y="3188493"/>
            <a:ext cx="4572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AutoShape 32"/>
          <p:cNvSpPr>
            <a:spLocks noChangeArrowheads="1"/>
          </p:cNvSpPr>
          <p:nvPr/>
        </p:nvSpPr>
        <p:spPr bwMode="auto">
          <a:xfrm>
            <a:off x="755650" y="4724400"/>
            <a:ext cx="6840538" cy="1252538"/>
          </a:xfrm>
          <a:prstGeom prst="roundRect">
            <a:avLst>
              <a:gd name="adj" fmla="val 16667"/>
            </a:avLst>
          </a:prstGeom>
          <a:solidFill>
            <a:srgbClr val="FF0000">
              <a:alpha val="10980"/>
            </a:srgbClr>
          </a:solidFill>
          <a:ln w="6350">
            <a:solidFill>
              <a:srgbClr val="FF3300"/>
            </a:solidFill>
            <a:round/>
            <a:headEnd/>
            <a:tailEnd/>
          </a:ln>
        </p:spPr>
        <p:txBody>
          <a:bodyPr wrap="none" lIns="80168" tIns="40083" rIns="80168" bIns="40083"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a:solidFill>
                <a:srgbClr val="000000"/>
              </a:solidFill>
            </a:endParaRPr>
          </a:p>
        </p:txBody>
      </p:sp>
      <p:pic>
        <p:nvPicPr>
          <p:cNvPr id="27665" name="Picture 2"/>
          <p:cNvPicPr>
            <a:picLocks noChangeAspect="1" noChangeArrowheads="1"/>
          </p:cNvPicPr>
          <p:nvPr/>
        </p:nvPicPr>
        <p:blipFill>
          <a:blip r:embed="rId8"/>
          <a:srcRect/>
          <a:stretch>
            <a:fillRect/>
          </a:stretch>
        </p:blipFill>
        <p:spPr bwMode="auto">
          <a:xfrm>
            <a:off x="0" y="0"/>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27663" name="Picture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61288" y="5545138"/>
            <a:ext cx="108585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7" name="Text Box 20"/>
          <p:cNvSpPr txBox="1">
            <a:spLocks noChangeArrowheads="1"/>
          </p:cNvSpPr>
          <p:nvPr/>
        </p:nvSpPr>
        <p:spPr bwMode="auto">
          <a:xfrm>
            <a:off x="385763" y="234950"/>
            <a:ext cx="6280150"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Bef>
                <a:spcPct val="50000"/>
              </a:spcBef>
              <a:spcAft>
                <a:spcPct val="0"/>
              </a:spcAft>
              <a:defRPr/>
            </a:pPr>
            <a:r>
              <a:rPr lang="tr-TR" b="0" smtClean="0">
                <a:solidFill>
                  <a:srgbClr val="FFFFFF"/>
                </a:solidFill>
              </a:rPr>
              <a:t>MKH</a:t>
            </a:r>
            <a:r>
              <a:rPr lang="ja-JP" altLang="tr-TR" b="0" smtClean="0">
                <a:solidFill>
                  <a:srgbClr val="FFFFFF"/>
                </a:solidFill>
              </a:rPr>
              <a:t>’</a:t>
            </a:r>
            <a:r>
              <a:rPr lang="tr-TR" altLang="ja-JP" b="0" smtClean="0">
                <a:solidFill>
                  <a:srgbClr val="FFFFFF"/>
                </a:solidFill>
              </a:rPr>
              <a:t>lerin  immün sistem hücreleri ile etkileşimleri ve bu hücreler üzerine etkileri..</a:t>
            </a:r>
            <a:endParaRPr lang="tr-TR" b="0" smtClean="0">
              <a:solidFill>
                <a:srgbClr val="FFFFFF"/>
              </a:solidFill>
            </a:endParaRPr>
          </a:p>
        </p:txBody>
      </p:sp>
      <p:sp>
        <p:nvSpPr>
          <p:cNvPr id="5" name="Oval 11"/>
          <p:cNvSpPr>
            <a:spLocks noChangeArrowheads="1"/>
          </p:cNvSpPr>
          <p:nvPr/>
        </p:nvSpPr>
        <p:spPr bwMode="auto">
          <a:xfrm rot="5627051">
            <a:off x="3747294" y="2770981"/>
            <a:ext cx="1296988" cy="1355725"/>
          </a:xfrm>
          <a:prstGeom prst="ellipse">
            <a:avLst/>
          </a:prstGeom>
          <a:solidFill>
            <a:srgbClr val="92D050">
              <a:alpha val="34901"/>
            </a:srgbClr>
          </a:solidFill>
          <a:ln w="3175">
            <a:solidFill>
              <a:srgbClr val="339966"/>
            </a:solidFill>
            <a:round/>
            <a:headEnd/>
            <a:tailEnd/>
          </a:ln>
        </p:spPr>
        <p:txBody>
          <a:bodyPr wrap="none" lIns="80168" tIns="40083" rIns="80168" bIns="40083"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a:solidFill>
                <a:srgbClr val="000000"/>
              </a:solidFill>
            </a:endParaRPr>
          </a:p>
        </p:txBody>
      </p:sp>
      <p:cxnSp>
        <p:nvCxnSpPr>
          <p:cNvPr id="7" name="Düz Bağlayıcı 6"/>
          <p:cNvCxnSpPr/>
          <p:nvPr/>
        </p:nvCxnSpPr>
        <p:spPr>
          <a:xfrm>
            <a:off x="4067944" y="2233289"/>
            <a:ext cx="575494" cy="5237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Düz Bağlayıcı 8"/>
          <p:cNvCxnSpPr/>
          <p:nvPr/>
        </p:nvCxnSpPr>
        <p:spPr>
          <a:xfrm flipH="1">
            <a:off x="4175919" y="2233289"/>
            <a:ext cx="396081" cy="5237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1" name="Sağ Ok 10"/>
          <p:cNvSpPr/>
          <p:nvPr/>
        </p:nvSpPr>
        <p:spPr>
          <a:xfrm>
            <a:off x="5580112" y="3448843"/>
            <a:ext cx="1034788" cy="411957"/>
          </a:xfrm>
          <a:prstGeom prst="rightArrow">
            <a:avLst/>
          </a:prstGeom>
          <a:gradFill>
            <a:gsLst>
              <a:gs pos="68000">
                <a:srgbClr val="92D050">
                  <a:alpha val="34000"/>
                </a:srgb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
        <p:nvSpPr>
          <p:cNvPr id="12" name="Sağ Ok 11"/>
          <p:cNvSpPr/>
          <p:nvPr/>
        </p:nvSpPr>
        <p:spPr>
          <a:xfrm rot="16029760">
            <a:off x="5072299" y="2596438"/>
            <a:ext cx="656966" cy="1254680"/>
          </a:xfrm>
          <a:prstGeom prst="rightArrow">
            <a:avLst/>
          </a:prstGeom>
          <a:gradFill>
            <a:gsLst>
              <a:gs pos="11000">
                <a:srgbClr val="FF0000">
                  <a:alpha val="26000"/>
                </a:srgb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8533132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3613" y="6173788"/>
            <a:ext cx="2900362"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26"/>
          <p:cNvSpPr>
            <a:spLocks noChangeArrowheads="1"/>
          </p:cNvSpPr>
          <p:nvPr/>
        </p:nvSpPr>
        <p:spPr bwMode="auto">
          <a:xfrm>
            <a:off x="1112838" y="6245225"/>
            <a:ext cx="4829175" cy="357188"/>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80168" tIns="40083" rIns="80168" bIns="40083">
            <a:spAutoFit/>
          </a:bodyPr>
          <a:lstStyle/>
          <a:p>
            <a:pPr fontAlgn="base">
              <a:spcBef>
                <a:spcPct val="0"/>
              </a:spcBef>
              <a:spcAft>
                <a:spcPct val="0"/>
              </a:spcAft>
              <a:defRPr/>
            </a:pPr>
            <a:r>
              <a:rPr lang="tr-TR" b="1">
                <a:solidFill>
                  <a:srgbClr val="000000"/>
                </a:solidFill>
                <a:latin typeface="Calibri" pitchFamily="34" charset="0"/>
                <a:ea typeface="ＭＳ Ｐゴシック" pitchFamily="34" charset="-128"/>
              </a:rPr>
              <a:t>MKH</a:t>
            </a:r>
            <a:r>
              <a:rPr lang="ja-JP" altLang="tr-TR" b="1">
                <a:solidFill>
                  <a:srgbClr val="000000"/>
                </a:solidFill>
                <a:latin typeface="Calibri" pitchFamily="34" charset="0"/>
                <a:ea typeface="ＭＳ Ｐゴシック" pitchFamily="34" charset="-128"/>
              </a:rPr>
              <a:t>’</a:t>
            </a:r>
            <a:r>
              <a:rPr lang="tr-TR" altLang="ja-JP" b="1">
                <a:solidFill>
                  <a:srgbClr val="000000"/>
                </a:solidFill>
                <a:latin typeface="Calibri" pitchFamily="34" charset="0"/>
                <a:ea typeface="ＭＳ Ｐゴシック" pitchFamily="34" charset="-128"/>
              </a:rPr>
              <a:t>leri tarafından yapılan immün-modülasyon.</a:t>
            </a:r>
            <a:endParaRPr lang="tr-TR" b="1">
              <a:solidFill>
                <a:srgbClr val="000000"/>
              </a:solidFill>
              <a:latin typeface="Calibri" pitchFamily="34" charset="0"/>
              <a:ea typeface="ＭＳ Ｐゴシック" pitchFamily="34" charset="-128"/>
            </a:endParaRPr>
          </a:p>
        </p:txBody>
      </p:sp>
      <p:pic>
        <p:nvPicPr>
          <p:cNvPr id="29700" name="Picture 2"/>
          <p:cNvPicPr>
            <a:picLocks noChangeAspect="1" noChangeArrowheads="1"/>
          </p:cNvPicPr>
          <p:nvPr/>
        </p:nvPicPr>
        <p:blipFill>
          <a:blip r:embed="rId4"/>
          <a:srcRect/>
          <a:stretch>
            <a:fillRect/>
          </a:stretch>
        </p:blipFill>
        <p:spPr bwMode="auto">
          <a:xfrm>
            <a:off x="0" y="0"/>
            <a:ext cx="9144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28677"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61288" y="5545138"/>
            <a:ext cx="108585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Text Box 20"/>
          <p:cNvSpPr txBox="1">
            <a:spLocks noChangeArrowheads="1"/>
          </p:cNvSpPr>
          <p:nvPr/>
        </p:nvSpPr>
        <p:spPr bwMode="auto">
          <a:xfrm>
            <a:off x="385763" y="234950"/>
            <a:ext cx="6280150"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Bef>
                <a:spcPct val="50000"/>
              </a:spcBef>
              <a:spcAft>
                <a:spcPct val="0"/>
              </a:spcAft>
              <a:defRPr/>
            </a:pPr>
            <a:r>
              <a:rPr lang="tr-TR" b="0" dirty="0" smtClean="0">
                <a:solidFill>
                  <a:srgbClr val="FFFFFF"/>
                </a:solidFill>
              </a:rPr>
              <a:t>MKH</a:t>
            </a:r>
            <a:r>
              <a:rPr lang="ja-JP" altLang="tr-TR" b="0" dirty="0" smtClean="0">
                <a:solidFill>
                  <a:srgbClr val="FFFFFF"/>
                </a:solidFill>
              </a:rPr>
              <a:t>’</a:t>
            </a:r>
            <a:r>
              <a:rPr lang="tr-TR" altLang="ja-JP" b="0" dirty="0" err="1" smtClean="0">
                <a:solidFill>
                  <a:srgbClr val="FFFFFF"/>
                </a:solidFill>
              </a:rPr>
              <a:t>lerin</a:t>
            </a:r>
            <a:r>
              <a:rPr lang="tr-TR" altLang="ja-JP" b="0" dirty="0" smtClean="0">
                <a:solidFill>
                  <a:srgbClr val="FFFFFF"/>
                </a:solidFill>
              </a:rPr>
              <a:t>  </a:t>
            </a:r>
            <a:r>
              <a:rPr lang="tr-TR" altLang="ja-JP" b="0" dirty="0" err="1" smtClean="0">
                <a:solidFill>
                  <a:srgbClr val="FFFFFF"/>
                </a:solidFill>
              </a:rPr>
              <a:t>immün</a:t>
            </a:r>
            <a:r>
              <a:rPr lang="tr-TR" altLang="ja-JP" b="0" dirty="0" smtClean="0">
                <a:solidFill>
                  <a:srgbClr val="FFFFFF"/>
                </a:solidFill>
              </a:rPr>
              <a:t> sistem hücreleri ile etkileşimleri ve bu hücreler üzerine etkileri..</a:t>
            </a:r>
            <a:endParaRPr lang="tr-TR" b="0" dirty="0" smtClean="0">
              <a:solidFill>
                <a:srgbClr val="FFFFFF"/>
              </a:solidFill>
            </a:endParaRPr>
          </a:p>
        </p:txBody>
      </p:sp>
      <p:graphicFrame>
        <p:nvGraphicFramePr>
          <p:cNvPr id="20" name="Group 86"/>
          <p:cNvGraphicFramePr>
            <a:graphicFrameLocks noGrp="1"/>
          </p:cNvGraphicFramePr>
          <p:nvPr/>
        </p:nvGraphicFramePr>
        <p:xfrm>
          <a:off x="234950" y="1503363"/>
          <a:ext cx="8686800" cy="4610125"/>
        </p:xfrm>
        <a:graphic>
          <a:graphicData uri="http://schemas.openxmlformats.org/drawingml/2006/table">
            <a:tbl>
              <a:tblPr/>
              <a:tblGrid>
                <a:gridCol w="2092325"/>
                <a:gridCol w="6594475"/>
              </a:tblGrid>
              <a:tr h="355593">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dirty="0" smtClean="0">
                          <a:ln>
                            <a:noFill/>
                          </a:ln>
                          <a:solidFill>
                            <a:schemeClr val="bg1"/>
                          </a:solidFill>
                          <a:effectLst/>
                          <a:latin typeface="Arial" pitchFamily="34" charset="0"/>
                          <a:ea typeface="Arial" pitchFamily="34" charset="0"/>
                          <a:cs typeface="Times New Roman" pitchFamily="18" charset="0"/>
                        </a:rPr>
                        <a:t>Marker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smtClean="0">
                          <a:ln>
                            <a:noFill/>
                          </a:ln>
                          <a:solidFill>
                            <a:schemeClr val="bg1"/>
                          </a:solidFill>
                          <a:effectLst/>
                          <a:latin typeface="Arial" pitchFamily="34" charset="0"/>
                          <a:ea typeface="Arial" pitchFamily="34" charset="0"/>
                          <a:cs typeface="Times New Roman" pitchFamily="18" charset="0"/>
                        </a:rPr>
                        <a:t>Justification for marker selection</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731514">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Prostaglandin E2 (PGE</a:t>
                      </a:r>
                      <a:r>
                        <a:rPr kumimoji="0" lang="en-US" sz="1400" b="1" i="0" u="none" strike="noStrike" cap="none" normalizeH="0" baseline="-30000" smtClean="0">
                          <a:ln>
                            <a:noFill/>
                          </a:ln>
                          <a:solidFill>
                            <a:srgbClr val="525353"/>
                          </a:solidFill>
                          <a:effectLst/>
                          <a:latin typeface="Arial" pitchFamily="34" charset="0"/>
                          <a:ea typeface="Arial" pitchFamily="34" charset="0"/>
                          <a:cs typeface="Times New Roman" pitchFamily="18" charset="0"/>
                        </a:rPr>
                        <a:t>2</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PGE</a:t>
                      </a:r>
                      <a:r>
                        <a:rPr kumimoji="0" lang="en-US" sz="1400" b="1" i="0" u="none" strike="noStrike" cap="none" normalizeH="0" baseline="-30000" smtClean="0">
                          <a:ln>
                            <a:noFill/>
                          </a:ln>
                          <a:solidFill>
                            <a:srgbClr val="525353"/>
                          </a:solidFill>
                          <a:effectLst/>
                          <a:latin typeface="Arial" pitchFamily="34" charset="0"/>
                          <a:ea typeface="Arial" pitchFamily="34" charset="0"/>
                          <a:cs typeface="Times New Roman" pitchFamily="18" charset="0"/>
                        </a:rPr>
                        <a:t>2</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 suppresses immune response. MSCs produce PGE</a:t>
                      </a:r>
                      <a:r>
                        <a:rPr kumimoji="0" lang="en-US" sz="1400" b="1" i="0" u="none" strike="noStrike" cap="none" normalizeH="0" baseline="-30000" smtClean="0">
                          <a:ln>
                            <a:noFill/>
                          </a:ln>
                          <a:solidFill>
                            <a:srgbClr val="525353"/>
                          </a:solidFill>
                          <a:effectLst/>
                          <a:latin typeface="Arial" pitchFamily="34" charset="0"/>
                          <a:ea typeface="Arial" pitchFamily="34" charset="0"/>
                          <a:cs typeface="Times New Roman" pitchFamily="18" charset="0"/>
                        </a:rPr>
                        <a:t>2</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 and PGE</a:t>
                      </a:r>
                      <a:r>
                        <a:rPr kumimoji="0" lang="en-US" sz="1400" b="1" i="0" u="none" strike="noStrike" cap="none" normalizeH="0" baseline="-30000" smtClean="0">
                          <a:ln>
                            <a:noFill/>
                          </a:ln>
                          <a:solidFill>
                            <a:srgbClr val="525353"/>
                          </a:solidFill>
                          <a:effectLst/>
                          <a:latin typeface="Arial" pitchFamily="34" charset="0"/>
                          <a:ea typeface="Arial" pitchFamily="34" charset="0"/>
                          <a:cs typeface="Times New Roman" pitchFamily="18" charset="0"/>
                        </a:rPr>
                        <a:t>2</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 mediates MSC-induced immunosuppressive and anti-inflammatory effects </a:t>
                      </a:r>
                      <a:r>
                        <a:rPr kumimoji="0" lang="en-US" sz="1400" b="1" i="1" u="none" strike="noStrike" cap="none" normalizeH="0" baseline="0" smtClean="0">
                          <a:ln>
                            <a:noFill/>
                          </a:ln>
                          <a:solidFill>
                            <a:srgbClr val="525353"/>
                          </a:solidFill>
                          <a:effectLst/>
                          <a:latin typeface="Arial" pitchFamily="34" charset="0"/>
                          <a:ea typeface="Arial" pitchFamily="34" charset="0"/>
                          <a:cs typeface="Times New Roman" pitchFamily="18" charset="0"/>
                        </a:rPr>
                        <a:t>in vitro.</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873">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Indoleamine 2,3-dioxygenase (IDO) enzyme activity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IDO is an enzyme inducible by pro-inflammatory cytokines such as IFN-</a:t>
                      </a:r>
                      <a:r>
                        <a:rPr kumimoji="0" lang="en-US" sz="1400" b="1" i="0" u="none" strike="noStrike" cap="none" normalizeH="0" baseline="0" dirty="0" smtClean="0">
                          <a:ln>
                            <a:noFill/>
                          </a:ln>
                          <a:solidFill>
                            <a:srgbClr val="525353"/>
                          </a:solidFill>
                          <a:effectLst/>
                          <a:latin typeface="Symbol" pitchFamily="18" charset="2"/>
                          <a:ea typeface="Arial" pitchFamily="34" charset="0"/>
                          <a:cs typeface="Times New Roman" pitchFamily="18" charset="0"/>
                        </a:rPr>
                        <a:t>g</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and TNF-</a:t>
                      </a:r>
                      <a:r>
                        <a:rPr kumimoji="0" lang="en-US" sz="1400" b="1" i="0" u="none" strike="noStrike" cap="none" normalizeH="0" baseline="0" dirty="0" smtClean="0">
                          <a:ln>
                            <a:noFill/>
                          </a:ln>
                          <a:solidFill>
                            <a:srgbClr val="525353"/>
                          </a:solidFill>
                          <a:effectLst/>
                          <a:latin typeface="Symbol" pitchFamily="18" charset="2"/>
                          <a:ea typeface="Arial" pitchFamily="34" charset="0"/>
                          <a:cs typeface="Times New Roman" pitchFamily="18" charset="0"/>
                        </a:rPr>
                        <a:t>a</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IDO inhibits immune response via depletion of tryptophan, an amino acid that is essential for immune cell activation. IDO enzyme mediates MSC-induced immunosuppression </a:t>
                      </a:r>
                      <a:r>
                        <a:rPr kumimoji="0" lang="en-US" sz="1400" b="1" i="1"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in vitro.</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1732">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Tumor Necrosis Factor-</a:t>
                      </a:r>
                      <a:r>
                        <a:rPr kumimoji="0" lang="en-US" sz="1400" b="1" i="0" u="none" strike="noStrike" cap="none" normalizeH="0" baseline="0" smtClean="0">
                          <a:ln>
                            <a:noFill/>
                          </a:ln>
                          <a:solidFill>
                            <a:srgbClr val="525353"/>
                          </a:solidFill>
                          <a:effectLst/>
                          <a:latin typeface="Symbol" pitchFamily="18" charset="2"/>
                          <a:ea typeface="Arial" pitchFamily="34" charset="0"/>
                          <a:cs typeface="Times New Roman" pitchFamily="18" charset="0"/>
                        </a:rPr>
                        <a:t>a</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 ( TNF-</a:t>
                      </a:r>
                      <a:r>
                        <a:rPr kumimoji="0" lang="en-US" sz="1400" b="1" i="0" u="none" strike="noStrike" cap="none" normalizeH="0" baseline="0" smtClean="0">
                          <a:ln>
                            <a:noFill/>
                          </a:ln>
                          <a:solidFill>
                            <a:srgbClr val="525353"/>
                          </a:solidFill>
                          <a:effectLst/>
                          <a:latin typeface="Symbol" pitchFamily="18" charset="2"/>
                          <a:ea typeface="Arial" pitchFamily="34" charset="0"/>
                          <a:cs typeface="Times New Roman" pitchFamily="18" charset="0"/>
                        </a:rPr>
                        <a:t>a</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TNF-</a:t>
                      </a:r>
                      <a:r>
                        <a:rPr kumimoji="0" lang="en-US" sz="1400" b="1" i="0" u="none" strike="noStrike" cap="none" normalizeH="0" baseline="0" dirty="0" smtClean="0">
                          <a:ln>
                            <a:noFill/>
                          </a:ln>
                          <a:solidFill>
                            <a:srgbClr val="525353"/>
                          </a:solidFill>
                          <a:effectLst/>
                          <a:latin typeface="Symbol" pitchFamily="18" charset="2"/>
                          <a:ea typeface="Arial" pitchFamily="34" charset="0"/>
                          <a:cs typeface="Times New Roman" pitchFamily="18" charset="0"/>
                        </a:rPr>
                        <a:t>a</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is a pro-inflammatory cytokine playing an important role in GVHD. MSCs inhibit TNF-</a:t>
                      </a:r>
                      <a:r>
                        <a:rPr kumimoji="0" lang="en-US" sz="1400" b="1" i="0" u="none" strike="noStrike" cap="none" normalizeH="0" baseline="0" dirty="0" smtClean="0">
                          <a:ln>
                            <a:noFill/>
                          </a:ln>
                          <a:solidFill>
                            <a:srgbClr val="525353"/>
                          </a:solidFill>
                          <a:effectLst/>
                          <a:latin typeface="Symbol" pitchFamily="18" charset="2"/>
                          <a:ea typeface="Arial" pitchFamily="34" charset="0"/>
                          <a:cs typeface="Times New Roman" pitchFamily="18" charset="0"/>
                        </a:rPr>
                        <a:t>a </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secretion by immune cells </a:t>
                      </a:r>
                      <a:r>
                        <a:rPr kumimoji="0" lang="en-US" sz="1400" b="1" i="1"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in vitro</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14">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Interferon-</a:t>
                      </a:r>
                      <a:r>
                        <a:rPr kumimoji="0" lang="en-US" sz="1400" b="1" i="0" u="none" strike="noStrike" cap="none" normalizeH="0" baseline="0" smtClean="0">
                          <a:ln>
                            <a:noFill/>
                          </a:ln>
                          <a:solidFill>
                            <a:srgbClr val="525353"/>
                          </a:solidFill>
                          <a:effectLst/>
                          <a:latin typeface="Symbol" pitchFamily="18" charset="2"/>
                          <a:ea typeface="Arial" pitchFamily="34" charset="0"/>
                          <a:cs typeface="Times New Roman" pitchFamily="18" charset="0"/>
                        </a:rPr>
                        <a:t>g</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 </a:t>
                      </a:r>
                    </a:p>
                    <a:p>
                      <a:pPr marL="177800" marR="0" lvl="0" indent="0" algn="l" defTabSz="914400" rtl="0" eaLnBrk="1" fontAlgn="base" latinLnBrk="0" hangingPunct="1">
                        <a:lnSpc>
                          <a:spcPct val="80000"/>
                        </a:lnSpc>
                        <a:spcBef>
                          <a:spcPct val="40000"/>
                        </a:spcBef>
                        <a:spcAft>
                          <a:spcPct val="0"/>
                        </a:spcAft>
                        <a:buClr>
                          <a:srgbClr val="7CB834"/>
                        </a:buClr>
                        <a:buSzTx/>
                        <a:buFont typeface="Times" pitchFamily="18" charset="0"/>
                        <a:buNone/>
                        <a:tabLst/>
                      </a:pP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(IFN-</a:t>
                      </a:r>
                      <a:r>
                        <a:rPr kumimoji="0" lang="en-US" sz="1400" b="1" i="0" u="none" strike="noStrike" cap="none" normalizeH="0" baseline="0" smtClean="0">
                          <a:ln>
                            <a:noFill/>
                          </a:ln>
                          <a:solidFill>
                            <a:srgbClr val="525353"/>
                          </a:solidFill>
                          <a:effectLst/>
                          <a:latin typeface="Symbol" pitchFamily="18" charset="2"/>
                          <a:ea typeface="Arial" pitchFamily="34" charset="0"/>
                          <a:cs typeface="Times New Roman" pitchFamily="18" charset="0"/>
                        </a:rPr>
                        <a:t>g</a:t>
                      </a:r>
                      <a:r>
                        <a:rPr kumimoji="0" lang="en-US" sz="1400" b="1" i="0" u="none" strike="noStrike" cap="none" normalizeH="0" baseline="0" smtClean="0">
                          <a:ln>
                            <a:noFill/>
                          </a:ln>
                          <a:solidFill>
                            <a:srgbClr val="525353"/>
                          </a:solidFill>
                          <a:effectLst/>
                          <a:latin typeface="Arial" pitchFamily="34" charset="0"/>
                          <a:ea typeface="Arial" pitchFamily="34" charset="0"/>
                          <a:cs typeface="Times New Roman" pitchFamily="18"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IFN-</a:t>
                      </a:r>
                      <a:r>
                        <a:rPr kumimoji="0" lang="en-US" sz="1400" b="1" i="0" u="none" strike="noStrike" cap="none" normalizeH="0" baseline="0" dirty="0" smtClean="0">
                          <a:ln>
                            <a:noFill/>
                          </a:ln>
                          <a:solidFill>
                            <a:srgbClr val="525353"/>
                          </a:solidFill>
                          <a:effectLst/>
                          <a:latin typeface="Symbol" pitchFamily="18" charset="2"/>
                          <a:ea typeface="Arial" pitchFamily="34" charset="0"/>
                          <a:cs typeface="Times New Roman" pitchFamily="18" charset="0"/>
                        </a:rPr>
                        <a:t>g</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is a cytokine secreted by Th1 cells that are involved in GVHD development.  MSCs can inhibit secretion of IFN-</a:t>
                      </a:r>
                      <a:r>
                        <a:rPr kumimoji="0" lang="en-US" sz="1400" b="1" i="0" u="none" strike="noStrike" cap="none" normalizeH="0" baseline="0" dirty="0" smtClean="0">
                          <a:ln>
                            <a:noFill/>
                          </a:ln>
                          <a:solidFill>
                            <a:srgbClr val="525353"/>
                          </a:solidFill>
                          <a:effectLst/>
                          <a:latin typeface="Symbol" pitchFamily="18" charset="2"/>
                          <a:ea typeface="Arial" pitchFamily="34" charset="0"/>
                          <a:cs typeface="Times New Roman" pitchFamily="18" charset="0"/>
                        </a:rPr>
                        <a:t>g</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that is beneficial for GVHD treatment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873">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Tumor Necrosis Factor-</a:t>
                      </a:r>
                      <a:r>
                        <a:rPr kumimoji="0" lang="en-US" sz="1400" b="1" i="0" u="none" strike="noStrike" cap="none" normalizeH="0" baseline="0" dirty="0" smtClean="0">
                          <a:ln>
                            <a:noFill/>
                          </a:ln>
                          <a:solidFill>
                            <a:srgbClr val="525353"/>
                          </a:solidFill>
                          <a:effectLst/>
                          <a:latin typeface="Symbol" pitchFamily="18" charset="2"/>
                          <a:ea typeface="Arial" pitchFamily="34" charset="0"/>
                          <a:cs typeface="Times New Roman" pitchFamily="18" charset="0"/>
                        </a:rPr>
                        <a:t>a</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Receptor (TNFR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0" algn="l" defTabSz="914400" rtl="0" eaLnBrk="1" fontAlgn="base" latinLnBrk="0" hangingPunct="1">
                        <a:lnSpc>
                          <a:spcPct val="100000"/>
                        </a:lnSpc>
                        <a:spcBef>
                          <a:spcPct val="40000"/>
                        </a:spcBef>
                        <a:spcAft>
                          <a:spcPct val="0"/>
                        </a:spcAft>
                        <a:buClr>
                          <a:srgbClr val="7CB834"/>
                        </a:buClr>
                        <a:buSzTx/>
                        <a:buFont typeface="Times" pitchFamily="18" charset="0"/>
                        <a:buNone/>
                        <a:tabLst/>
                      </a:pP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TNFR is expressed on MSCs. </a:t>
                      </a:r>
                      <a:r>
                        <a:rPr kumimoji="0" lang="en-US" sz="1400" b="1" i="0" u="none" strike="noStrike" cap="none" normalizeH="0" baseline="0" dirty="0" err="1" smtClean="0">
                          <a:ln>
                            <a:noFill/>
                          </a:ln>
                          <a:solidFill>
                            <a:srgbClr val="525353"/>
                          </a:solidFill>
                          <a:effectLst/>
                          <a:latin typeface="Arial" pitchFamily="34" charset="0"/>
                          <a:ea typeface="Arial" pitchFamily="34" charset="0"/>
                          <a:cs typeface="Times New Roman" pitchFamily="18" charset="0"/>
                        </a:rPr>
                        <a:t>TNF</a:t>
                      </a:r>
                      <a:r>
                        <a:rPr kumimoji="0" lang="en-US" sz="1400" b="1" i="0" u="none" strike="noStrike" cap="none" normalizeH="0" baseline="0" dirty="0" err="1" smtClean="0">
                          <a:ln>
                            <a:noFill/>
                          </a:ln>
                          <a:solidFill>
                            <a:srgbClr val="525353"/>
                          </a:solidFill>
                          <a:effectLst/>
                          <a:latin typeface="Symbol" pitchFamily="18" charset="2"/>
                          <a:ea typeface="Arial" pitchFamily="34" charset="0"/>
                          <a:cs typeface="Times New Roman" pitchFamily="18" charset="0"/>
                        </a:rPr>
                        <a:t>a</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is present in organs targeted by GVHD. TNF-</a:t>
                      </a:r>
                      <a:r>
                        <a:rPr kumimoji="0" lang="en-US" sz="1400" b="1" i="0" u="none" strike="noStrike" cap="none" normalizeH="0" baseline="0" dirty="0" smtClean="0">
                          <a:ln>
                            <a:noFill/>
                          </a:ln>
                          <a:solidFill>
                            <a:srgbClr val="525353"/>
                          </a:solidFill>
                          <a:effectLst/>
                          <a:latin typeface="Symbol" pitchFamily="18" charset="2"/>
                          <a:ea typeface="Arial" pitchFamily="34" charset="0"/>
                          <a:cs typeface="Times New Roman" pitchFamily="18" charset="0"/>
                        </a:rPr>
                        <a:t>a</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via TNFR up-regulates secretion of PGE</a:t>
                      </a:r>
                      <a:r>
                        <a:rPr kumimoji="0" lang="en-US" sz="1400" b="1" i="0" u="none" strike="noStrike" cap="none" normalizeH="0" baseline="-30000" dirty="0" smtClean="0">
                          <a:ln>
                            <a:noFill/>
                          </a:ln>
                          <a:solidFill>
                            <a:srgbClr val="525353"/>
                          </a:solidFill>
                          <a:effectLst/>
                          <a:latin typeface="Arial" pitchFamily="34" charset="0"/>
                          <a:ea typeface="Arial" pitchFamily="34" charset="0"/>
                          <a:cs typeface="Times New Roman" pitchFamily="18" charset="0"/>
                        </a:rPr>
                        <a:t>2</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induces expression of IDO and stimulates MSC migration </a:t>
                      </a:r>
                      <a:r>
                        <a:rPr kumimoji="0" lang="en-US" sz="1400" b="1" i="1"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in vitro</a:t>
                      </a:r>
                      <a:r>
                        <a:rPr kumimoji="0" lang="en-US" sz="1400" b="1" i="0" u="none" strike="noStrike" cap="none" normalizeH="0" baseline="0" dirty="0" smtClean="0">
                          <a:ln>
                            <a:noFill/>
                          </a:ln>
                          <a:solidFill>
                            <a:srgbClr val="525353"/>
                          </a:solidFill>
                          <a:effectLst/>
                          <a:latin typeface="Arial" pitchFamily="34" charset="0"/>
                          <a:ea typeface="Arial" pitchFamily="34" charset="0"/>
                          <a:cs typeface="Times New Roman" pitchFamily="18" charset="0"/>
                        </a:rPr>
                        <a:t>. TNFR is a mediator of MSC biological activities.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9413505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9" descr="host1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8138" y="2906713"/>
            <a:ext cx="846137"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11" descr="946-11_default">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58138" y="1860550"/>
            <a:ext cx="801687"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8138" y="4083050"/>
            <a:ext cx="862012"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2"/>
          <p:cNvPicPr>
            <a:picLocks noChangeAspect="1" noChangeArrowheads="1"/>
          </p:cNvPicPr>
          <p:nvPr/>
        </p:nvPicPr>
        <p:blipFill>
          <a:blip r:embed="rId8"/>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0966" name="Title 1"/>
          <p:cNvSpPr>
            <a:spLocks/>
          </p:cNvSpPr>
          <p:nvPr/>
        </p:nvSpPr>
        <p:spPr bwMode="auto">
          <a:xfrm>
            <a:off x="200025" y="0"/>
            <a:ext cx="82280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400">
                <a:solidFill>
                  <a:srgbClr val="FFFFFF"/>
                </a:solidFill>
              </a:rPr>
              <a:t/>
            </a:r>
            <a:br>
              <a:rPr lang="tr-TR" altLang="tr-TR" sz="2400">
                <a:solidFill>
                  <a:srgbClr val="FFFFFF"/>
                </a:solidFill>
              </a:rPr>
            </a:br>
            <a:r>
              <a:rPr lang="tr-TR" altLang="tr-TR" sz="2400">
                <a:solidFill>
                  <a:srgbClr val="FFFFFF"/>
                </a:solidFill>
              </a:rPr>
              <a:t>Akut graft-versus-host hastalığı </a:t>
            </a:r>
            <a:r>
              <a:rPr lang="tr-TR" altLang="tr-TR" sz="2400">
                <a:solidFill>
                  <a:srgbClr val="FFFFFF"/>
                </a:solidFill>
                <a:latin typeface="Segoe UI" pitchFamily="34" charset="0"/>
              </a:rPr>
              <a:t> patogenezi</a:t>
            </a:r>
            <a:endParaRPr lang="en-US" altLang="tr-TR" sz="2400">
              <a:solidFill>
                <a:srgbClr val="FFFFFF"/>
              </a:solidFill>
              <a:latin typeface="Segoe UI" pitchFamily="34" charset="0"/>
            </a:endParaRPr>
          </a:p>
        </p:txBody>
      </p:sp>
      <p:pic>
        <p:nvPicPr>
          <p:cNvPr id="44039" name="Picture 2"/>
          <p:cNvPicPr>
            <a:picLocks noChangeAspect="1" noChangeArrowheads="1"/>
          </p:cNvPicPr>
          <p:nvPr/>
        </p:nvPicPr>
        <p:blipFill>
          <a:blip r:embed="rId9"/>
          <a:srcRect/>
          <a:stretch>
            <a:fillRect/>
          </a:stretch>
        </p:blipFill>
        <p:spPr bwMode="auto">
          <a:xfrm>
            <a:off x="0" y="1341438"/>
            <a:ext cx="8964613" cy="551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38449688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45060" name="Picture 2"/>
          <p:cNvPicPr>
            <a:picLocks noChangeAspect="1" noChangeArrowheads="1"/>
          </p:cNvPicPr>
          <p:nvPr/>
        </p:nvPicPr>
        <p:blipFill>
          <a:blip r:embed="rId4"/>
          <a:srcRect/>
          <a:stretch>
            <a:fillRect/>
          </a:stretch>
        </p:blipFill>
        <p:spPr bwMode="auto">
          <a:xfrm>
            <a:off x="0" y="1412875"/>
            <a:ext cx="9144000" cy="544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1988" name="Title 1"/>
          <p:cNvSpPr>
            <a:spLocks/>
          </p:cNvSpPr>
          <p:nvPr/>
        </p:nvSpPr>
        <p:spPr bwMode="auto">
          <a:xfrm>
            <a:off x="179388" y="115888"/>
            <a:ext cx="82280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400">
                <a:solidFill>
                  <a:srgbClr val="FFFFFF"/>
                </a:solidFill>
              </a:rPr>
              <a:t/>
            </a:r>
            <a:br>
              <a:rPr lang="tr-TR" altLang="tr-TR" sz="2400">
                <a:solidFill>
                  <a:srgbClr val="FFFFFF"/>
                </a:solidFill>
              </a:rPr>
            </a:br>
            <a:r>
              <a:rPr lang="tr-TR" altLang="tr-TR" sz="2400">
                <a:solidFill>
                  <a:srgbClr val="FFFFFF"/>
                </a:solidFill>
              </a:rPr>
              <a:t>Kronik  graft-versus-host hastalığı </a:t>
            </a:r>
            <a:r>
              <a:rPr lang="tr-TR" altLang="tr-TR" sz="2400">
                <a:solidFill>
                  <a:srgbClr val="FFFFFF"/>
                </a:solidFill>
                <a:latin typeface="Segoe UI" pitchFamily="34" charset="0"/>
              </a:rPr>
              <a:t> patogenezi</a:t>
            </a:r>
            <a:endParaRPr lang="en-US" altLang="tr-TR" sz="2400">
              <a:solidFill>
                <a:srgbClr val="FFFFFF"/>
              </a:solidFill>
              <a:latin typeface="Segoe UI" pitchFamily="34" charset="0"/>
            </a:endParaRPr>
          </a:p>
        </p:txBody>
      </p:sp>
    </p:spTree>
    <p:extLst>
      <p:ext uri="{BB962C8B-B14F-4D97-AF65-F5344CB8AC3E}">
        <p14:creationId xmlns:p14="http://schemas.microsoft.com/office/powerpoint/2010/main" val="12358677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0" descr="F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063" y="1484313"/>
            <a:ext cx="7881937" cy="493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2"/>
          <p:cNvPicPr>
            <a:picLocks noChangeAspect="1" noChangeArrowheads="1"/>
          </p:cNvPicPr>
          <p:nvPr/>
        </p:nvPicPr>
        <p:blipFill>
          <a:blip r:embed="rId5"/>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3012" name="Title 1"/>
          <p:cNvSpPr>
            <a:spLocks/>
          </p:cNvSpPr>
          <p:nvPr/>
        </p:nvSpPr>
        <p:spPr bwMode="auto">
          <a:xfrm>
            <a:off x="200025" y="0"/>
            <a:ext cx="82280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400">
                <a:solidFill>
                  <a:srgbClr val="FFFFFF"/>
                </a:solidFill>
              </a:rPr>
              <a:t>Graft-versus-host hastalığında hedefe yönelen tedaviler</a:t>
            </a:r>
            <a:endParaRPr lang="en-US" altLang="tr-TR" sz="2400">
              <a:solidFill>
                <a:srgbClr val="FFFFFF"/>
              </a:solidFill>
              <a:latin typeface="Segoe UI" pitchFamily="34" charset="0"/>
            </a:endParaRPr>
          </a:p>
        </p:txBody>
      </p:sp>
    </p:spTree>
    <p:extLst>
      <p:ext uri="{BB962C8B-B14F-4D97-AF65-F5344CB8AC3E}">
        <p14:creationId xmlns:p14="http://schemas.microsoft.com/office/powerpoint/2010/main" val="7319974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39939" name="3 İçerik Yer Tutucusu" descr="http://t0.gstatic.com/images?q=tbn:ANd9GcRduA-ZLwXGCXgSUhUNCGMWYrfRe6olc7R7RdmSEA1Xpp-W3vSc1OsoAMTp">
            <a:hlinkClick r:id="rId3"/>
          </p:cNvPr>
          <p:cNvPicPr>
            <a:picLocks/>
          </p:cNvPicPr>
          <p:nvPr/>
        </p:nvPicPr>
        <p:blipFill>
          <a:blip r:embed="rId4">
            <a:lum bright="-20000" contrast="38000"/>
            <a:extLst>
              <a:ext uri="{28A0092B-C50C-407E-A947-70E740481C1C}">
                <a14:useLocalDpi xmlns:a14="http://schemas.microsoft.com/office/drawing/2010/main" val="0"/>
              </a:ext>
            </a:extLst>
          </a:blip>
          <a:srcRect/>
          <a:stretch>
            <a:fillRect/>
          </a:stretch>
        </p:blipFill>
        <p:spPr bwMode="auto">
          <a:xfrm>
            <a:off x="6516688" y="1617663"/>
            <a:ext cx="2627312"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il_fi" descr="http://www.millipediatri.org.tr/bildiriler/picx/0127_Figure_2ppgs.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5148263" y="3429000"/>
            <a:ext cx="358140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 Box 10"/>
          <p:cNvSpPr txBox="1">
            <a:spLocks noChangeArrowheads="1"/>
          </p:cNvSpPr>
          <p:nvPr/>
        </p:nvSpPr>
        <p:spPr bwMode="auto">
          <a:xfrm>
            <a:off x="468313" y="1617663"/>
            <a:ext cx="4475162" cy="424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lnSpc>
                <a:spcPct val="220000"/>
              </a:lnSpc>
              <a:spcBef>
                <a:spcPct val="50000"/>
              </a:spcBef>
              <a:spcAft>
                <a:spcPct val="0"/>
              </a:spcAft>
              <a:defRPr/>
            </a:pPr>
            <a:r>
              <a:rPr lang="tr-TR" sz="1800" b="0" smtClean="0">
                <a:solidFill>
                  <a:srgbClr val="000000"/>
                </a:solidFill>
              </a:rPr>
              <a:t>Allojenik HKHN sonrası verici kaynaklıT lenfositlerin alıcı dokularda oluşturduğu GVHH yüksek oranda morbidite ve mortaliteye neden olmaktadır. Altın standart tedavisi  kortikosteroidlere dirençli vakalarda halen etkin bir tedavi  modalitesi bildirilmemiştir. </a:t>
            </a:r>
          </a:p>
        </p:txBody>
      </p:sp>
      <p:sp>
        <p:nvSpPr>
          <p:cNvPr id="39942" name="Title 1"/>
          <p:cNvSpPr>
            <a:spLocks/>
          </p:cNvSpPr>
          <p:nvPr/>
        </p:nvSpPr>
        <p:spPr bwMode="auto">
          <a:xfrm>
            <a:off x="200025" y="0"/>
            <a:ext cx="82280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800">
                <a:solidFill>
                  <a:srgbClr val="FFFFFF"/>
                </a:solidFill>
              </a:rPr>
              <a:t>Graft-Versus-Host Hastalığı</a:t>
            </a:r>
            <a:endParaRPr lang="en-US" altLang="tr-TR" sz="3200">
              <a:solidFill>
                <a:srgbClr val="FFFFFF"/>
              </a:solidFill>
              <a:latin typeface="Segoe UI" pitchFamily="34" charset="0"/>
            </a:endParaRPr>
          </a:p>
        </p:txBody>
      </p:sp>
      <p:pic>
        <p:nvPicPr>
          <p:cNvPr id="39943" name="Picture 2" descr="C:\Users\onkoloji\Desktop\imag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263" y="1617663"/>
            <a:ext cx="158115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5304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4035" name="Rectangle 3"/>
          <p:cNvSpPr>
            <a:spLocks noGrp="1" noChangeArrowheads="1"/>
          </p:cNvSpPr>
          <p:nvPr>
            <p:ph type="body" idx="1"/>
          </p:nvPr>
        </p:nvSpPr>
        <p:spPr>
          <a:xfrm>
            <a:off x="425450" y="1844675"/>
            <a:ext cx="8229600" cy="4525963"/>
          </a:xfrm>
        </p:spPr>
        <p:txBody>
          <a:bodyPr/>
          <a:lstStyle/>
          <a:p>
            <a:pPr>
              <a:lnSpc>
                <a:spcPct val="180000"/>
              </a:lnSpc>
            </a:pPr>
            <a:r>
              <a:rPr lang="tr-TR" altLang="tr-TR" sz="2100" smtClean="0">
                <a:ea typeface="ＭＳ Ｐゴシック" pitchFamily="34" charset="-128"/>
              </a:rPr>
              <a:t>İlk başarılı tedavi Le Blanc ve tarafından haploidentik nakil sonrası steroide dirençli akut GVHH (barsak-karaciğer) pediatrik olguda ex-vivo çoğaltılmış MKH kullanılması sonucu semptomlarda hızlı iyileşme rapor edilmiştir. </a:t>
            </a:r>
          </a:p>
          <a:p>
            <a:pPr>
              <a:lnSpc>
                <a:spcPct val="180000"/>
              </a:lnSpc>
            </a:pPr>
            <a:r>
              <a:rPr lang="tr-TR" altLang="tr-TR" sz="2100" smtClean="0">
                <a:ea typeface="ＭＳ Ｐゴシック" pitchFamily="34" charset="-128"/>
              </a:rPr>
              <a:t>Bir süre sonra nüks eden olguda MKH</a:t>
            </a:r>
            <a:r>
              <a:rPr lang="ja-JP" altLang="tr-TR" sz="2100" smtClean="0">
                <a:ea typeface="ＭＳ Ｐゴシック" pitchFamily="34" charset="-128"/>
              </a:rPr>
              <a:t>’</a:t>
            </a:r>
            <a:r>
              <a:rPr lang="tr-TR" altLang="ja-JP" sz="2100" smtClean="0">
                <a:ea typeface="ＭＳ Ｐゴシック" pitchFamily="34" charset="-128"/>
              </a:rPr>
              <a:t>leri yeniden kullanımı sonucu tam ve kalıcı cevap elde edilebilmiştir.</a:t>
            </a:r>
            <a:endParaRPr lang="tr-TR" altLang="tr-TR" sz="2100" smtClean="0">
              <a:ea typeface="ＭＳ Ｐゴシック" pitchFamily="34" charset="-128"/>
            </a:endParaRPr>
          </a:p>
        </p:txBody>
      </p:sp>
      <p:sp>
        <p:nvSpPr>
          <p:cNvPr id="48132" name="Line 5"/>
          <p:cNvSpPr>
            <a:spLocks noChangeShapeType="1"/>
          </p:cNvSpPr>
          <p:nvPr/>
        </p:nvSpPr>
        <p:spPr bwMode="auto">
          <a:xfrm>
            <a:off x="569913" y="6500813"/>
            <a:ext cx="82502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sp>
        <p:nvSpPr>
          <p:cNvPr id="48133" name="Rectangle 6"/>
          <p:cNvSpPr>
            <a:spLocks noChangeArrowheads="1"/>
          </p:cNvSpPr>
          <p:nvPr/>
        </p:nvSpPr>
        <p:spPr bwMode="auto">
          <a:xfrm>
            <a:off x="7218363" y="6484938"/>
            <a:ext cx="1665287"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80168" tIns="40083" rIns="80168" bIns="40083">
            <a:spAutoFit/>
          </a:bodyPr>
          <a:lstStyle/>
          <a:p>
            <a:pPr eaLnBrk="0" fontAlgn="base" hangingPunct="0">
              <a:lnSpc>
                <a:spcPct val="150000"/>
              </a:lnSpc>
              <a:spcBef>
                <a:spcPct val="20000"/>
              </a:spcBef>
              <a:spcAft>
                <a:spcPct val="0"/>
              </a:spcAft>
              <a:defRPr/>
            </a:pPr>
            <a:r>
              <a:rPr lang="tr-TR" sz="1200">
                <a:solidFill>
                  <a:srgbClr val="000000"/>
                </a:solidFill>
                <a:ea typeface="ＭＳ Ｐゴシック" charset="0"/>
                <a:cs typeface="ＭＳ Ｐゴシック" charset="0"/>
              </a:rPr>
              <a:t>(Le Blanc et al., 2004)</a:t>
            </a:r>
          </a:p>
        </p:txBody>
      </p:sp>
      <p:sp>
        <p:nvSpPr>
          <p:cNvPr id="44038" name="Title 1"/>
          <p:cNvSpPr>
            <a:spLocks/>
          </p:cNvSpPr>
          <p:nvPr/>
        </p:nvSpPr>
        <p:spPr bwMode="auto">
          <a:xfrm>
            <a:off x="446088" y="2921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endParaRPr lang="en-US" altLang="tr-TR" sz="3900">
              <a:solidFill>
                <a:srgbClr val="000000"/>
              </a:solidFill>
            </a:endParaRPr>
          </a:p>
        </p:txBody>
      </p:sp>
      <p:sp>
        <p:nvSpPr>
          <p:cNvPr id="44039" name="Rectangle 16"/>
          <p:cNvSpPr>
            <a:spLocks noChangeArrowheads="1"/>
          </p:cNvSpPr>
          <p:nvPr/>
        </p:nvSpPr>
        <p:spPr bwMode="auto">
          <a:xfrm>
            <a:off x="425450" y="0"/>
            <a:ext cx="8229600" cy="1141413"/>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500" i="1">
                <a:solidFill>
                  <a:srgbClr val="FFFFFF"/>
                </a:solidFill>
                <a:latin typeface="Segoe UI" pitchFamily="34" charset="0"/>
              </a:rPr>
              <a:t>Steroide dirençli GVHH tedavisinde MKH Deneyimleri </a:t>
            </a:r>
          </a:p>
        </p:txBody>
      </p:sp>
    </p:spTree>
    <p:extLst>
      <p:ext uri="{BB962C8B-B14F-4D97-AF65-F5344CB8AC3E}">
        <p14:creationId xmlns:p14="http://schemas.microsoft.com/office/powerpoint/2010/main" val="40011209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5059" name="Rectangle 19"/>
          <p:cNvSpPr>
            <a:spLocks noChangeArrowheads="1"/>
          </p:cNvSpPr>
          <p:nvPr/>
        </p:nvSpPr>
        <p:spPr bwMode="auto">
          <a:xfrm>
            <a:off x="7421563" y="6500813"/>
            <a:ext cx="1649412" cy="358775"/>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800" b="1">
                <a:solidFill>
                  <a:srgbClr val="000000"/>
                </a:solidFill>
              </a:rPr>
              <a:t>PROCHYMAL</a:t>
            </a:r>
          </a:p>
        </p:txBody>
      </p:sp>
      <p:sp>
        <p:nvSpPr>
          <p:cNvPr id="49156" name="Line 6"/>
          <p:cNvSpPr>
            <a:spLocks noChangeShapeType="1"/>
          </p:cNvSpPr>
          <p:nvPr/>
        </p:nvSpPr>
        <p:spPr bwMode="auto">
          <a:xfrm>
            <a:off x="0" y="6486525"/>
            <a:ext cx="9144000" cy="14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sp>
        <p:nvSpPr>
          <p:cNvPr id="45061" name="Rectangle 16"/>
          <p:cNvSpPr>
            <a:spLocks noGrp="1" noChangeArrowheads="1"/>
          </p:cNvSpPr>
          <p:nvPr>
            <p:ph type="title"/>
          </p:nvPr>
        </p:nvSpPr>
        <p:spPr>
          <a:xfrm>
            <a:off x="306388" y="704850"/>
            <a:ext cx="8229600" cy="504825"/>
          </a:xfrm>
          <a:extLst>
            <a:ext uri="{909E8E84-426E-40DD-AFC4-6F175D3DCCD1}">
              <a14:hiddenFill xmlns:a14="http://schemas.microsoft.com/office/drawing/2010/main">
                <a:solidFill>
                  <a:srgbClr val="F8F8F8"/>
                </a:solidFill>
              </a14:hiddenFill>
            </a:ext>
          </a:extLst>
        </p:spPr>
        <p:txBody>
          <a:bodyPr/>
          <a:lstStyle/>
          <a:p>
            <a:pPr eaLnBrk="1" hangingPunct="1"/>
            <a:r>
              <a:rPr lang="tr-TR" altLang="tr-TR" sz="1800" i="1" smtClean="0">
                <a:solidFill>
                  <a:schemeClr val="bg1"/>
                </a:solidFill>
                <a:latin typeface="Segoe UI" pitchFamily="34" charset="0"/>
                <a:ea typeface="ＭＳ Ｐゴシック" pitchFamily="34" charset="-128"/>
              </a:rPr>
              <a:t>Compassionate use: </a:t>
            </a:r>
            <a:r>
              <a:rPr lang="en-US" altLang="tr-TR" sz="1800" smtClean="0">
                <a:solidFill>
                  <a:schemeClr val="bg1"/>
                </a:solidFill>
                <a:latin typeface="Segoe UI" pitchFamily="34" charset="0"/>
                <a:ea typeface="ＭＳ Ｐゴシック" pitchFamily="34" charset="-128"/>
              </a:rPr>
              <a:t>(5/200</a:t>
            </a:r>
            <a:r>
              <a:rPr lang="tr-TR" altLang="tr-TR" sz="1800" smtClean="0">
                <a:solidFill>
                  <a:schemeClr val="bg1"/>
                </a:solidFill>
                <a:latin typeface="Segoe UI" pitchFamily="34" charset="0"/>
                <a:ea typeface="ＭＳ Ｐゴシック" pitchFamily="34" charset="-128"/>
              </a:rPr>
              <a:t>6</a:t>
            </a:r>
            <a:r>
              <a:rPr lang="en-US" altLang="tr-TR" sz="1800" smtClean="0">
                <a:solidFill>
                  <a:schemeClr val="bg1"/>
                </a:solidFill>
                <a:latin typeface="Segoe UI" pitchFamily="34" charset="0"/>
                <a:ea typeface="ＭＳ Ｐゴシック" pitchFamily="34" charset="-128"/>
              </a:rPr>
              <a:t>) </a:t>
            </a:r>
            <a:r>
              <a:rPr lang="tr-TR" altLang="tr-TR" sz="1800" smtClean="0">
                <a:solidFill>
                  <a:schemeClr val="bg1"/>
                </a:solidFill>
                <a:latin typeface="Segoe UI" pitchFamily="34" charset="0"/>
                <a:ea typeface="ＭＳ Ｐゴシック" pitchFamily="34" charset="-128"/>
              </a:rPr>
              <a:t>USA geri ödeme 2012</a:t>
            </a:r>
          </a:p>
        </p:txBody>
      </p:sp>
      <p:sp>
        <p:nvSpPr>
          <p:cNvPr id="45062" name="Rectangle 16"/>
          <p:cNvSpPr>
            <a:spLocks noChangeArrowheads="1"/>
          </p:cNvSpPr>
          <p:nvPr/>
        </p:nvSpPr>
        <p:spPr bwMode="auto">
          <a:xfrm>
            <a:off x="758825" y="7938"/>
            <a:ext cx="8229600" cy="1141412"/>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500" i="1">
                <a:solidFill>
                  <a:srgbClr val="FFFFFF"/>
                </a:solidFill>
                <a:latin typeface="Segoe UI" pitchFamily="34" charset="0"/>
              </a:rPr>
              <a:t>Steroide dirençli GVHH tedavisinde MKH Deneyimleri </a:t>
            </a:r>
          </a:p>
        </p:txBody>
      </p:sp>
      <p:pic>
        <p:nvPicPr>
          <p:cNvPr id="45063" name="Picture 8" descr="http://www.osiris.com/images/Prochymal_img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2924175"/>
            <a:ext cx="3475038"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4" name="AutoShape 12"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5065" name="AutoShape 14"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5066" name="AutoShape 16"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pic>
        <p:nvPicPr>
          <p:cNvPr id="49163" name="Picture 17"/>
          <p:cNvPicPr>
            <a:picLocks noChangeAspect="1" noChangeArrowheads="1"/>
          </p:cNvPicPr>
          <p:nvPr/>
        </p:nvPicPr>
        <p:blipFill>
          <a:blip r:embed="rId4"/>
          <a:srcRect/>
          <a:stretch>
            <a:fillRect/>
          </a:stretch>
        </p:blipFill>
        <p:spPr bwMode="auto">
          <a:xfrm>
            <a:off x="198438" y="908050"/>
            <a:ext cx="828675"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 name="Dikdörtgen 4"/>
          <p:cNvSpPr/>
          <p:nvPr/>
        </p:nvSpPr>
        <p:spPr>
          <a:xfrm>
            <a:off x="34925" y="6559550"/>
            <a:ext cx="5030788" cy="254000"/>
          </a:xfrm>
          <a:prstGeom prst="rect">
            <a:avLst/>
          </a:prstGeom>
        </p:spPr>
        <p:txBody>
          <a:bodyPr>
            <a:spAutoFit/>
          </a:bodyPr>
          <a:lstStyle/>
          <a:p>
            <a:pPr fontAlgn="base">
              <a:spcBef>
                <a:spcPct val="0"/>
              </a:spcBef>
              <a:spcAft>
                <a:spcPct val="0"/>
              </a:spcAft>
              <a:defRPr/>
            </a:pPr>
            <a:r>
              <a:rPr lang="en-US" sz="1050" dirty="0">
                <a:solidFill>
                  <a:srgbClr val="000000"/>
                </a:solidFill>
                <a:ea typeface="ＭＳ Ｐゴシック" pitchFamily="34" charset="-128"/>
              </a:rPr>
              <a:t>The results of the Phase-II trial were presented at the 2006 ASH conference.</a:t>
            </a:r>
            <a:endParaRPr lang="tr-TR" sz="1050" b="1" dirty="0">
              <a:solidFill>
                <a:srgbClr val="000000"/>
              </a:solidFill>
              <a:ea typeface="ＭＳ Ｐゴシック" pitchFamily="34" charset="-128"/>
            </a:endParaRPr>
          </a:p>
        </p:txBody>
      </p:sp>
      <p:sp>
        <p:nvSpPr>
          <p:cNvPr id="45069" name="Text Box 18"/>
          <p:cNvSpPr txBox="1">
            <a:spLocks noChangeArrowheads="1"/>
          </p:cNvSpPr>
          <p:nvPr/>
        </p:nvSpPr>
        <p:spPr bwMode="auto">
          <a:xfrm>
            <a:off x="731838" y="1527175"/>
            <a:ext cx="7432675"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ct val="150000"/>
              </a:lnSpc>
              <a:spcBef>
                <a:spcPct val="50000"/>
              </a:spcBef>
              <a:spcAft>
                <a:spcPct val="0"/>
              </a:spcAft>
            </a:pPr>
            <a:r>
              <a:rPr lang="tr-TR" altLang="tr-TR" sz="1800">
                <a:solidFill>
                  <a:srgbClr val="000000"/>
                </a:solidFill>
              </a:rPr>
              <a:t>  12 pediatrik hasta [yaş: 5 ay-15 yıl ]</a:t>
            </a:r>
          </a:p>
          <a:p>
            <a:pPr eaLnBrk="1" fontAlgn="base" hangingPunct="1">
              <a:lnSpc>
                <a:spcPct val="150000"/>
              </a:lnSpc>
              <a:spcBef>
                <a:spcPct val="50000"/>
              </a:spcBef>
              <a:spcAft>
                <a:spcPct val="0"/>
              </a:spcAft>
            </a:pPr>
            <a:r>
              <a:rPr lang="tr-TR" altLang="tr-TR" sz="1800">
                <a:solidFill>
                  <a:srgbClr val="000000"/>
                </a:solidFill>
              </a:rPr>
              <a:t>  Steroide dirençli ağır GVHH</a:t>
            </a:r>
            <a:endParaRPr lang="tr-TR" altLang="ja-JP" sz="1800">
              <a:solidFill>
                <a:srgbClr val="000000"/>
              </a:solidFill>
            </a:endParaRPr>
          </a:p>
        </p:txBody>
      </p:sp>
      <p:pic>
        <p:nvPicPr>
          <p:cNvPr id="45070" name="Picture 16"/>
          <p:cNvPicPr>
            <a:picLocks noChangeAspect="1" noChangeArrowheads="1"/>
          </p:cNvPicPr>
          <p:nvPr/>
        </p:nvPicPr>
        <p:blipFill>
          <a:blip r:embed="rId5"/>
          <a:srcRect/>
          <a:stretch>
            <a:fillRect/>
          </a:stretch>
        </p:blipFill>
        <p:spPr bwMode="auto">
          <a:xfrm>
            <a:off x="4356100" y="2271713"/>
            <a:ext cx="4319588" cy="367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2092249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9"/>
          <p:cNvSpPr>
            <a:spLocks noChangeArrowheads="1"/>
          </p:cNvSpPr>
          <p:nvPr/>
        </p:nvSpPr>
        <p:spPr bwMode="auto">
          <a:xfrm>
            <a:off x="7421563" y="6500813"/>
            <a:ext cx="1649412" cy="358775"/>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800" b="1">
                <a:solidFill>
                  <a:srgbClr val="000000"/>
                </a:solidFill>
              </a:rPr>
              <a:t>PROCHYMAL</a:t>
            </a:r>
          </a:p>
        </p:txBody>
      </p:sp>
      <p:sp>
        <p:nvSpPr>
          <p:cNvPr id="50180" name="Line 6"/>
          <p:cNvSpPr>
            <a:spLocks noChangeShapeType="1"/>
          </p:cNvSpPr>
          <p:nvPr/>
        </p:nvSpPr>
        <p:spPr bwMode="auto">
          <a:xfrm>
            <a:off x="0" y="6486525"/>
            <a:ext cx="9144000" cy="14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sp>
        <p:nvSpPr>
          <p:cNvPr id="46084" name="AutoShape 12"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6085" name="AutoShape 14"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6086" name="AutoShape 16"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5" name="Dikdörtgen 4"/>
          <p:cNvSpPr/>
          <p:nvPr/>
        </p:nvSpPr>
        <p:spPr>
          <a:xfrm>
            <a:off x="855663" y="6559550"/>
            <a:ext cx="5030787" cy="254000"/>
          </a:xfrm>
          <a:prstGeom prst="rect">
            <a:avLst/>
          </a:prstGeom>
        </p:spPr>
        <p:txBody>
          <a:bodyPr>
            <a:spAutoFit/>
          </a:bodyPr>
          <a:lstStyle/>
          <a:p>
            <a:pPr fontAlgn="base">
              <a:spcBef>
                <a:spcPct val="0"/>
              </a:spcBef>
              <a:spcAft>
                <a:spcPct val="0"/>
              </a:spcAft>
              <a:defRPr/>
            </a:pPr>
            <a:r>
              <a:rPr lang="en-US" sz="1050" dirty="0">
                <a:solidFill>
                  <a:srgbClr val="000000"/>
                </a:solidFill>
                <a:ea typeface="ＭＳ Ｐゴシック" pitchFamily="34" charset="-128"/>
              </a:rPr>
              <a:t>The results of the Phase-II trial were presented at the 2006 ASH conference.</a:t>
            </a:r>
            <a:endParaRPr lang="tr-TR" sz="1050" b="1" dirty="0">
              <a:solidFill>
                <a:srgbClr val="000000"/>
              </a:solidFill>
              <a:ea typeface="ＭＳ Ｐゴシック" pitchFamily="34" charset="-128"/>
            </a:endParaRPr>
          </a:p>
        </p:txBody>
      </p:sp>
      <p:pic>
        <p:nvPicPr>
          <p:cNvPr id="15"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6089" name="Rectangle 16"/>
          <p:cNvSpPr>
            <a:spLocks noGrp="1" noChangeArrowheads="1"/>
          </p:cNvSpPr>
          <p:nvPr>
            <p:ph type="title"/>
          </p:nvPr>
        </p:nvSpPr>
        <p:spPr>
          <a:xfrm>
            <a:off x="306388" y="704850"/>
            <a:ext cx="8229600" cy="504825"/>
          </a:xfrm>
          <a:extLst>
            <a:ext uri="{909E8E84-426E-40DD-AFC4-6F175D3DCCD1}">
              <a14:hiddenFill xmlns:a14="http://schemas.microsoft.com/office/drawing/2010/main">
                <a:solidFill>
                  <a:srgbClr val="F8F8F8"/>
                </a:solidFill>
              </a14:hiddenFill>
            </a:ext>
          </a:extLst>
        </p:spPr>
        <p:txBody>
          <a:bodyPr/>
          <a:lstStyle/>
          <a:p>
            <a:pPr eaLnBrk="1" hangingPunct="1"/>
            <a:r>
              <a:rPr lang="tr-TR" altLang="tr-TR" sz="1800" i="1" smtClean="0">
                <a:solidFill>
                  <a:schemeClr val="bg1"/>
                </a:solidFill>
                <a:latin typeface="Segoe UI" pitchFamily="34" charset="0"/>
                <a:ea typeface="ＭＳ Ｐゴシック" pitchFamily="34" charset="-128"/>
              </a:rPr>
              <a:t>Compassionate use: </a:t>
            </a:r>
            <a:r>
              <a:rPr lang="en-US" altLang="tr-TR" sz="1800" smtClean="0">
                <a:solidFill>
                  <a:schemeClr val="bg1"/>
                </a:solidFill>
                <a:latin typeface="Segoe UI" pitchFamily="34" charset="0"/>
                <a:ea typeface="ＭＳ Ｐゴシック" pitchFamily="34" charset="-128"/>
              </a:rPr>
              <a:t>(5/200</a:t>
            </a:r>
            <a:r>
              <a:rPr lang="tr-TR" altLang="tr-TR" sz="1800" smtClean="0">
                <a:solidFill>
                  <a:schemeClr val="bg1"/>
                </a:solidFill>
                <a:latin typeface="Segoe UI" pitchFamily="34" charset="0"/>
                <a:ea typeface="ＭＳ Ｐゴシック" pitchFamily="34" charset="-128"/>
              </a:rPr>
              <a:t>6</a:t>
            </a:r>
            <a:r>
              <a:rPr lang="en-US" altLang="tr-TR" sz="1800" smtClean="0">
                <a:solidFill>
                  <a:schemeClr val="bg1"/>
                </a:solidFill>
                <a:latin typeface="Segoe UI" pitchFamily="34" charset="0"/>
                <a:ea typeface="ＭＳ Ｐゴシック" pitchFamily="34" charset="-128"/>
              </a:rPr>
              <a:t>) </a:t>
            </a:r>
            <a:r>
              <a:rPr lang="tr-TR" altLang="tr-TR" sz="1800" smtClean="0">
                <a:solidFill>
                  <a:schemeClr val="bg1"/>
                </a:solidFill>
                <a:latin typeface="Segoe UI" pitchFamily="34" charset="0"/>
                <a:ea typeface="ＭＳ Ｐゴシック" pitchFamily="34" charset="-128"/>
              </a:rPr>
              <a:t>USA geri ödeme 2012</a:t>
            </a:r>
          </a:p>
        </p:txBody>
      </p:sp>
      <p:sp>
        <p:nvSpPr>
          <p:cNvPr id="46090" name="Rectangle 16"/>
          <p:cNvSpPr>
            <a:spLocks noChangeArrowheads="1"/>
          </p:cNvSpPr>
          <p:nvPr/>
        </p:nvSpPr>
        <p:spPr bwMode="auto">
          <a:xfrm>
            <a:off x="758825" y="7938"/>
            <a:ext cx="8229600" cy="1141412"/>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500" i="1">
                <a:solidFill>
                  <a:srgbClr val="FFFFFF"/>
                </a:solidFill>
                <a:latin typeface="Segoe UI" pitchFamily="34" charset="0"/>
              </a:rPr>
              <a:t>Steroide dirençli GVHH tedavisinde MKH Deneyimleri </a:t>
            </a:r>
          </a:p>
        </p:txBody>
      </p:sp>
      <p:sp>
        <p:nvSpPr>
          <p:cNvPr id="46091" name="AutoShape 12"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6092" name="AutoShape 14"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6093" name="AutoShape 16"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pic>
        <p:nvPicPr>
          <p:cNvPr id="21" name="Picture 17"/>
          <p:cNvPicPr>
            <a:picLocks noChangeAspect="1" noChangeArrowheads="1"/>
          </p:cNvPicPr>
          <p:nvPr/>
        </p:nvPicPr>
        <p:blipFill>
          <a:blip r:embed="rId3"/>
          <a:srcRect/>
          <a:stretch>
            <a:fillRect/>
          </a:stretch>
        </p:blipFill>
        <p:spPr bwMode="auto">
          <a:xfrm>
            <a:off x="198438" y="908050"/>
            <a:ext cx="828675"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46095" name="Picture 16"/>
          <p:cNvPicPr>
            <a:picLocks noChangeAspect="1" noChangeArrowheads="1"/>
          </p:cNvPicPr>
          <p:nvPr/>
        </p:nvPicPr>
        <p:blipFill>
          <a:blip r:embed="rId4"/>
          <a:srcRect/>
          <a:stretch>
            <a:fillRect/>
          </a:stretch>
        </p:blipFill>
        <p:spPr bwMode="auto">
          <a:xfrm>
            <a:off x="727075" y="1716088"/>
            <a:ext cx="3743325"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6096" name="Picture 17"/>
          <p:cNvPicPr>
            <a:picLocks noChangeAspect="1" noChangeArrowheads="1"/>
          </p:cNvPicPr>
          <p:nvPr/>
        </p:nvPicPr>
        <p:blipFill>
          <a:blip r:embed="rId5"/>
          <a:srcRect/>
          <a:stretch>
            <a:fillRect/>
          </a:stretch>
        </p:blipFill>
        <p:spPr bwMode="auto">
          <a:xfrm>
            <a:off x="4857750" y="1941513"/>
            <a:ext cx="3638550"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6097" name="Picture 18"/>
          <p:cNvPicPr>
            <a:picLocks noChangeAspect="1" noChangeArrowheads="1"/>
          </p:cNvPicPr>
          <p:nvPr/>
        </p:nvPicPr>
        <p:blipFill>
          <a:blip r:embed="rId6"/>
          <a:srcRect/>
          <a:stretch>
            <a:fillRect/>
          </a:stretch>
        </p:blipFill>
        <p:spPr bwMode="auto">
          <a:xfrm>
            <a:off x="855663" y="4090988"/>
            <a:ext cx="3629025"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6098" name="Picture 19"/>
          <p:cNvPicPr>
            <a:picLocks noChangeAspect="1" noChangeArrowheads="1"/>
          </p:cNvPicPr>
          <p:nvPr/>
        </p:nvPicPr>
        <p:blipFill>
          <a:blip r:embed="rId7"/>
          <a:srcRect/>
          <a:stretch>
            <a:fillRect/>
          </a:stretch>
        </p:blipFill>
        <p:spPr bwMode="auto">
          <a:xfrm>
            <a:off x="4814888" y="4114800"/>
            <a:ext cx="3648075"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9597091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13"/>
          <p:cNvSpPr txBox="1">
            <a:spLocks noChangeArrowheads="1"/>
          </p:cNvSpPr>
          <p:nvPr/>
        </p:nvSpPr>
        <p:spPr bwMode="auto">
          <a:xfrm>
            <a:off x="620713" y="1684338"/>
            <a:ext cx="4164012"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ct val="130000"/>
              </a:lnSpc>
              <a:spcBef>
                <a:spcPct val="0"/>
              </a:spcBef>
              <a:spcAft>
                <a:spcPct val="0"/>
              </a:spcAft>
              <a:buFontTx/>
              <a:buNone/>
            </a:pPr>
            <a:r>
              <a:rPr lang="tr-TR" altLang="tr-TR" sz="1800">
                <a:solidFill>
                  <a:srgbClr val="000000"/>
                </a:solidFill>
                <a:latin typeface="Segoe UI" pitchFamily="34" charset="0"/>
              </a:rPr>
              <a:t>A</a:t>
            </a:r>
            <a:r>
              <a:rPr lang="en-US" altLang="tr-TR" sz="1800">
                <a:solidFill>
                  <a:srgbClr val="000000"/>
                </a:solidFill>
                <a:latin typeface="Segoe UI" pitchFamily="34" charset="0"/>
              </a:rPr>
              <a:t> randomized, prospective, çok merkezli (16) grade II-IV GVHD. </a:t>
            </a:r>
            <a:r>
              <a:rPr lang="tr-TR" altLang="tr-TR" sz="1800">
                <a:solidFill>
                  <a:srgbClr val="000000"/>
                </a:solidFill>
                <a:latin typeface="Segoe UI" pitchFamily="34" charset="0"/>
              </a:rPr>
              <a:t>                 </a:t>
            </a:r>
            <a:r>
              <a:rPr lang="en-US" altLang="tr-TR" sz="1800">
                <a:solidFill>
                  <a:srgbClr val="000000"/>
                </a:solidFill>
                <a:latin typeface="Segoe UI" pitchFamily="34" charset="0"/>
              </a:rPr>
              <a:t>32 erişkin  hasta </a:t>
            </a:r>
            <a:endParaRPr lang="tr-TR" altLang="tr-TR" sz="1800">
              <a:solidFill>
                <a:srgbClr val="000000"/>
              </a:solidFill>
              <a:latin typeface="Segoe UI" pitchFamily="34" charset="0"/>
            </a:endParaRPr>
          </a:p>
        </p:txBody>
      </p:sp>
      <p:pic>
        <p:nvPicPr>
          <p:cNvPr id="14" name="Picture 2"/>
          <p:cNvPicPr>
            <a:picLocks noChangeAspect="1" noChangeArrowheads="1"/>
          </p:cNvPicPr>
          <p:nvPr/>
        </p:nvPicPr>
        <p:blipFill>
          <a:blip r:embed="rId2"/>
          <a:srcRect/>
          <a:stretch>
            <a:fillRect/>
          </a:stretch>
        </p:blipFill>
        <p:spPr bwMode="auto">
          <a:xfrm>
            <a:off x="0" y="0"/>
            <a:ext cx="9121775"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7108" name="Rectangle 16"/>
          <p:cNvSpPr>
            <a:spLocks noGrp="1" noChangeArrowheads="1"/>
          </p:cNvSpPr>
          <p:nvPr>
            <p:ph type="title"/>
          </p:nvPr>
        </p:nvSpPr>
        <p:spPr>
          <a:xfrm>
            <a:off x="34925" y="704850"/>
            <a:ext cx="8208963" cy="504825"/>
          </a:xfrm>
          <a:extLst>
            <a:ext uri="{909E8E84-426E-40DD-AFC4-6F175D3DCCD1}">
              <a14:hiddenFill xmlns:a14="http://schemas.microsoft.com/office/drawing/2010/main">
                <a:solidFill>
                  <a:srgbClr val="F8F8F8"/>
                </a:solidFill>
              </a14:hiddenFill>
            </a:ext>
          </a:extLst>
        </p:spPr>
        <p:txBody>
          <a:bodyPr/>
          <a:lstStyle/>
          <a:p>
            <a:pPr eaLnBrk="1" hangingPunct="1"/>
            <a:r>
              <a:rPr lang="tr-TR" altLang="tr-TR" sz="1800" i="1" smtClean="0">
                <a:solidFill>
                  <a:schemeClr val="bg1"/>
                </a:solidFill>
                <a:latin typeface="Segoe UI" pitchFamily="34" charset="0"/>
                <a:ea typeface="ＭＳ Ｐゴシック" pitchFamily="34" charset="-128"/>
              </a:rPr>
              <a:t>Compassionate use: </a:t>
            </a:r>
            <a:r>
              <a:rPr lang="en-US" altLang="tr-TR" sz="1800" smtClean="0">
                <a:solidFill>
                  <a:schemeClr val="bg1"/>
                </a:solidFill>
                <a:latin typeface="Segoe UI" pitchFamily="34" charset="0"/>
                <a:ea typeface="ＭＳ Ｐゴシック" pitchFamily="34" charset="-128"/>
              </a:rPr>
              <a:t>(5/200</a:t>
            </a:r>
            <a:r>
              <a:rPr lang="tr-TR" altLang="tr-TR" sz="1800" smtClean="0">
                <a:solidFill>
                  <a:schemeClr val="bg1"/>
                </a:solidFill>
                <a:latin typeface="Segoe UI" pitchFamily="34" charset="0"/>
                <a:ea typeface="ＭＳ Ｐゴシック" pitchFamily="34" charset="-128"/>
              </a:rPr>
              <a:t>6</a:t>
            </a:r>
            <a:r>
              <a:rPr lang="en-US" altLang="tr-TR" sz="1800" smtClean="0">
                <a:solidFill>
                  <a:schemeClr val="bg1"/>
                </a:solidFill>
                <a:latin typeface="Segoe UI" pitchFamily="34" charset="0"/>
                <a:ea typeface="ＭＳ Ｐゴシック" pitchFamily="34" charset="-128"/>
              </a:rPr>
              <a:t>) </a:t>
            </a:r>
            <a:r>
              <a:rPr lang="tr-TR" altLang="tr-TR" sz="1800" smtClean="0">
                <a:solidFill>
                  <a:schemeClr val="bg1"/>
                </a:solidFill>
                <a:latin typeface="Segoe UI" pitchFamily="34" charset="0"/>
                <a:ea typeface="ＭＳ Ｐゴシック" pitchFamily="34" charset="-128"/>
              </a:rPr>
              <a:t>USA geri ödeme 2012</a:t>
            </a:r>
          </a:p>
        </p:txBody>
      </p:sp>
      <p:sp>
        <p:nvSpPr>
          <p:cNvPr id="47109" name="Rectangle 16"/>
          <p:cNvSpPr>
            <a:spLocks noChangeArrowheads="1"/>
          </p:cNvSpPr>
          <p:nvPr/>
        </p:nvSpPr>
        <p:spPr bwMode="auto">
          <a:xfrm>
            <a:off x="971550" y="0"/>
            <a:ext cx="7519988" cy="1141413"/>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500" i="1">
                <a:solidFill>
                  <a:srgbClr val="FFFFFF"/>
                </a:solidFill>
                <a:latin typeface="Segoe UI" pitchFamily="34" charset="0"/>
              </a:rPr>
              <a:t>Akut GVHH tedavisinde steroid + MKH tedavisi</a:t>
            </a:r>
          </a:p>
        </p:txBody>
      </p:sp>
      <p:sp>
        <p:nvSpPr>
          <p:cNvPr id="47110" name="AutoShape 12"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7111" name="AutoShape 14"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7112" name="AutoShape 16"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pic>
        <p:nvPicPr>
          <p:cNvPr id="20" name="Picture 17"/>
          <p:cNvPicPr>
            <a:picLocks noChangeAspect="1" noChangeArrowheads="1"/>
          </p:cNvPicPr>
          <p:nvPr/>
        </p:nvPicPr>
        <p:blipFill>
          <a:blip r:embed="rId3"/>
          <a:srcRect/>
          <a:stretch>
            <a:fillRect/>
          </a:stretch>
        </p:blipFill>
        <p:spPr bwMode="auto">
          <a:xfrm>
            <a:off x="179388" y="465138"/>
            <a:ext cx="827087"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7114" name="Rectangle 19"/>
          <p:cNvSpPr>
            <a:spLocks noChangeArrowheads="1"/>
          </p:cNvSpPr>
          <p:nvPr/>
        </p:nvSpPr>
        <p:spPr bwMode="auto">
          <a:xfrm>
            <a:off x="7421563" y="6500813"/>
            <a:ext cx="1649412" cy="358775"/>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800" b="1">
                <a:solidFill>
                  <a:srgbClr val="000000"/>
                </a:solidFill>
              </a:rPr>
              <a:t>PROCHYMAL</a:t>
            </a:r>
          </a:p>
        </p:txBody>
      </p:sp>
      <p:sp>
        <p:nvSpPr>
          <p:cNvPr id="22" name="Line 6"/>
          <p:cNvSpPr>
            <a:spLocks noChangeShapeType="1"/>
          </p:cNvSpPr>
          <p:nvPr/>
        </p:nvSpPr>
        <p:spPr bwMode="auto">
          <a:xfrm>
            <a:off x="0" y="6486525"/>
            <a:ext cx="9144000" cy="14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sp>
        <p:nvSpPr>
          <p:cNvPr id="23" name="Dikdörtgen 22"/>
          <p:cNvSpPr/>
          <p:nvPr/>
        </p:nvSpPr>
        <p:spPr>
          <a:xfrm>
            <a:off x="855663" y="6559550"/>
            <a:ext cx="5030787" cy="254000"/>
          </a:xfrm>
          <a:prstGeom prst="rect">
            <a:avLst/>
          </a:prstGeom>
        </p:spPr>
        <p:txBody>
          <a:bodyPr>
            <a:spAutoFit/>
          </a:bodyPr>
          <a:lstStyle/>
          <a:p>
            <a:pPr fontAlgn="base">
              <a:spcBef>
                <a:spcPct val="0"/>
              </a:spcBef>
              <a:spcAft>
                <a:spcPct val="0"/>
              </a:spcAft>
              <a:defRPr/>
            </a:pPr>
            <a:r>
              <a:rPr lang="en-US" sz="1050" dirty="0">
                <a:solidFill>
                  <a:srgbClr val="000000"/>
                </a:solidFill>
                <a:ea typeface="ＭＳ Ｐゴシック" pitchFamily="34" charset="-128"/>
              </a:rPr>
              <a:t>The results of the Phase-II trial were presented at the 2006 ASH conference.</a:t>
            </a:r>
            <a:endParaRPr lang="tr-TR" sz="1050" b="1" dirty="0">
              <a:solidFill>
                <a:srgbClr val="000000"/>
              </a:solidFill>
              <a:ea typeface="ＭＳ Ｐゴシック" pitchFamily="34" charset="-128"/>
            </a:endParaRPr>
          </a:p>
        </p:txBody>
      </p:sp>
      <p:pic>
        <p:nvPicPr>
          <p:cNvPr id="47117"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35600" y="1531938"/>
            <a:ext cx="2811463" cy="131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8" name="Picture 15"/>
          <p:cNvPicPr>
            <a:picLocks noChangeAspect="1" noChangeArrowheads="1"/>
          </p:cNvPicPr>
          <p:nvPr/>
        </p:nvPicPr>
        <p:blipFill>
          <a:blip r:embed="rId5"/>
          <a:srcRect/>
          <a:stretch>
            <a:fillRect/>
          </a:stretch>
        </p:blipFill>
        <p:spPr bwMode="auto">
          <a:xfrm>
            <a:off x="592138" y="3284538"/>
            <a:ext cx="3810000"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7119" name="Picture 16"/>
          <p:cNvPicPr>
            <a:picLocks noChangeAspect="1" noChangeArrowheads="1"/>
          </p:cNvPicPr>
          <p:nvPr/>
        </p:nvPicPr>
        <p:blipFill>
          <a:blip r:embed="rId6"/>
          <a:srcRect/>
          <a:stretch>
            <a:fillRect/>
          </a:stretch>
        </p:blipFill>
        <p:spPr bwMode="auto">
          <a:xfrm>
            <a:off x="4595813" y="3317875"/>
            <a:ext cx="3867150"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2464113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Line 6"/>
          <p:cNvSpPr>
            <a:spLocks noChangeShapeType="1"/>
          </p:cNvSpPr>
          <p:nvPr/>
        </p:nvSpPr>
        <p:spPr bwMode="auto">
          <a:xfrm>
            <a:off x="0" y="6486525"/>
            <a:ext cx="9144000" cy="14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pic>
        <p:nvPicPr>
          <p:cNvPr id="13" name="Picture 2"/>
          <p:cNvPicPr>
            <a:picLocks noChangeAspect="1" noChangeArrowheads="1"/>
          </p:cNvPicPr>
          <p:nvPr/>
        </p:nvPicPr>
        <p:blipFill>
          <a:blip r:embed="rId2"/>
          <a:srcRect/>
          <a:stretch>
            <a:fillRect/>
          </a:stretch>
        </p:blipFill>
        <p:spPr bwMode="auto">
          <a:xfrm>
            <a:off x="0" y="0"/>
            <a:ext cx="9121775"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8132" name="Rectangle 16"/>
          <p:cNvSpPr>
            <a:spLocks noGrp="1" noChangeArrowheads="1"/>
          </p:cNvSpPr>
          <p:nvPr>
            <p:ph type="title"/>
          </p:nvPr>
        </p:nvSpPr>
        <p:spPr>
          <a:xfrm>
            <a:off x="34925" y="704850"/>
            <a:ext cx="8208963" cy="504825"/>
          </a:xfrm>
          <a:extLst>
            <a:ext uri="{909E8E84-426E-40DD-AFC4-6F175D3DCCD1}">
              <a14:hiddenFill xmlns:a14="http://schemas.microsoft.com/office/drawing/2010/main">
                <a:solidFill>
                  <a:srgbClr val="F8F8F8"/>
                </a:solidFill>
              </a14:hiddenFill>
            </a:ext>
          </a:extLst>
        </p:spPr>
        <p:txBody>
          <a:bodyPr/>
          <a:lstStyle/>
          <a:p>
            <a:pPr eaLnBrk="1" hangingPunct="1"/>
            <a:r>
              <a:rPr lang="tr-TR" altLang="tr-TR" sz="1800" i="1" smtClean="0">
                <a:solidFill>
                  <a:schemeClr val="bg1"/>
                </a:solidFill>
                <a:latin typeface="Segoe UI" pitchFamily="34" charset="0"/>
                <a:ea typeface="ＭＳ Ｐゴシック" pitchFamily="34" charset="-128"/>
              </a:rPr>
              <a:t>Compassionate use: </a:t>
            </a:r>
            <a:r>
              <a:rPr lang="en-US" altLang="tr-TR" sz="1800" smtClean="0">
                <a:solidFill>
                  <a:schemeClr val="bg1"/>
                </a:solidFill>
                <a:latin typeface="Segoe UI" pitchFamily="34" charset="0"/>
                <a:ea typeface="ＭＳ Ｐゴシック" pitchFamily="34" charset="-128"/>
              </a:rPr>
              <a:t>(5/200</a:t>
            </a:r>
            <a:r>
              <a:rPr lang="tr-TR" altLang="tr-TR" sz="1800" smtClean="0">
                <a:solidFill>
                  <a:schemeClr val="bg1"/>
                </a:solidFill>
                <a:latin typeface="Segoe UI" pitchFamily="34" charset="0"/>
                <a:ea typeface="ＭＳ Ｐゴシック" pitchFamily="34" charset="-128"/>
              </a:rPr>
              <a:t>6</a:t>
            </a:r>
            <a:r>
              <a:rPr lang="en-US" altLang="tr-TR" sz="1800" smtClean="0">
                <a:solidFill>
                  <a:schemeClr val="bg1"/>
                </a:solidFill>
                <a:latin typeface="Segoe UI" pitchFamily="34" charset="0"/>
                <a:ea typeface="ＭＳ Ｐゴシック" pitchFamily="34" charset="-128"/>
              </a:rPr>
              <a:t>) </a:t>
            </a:r>
            <a:r>
              <a:rPr lang="tr-TR" altLang="tr-TR" sz="1800" smtClean="0">
                <a:solidFill>
                  <a:schemeClr val="bg1"/>
                </a:solidFill>
                <a:latin typeface="Segoe UI" pitchFamily="34" charset="0"/>
                <a:ea typeface="ＭＳ Ｐゴシック" pitchFamily="34" charset="-128"/>
              </a:rPr>
              <a:t>USA geri ödeme 2012</a:t>
            </a:r>
          </a:p>
        </p:txBody>
      </p:sp>
      <p:sp>
        <p:nvSpPr>
          <p:cNvPr id="48133" name="Rectangle 16"/>
          <p:cNvSpPr>
            <a:spLocks noChangeArrowheads="1"/>
          </p:cNvSpPr>
          <p:nvPr/>
        </p:nvSpPr>
        <p:spPr bwMode="auto">
          <a:xfrm>
            <a:off x="971550" y="0"/>
            <a:ext cx="7519988" cy="1141413"/>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500" i="1">
                <a:solidFill>
                  <a:srgbClr val="FFFFFF"/>
                </a:solidFill>
                <a:latin typeface="Segoe UI" pitchFamily="34" charset="0"/>
              </a:rPr>
              <a:t>Akut GVHH tedavisinde steroid + MKH tedavisi</a:t>
            </a:r>
          </a:p>
        </p:txBody>
      </p:sp>
      <p:sp>
        <p:nvSpPr>
          <p:cNvPr id="48134" name="AutoShape 12"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8135" name="AutoShape 14"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sp>
        <p:nvSpPr>
          <p:cNvPr id="48136" name="AutoShape 16" descr="data:image/jpeg;base64,/9j/4AAQSkZJRgABAQAAAQABAAD/2wCEAAkGBhQSEBIQExQSFRUWExcUFRQWExgVFxcUFxUXFhUUFxQYHigeGBojGRYVIC8gJCgqLSwsFR4xODwqNicrLCkBCQoKDgwOFw8PFy0dHSAsLCk1NSwsKTEpKS8pNTUsLykqMzM1NTU0KSkpKiwyNSkuKTEqLC4sKjIpKSwrLCk1Nf/AABEIAKkAoAMBIgACEQEDEQH/xAAbAAEAAgMBAQAAAAAAAAAAAAAAAwQBBQYCB//EADgQAAEEAAQEBAIJBAIDAAAAAAEAAgMRBCExQQUSUWETInGBBpEjMkJSobHB0fAUgrLhkvEzQ2L/xAAZAQEAAwEBAAAAAAAAAAAAAAAAAQIDBAX/xAAmEQEBAAICAAQGAwAAAAAAAAAAAQIRAyEEEqHhMUFxgfDxEyJR/9oADAMBAAIRAxEAPwD7iiIgIiICifiWh3KTn+Xr0VfFY3MtZqNXbN/c9lXjjr8yTuepO5UDaoqsUhbqPL+I9QrIKkZREQEREBERAREQEREBERARFglBla/E4zmtrTQ0Lxv2b+6ixON58m3ybkZF3YdG991E1xyy7Bo2UD3yCgNBeQVmKKvM7Kvk39yo+ZsY5nuAOf4CyG9TSo+L47jzWIgBytANuJvKvvDW9uUHdBf4fi/ELzRADqbYoEe+/X2U4thy03HTuOy84fCgUTQAFNAyDR2/UqY9z6OUiRj7FhelULS02PcbHuFPFKHCwgkREQEREBERAREQEREBabi2NqVsLra1wtp2kcNWX2Gdbrcqtj8AyaMxvFg+xBGjgdiDug1pdVdToP5ssnEsiovcLOmeZzqmjpZGa0rsc/DTeHiPquFNmrUDcj/Iba6HLdxcPa6UymjzMALD5mnYPH9pI9CmhDHzyO5pW02x4cdEPDmnM3sNi7QgZZFTuOoaRzZg1Q5QBfKwHLTfb8FsWNvP2r9/2WtfFQtwIF0AQMxflFDXPRm+pQeXkG3POVDOzRaNP7b21ceymHEDbWZOJIvLRlZl1Zc1VltktbI98rywAgDUHUHck7k/zLXZQYVsY5Qac686sjuegCkTPxNEMok61ejepPZe3x15m/W/yHcKPDQBg6k5knUnqb26BSOkVaLEUt+u4Ui1D3km2miNL36jsr2Exoflo4ahJdiyiIpBERAREQEREBERBV4lw5k8ZjeLGoI1adnNOxXLYKWTBSDDy26I2Y3gaDUlo6dWbajLTs1Xx2BZMwxvFg+xBGjmnYjqp2MRvuiCMxYo2HDYg7qHHNLq5Q0HMEn6wvUNA0NbrVYaR+GeIZLLSfo3gZO9B9mTqzR2o3C2WLt7RylovU/eb2P6KBThdy+SPOtXXr1z2aNz3odVejjDRZzJ1O56e3QKKCBsbaH+yep/ZYfJuVFolL7zKryTXl/CopJrWYmHUrK3az2F6cy8wacND17FZNKCaelW5yJ02ODx/N5XZOGoV1c6ycPyJpw+q79D1C2OC4hnyPycP5fcd1phnMlbNNiiWi0QIiICIiAiIgIiIIcXg2ysLHgFp1H5EHYjqtE0yYZ4jkJdG51MlP3jo2To7bm0d2OvRqPEYdr2ljwHNcKIOhCDVyy9VTkxN/z81FjIHYchryXQnJkh1Z0jlPTo/wBj1VWVpBXPy5XFfGLzcQAsnGLW8yza5f5Kvpdfi1XfLajWFW5Wp0zanZibADttHbj9x2UCz4ZTHKzuDdcP4tmGP12OxHUHotwCuOA+yb7Eag9QtxwzGOafDftlexysEeoXdxcnmjKzTdIsNdaytlRERAREQEREBERB5kjDgWuAIIogiwR0IXL4/h5w/UwbONkw9GuO8fQ/Z9F1Sw5tijmDkQosl6o450Vfz8fReeVW+JcNOH8zbMHbMwe32ou32fRR8l9NLyzBB0IO4XFycOu41mSuimdAVFyLCxZmPVXHGgqzYlmR+3RTOoh7mIoGlYwsgMp6co/I5fgqWKxP0LsvNYr9fwXnhPEmZiRxtpy2FenVX4eST4mUdHDKW0CewP6HursclrnWcehlIb4jBeWZz/7C6GBgDQBp1697XbhyY5XUrKxIiItECIiAiIgIiICIiDBC5viHDjhyXsBMNkuYBZiJ1cwbx9W7ajoulWKQc7FM1w20BGdijoQdwdionNFrPFuEmG5YgfDslzALMd5l7Bu37zPcKs2cUHWMxYqyCNiCNQuXk478l5Us8rgaAWufPTvMT7C/S1ddi+g5jsMxfutEyd0k0mXmjGY2LifL60BfsuTlmeEuVnX5r1aSxclqyXOJNkgA24OOhIWBK0vFeUv0a8UXEGzyncqnBG1jrO/1y773V3/z6Kw3EMLH4edvl1NfWid9mWNw1G4IWGOG8rvk/t9tfr7ncbr+ogdhpY5o25Mc6+X6xA1B2eMltvhlrhhow824NAJ7gZrhTxV0ccE8rHuBAEji3ytIJDXvGxcKPZdzwDiLZWUzMNANjTPOr6rXw/iLycuGOU11e/8AfbpXOT5NsiIvXZCIiAiIgIiICIiAiIgwVzfE+EmAumibzRE80sQ1beskY/NvuF0qwUHKtcP/ACMAc1zfKR2Wi4KweK5jyAZLF3REjTY9wD+C6jFcBeyTmgrke63xk0GuP/sZ+rfdWHfCuHcwsdGDzO5y7R3P94OGYPoseXj8+Nx+np2mVy/GcEcO4kkSRnPmaBbSci14GgJ0d3zXrg/w+x/K4SFttIH2g0k35QdDRqtMl0h+EoCKcJHiqp0ryDfUWtPwX4Hlw8rmtmvDXbW1cgzvkvSu+q87l8JyWyzHHW/h7tPPuaq9BKImHD4lnlJ5C/luOTm0N7E7g6H2W7wGGjjYGRNa1g0a0VXspZoGvaWuAc05EEWD7KrgOEshLizmonQuJAHQXt+S9WYzGajNeREVkCIiAiIgIiICIiAiIgIiICIiAiIgIiICIiAiLzI6gTRNAmhqeyDn2fFD5J54IYPE8EgOcZWsHtY6g/Je+DfF8U0bnvqGpDGOd7acWgE8rsr1Wr+F/heTw5ZJnzwySyuc5rHgWNicj1cg+FeXGYWNkZ/poWveXOIIdK/r1OTfkg6Q8ew4aHeNFTr5TzijRo1nnmsjjUHIZPGi5QaLudtA7C+q512CfHxKTEHDyOjEQZD4bWkbEmiRWd/NabDfDmIa/DySQucDiX4iVreUkHLw2kWB1+aDr+JfFUMUEkzXsl5ALax4s8xoC9v9Kxw7j0MoZUkfO5od4YeC4ZWR3paP4lwsmKjgiZBIxrp2mXma1pDG7micsz8l44rwuZ2NfMyOmxYV7YTkA6VzSMv+R+SDphxWIxmXxY+QGi/mHKD0J03Cjk45A006aIGgaLwDRFg/KlwWLhczBYThxjkY+WdvOXBtHzWaoknUfJbXCcJma3iM3gnxJPo4W0L5AOVpHQAEf8UHTj4gw+X08Oen0jf3XrEcbgjcWPmja4agvAI30XJYj4ak/pcBhRGaEjX4h2Xlzs2f7j8liXC4p7MV4jMUZHOeIWse1sQZo0GnZ/JB0XE/idkZw4YBL48nIzleK6E3ndFS4f4jifI2ICTmdRALdiHHmJ0qh+I6rm+DfDkrcRgQ5hEcEBcTlXjPtxHqCR8l24YOgQekREBERAREQEREBYpZRBikpZRBil4nwzXtLXta5p1a4BwPqDkpEQU4eDQMcHshha4aObG0EehAtW6WUQYpKWUQYpZREBERAREQEREH/9k="/>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endParaRPr lang="en-US" altLang="tr-TR" sz="1800" b="1">
              <a:solidFill>
                <a:srgbClr val="000000"/>
              </a:solidFill>
            </a:endParaRPr>
          </a:p>
        </p:txBody>
      </p:sp>
      <p:pic>
        <p:nvPicPr>
          <p:cNvPr id="20" name="Picture 17"/>
          <p:cNvPicPr>
            <a:picLocks noChangeAspect="1" noChangeArrowheads="1"/>
          </p:cNvPicPr>
          <p:nvPr/>
        </p:nvPicPr>
        <p:blipFill>
          <a:blip r:embed="rId3"/>
          <a:srcRect/>
          <a:stretch>
            <a:fillRect/>
          </a:stretch>
        </p:blipFill>
        <p:spPr bwMode="auto">
          <a:xfrm>
            <a:off x="179388" y="465138"/>
            <a:ext cx="827087"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8138" name="Rectangle 19"/>
          <p:cNvSpPr>
            <a:spLocks noChangeArrowheads="1"/>
          </p:cNvSpPr>
          <p:nvPr/>
        </p:nvSpPr>
        <p:spPr bwMode="auto">
          <a:xfrm>
            <a:off x="7421563" y="6500813"/>
            <a:ext cx="1649412" cy="358775"/>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800" b="1">
                <a:solidFill>
                  <a:srgbClr val="000000"/>
                </a:solidFill>
              </a:rPr>
              <a:t>PROCHYMAL</a:t>
            </a:r>
          </a:p>
        </p:txBody>
      </p:sp>
      <p:sp>
        <p:nvSpPr>
          <p:cNvPr id="22" name="Line 6"/>
          <p:cNvSpPr>
            <a:spLocks noChangeShapeType="1"/>
          </p:cNvSpPr>
          <p:nvPr/>
        </p:nvSpPr>
        <p:spPr bwMode="auto">
          <a:xfrm>
            <a:off x="0" y="6486525"/>
            <a:ext cx="9144000" cy="14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sp>
        <p:nvSpPr>
          <p:cNvPr id="23" name="Dikdörtgen 22"/>
          <p:cNvSpPr/>
          <p:nvPr/>
        </p:nvSpPr>
        <p:spPr>
          <a:xfrm>
            <a:off x="855663" y="6559550"/>
            <a:ext cx="5030787" cy="254000"/>
          </a:xfrm>
          <a:prstGeom prst="rect">
            <a:avLst/>
          </a:prstGeom>
        </p:spPr>
        <p:txBody>
          <a:bodyPr>
            <a:spAutoFit/>
          </a:bodyPr>
          <a:lstStyle/>
          <a:p>
            <a:pPr fontAlgn="base">
              <a:spcBef>
                <a:spcPct val="0"/>
              </a:spcBef>
              <a:spcAft>
                <a:spcPct val="0"/>
              </a:spcAft>
              <a:defRPr/>
            </a:pPr>
            <a:r>
              <a:rPr lang="en-US" sz="1050" dirty="0">
                <a:solidFill>
                  <a:srgbClr val="000000"/>
                </a:solidFill>
                <a:ea typeface="ＭＳ Ｐゴシック" pitchFamily="34" charset="-128"/>
              </a:rPr>
              <a:t>The results of the Phase-II trial were presented at the 2006 ASH conference.</a:t>
            </a:r>
            <a:endParaRPr lang="tr-TR" sz="1050" b="1" dirty="0">
              <a:solidFill>
                <a:srgbClr val="000000"/>
              </a:solidFill>
              <a:ea typeface="ＭＳ Ｐゴシック" pitchFamily="34" charset="-128"/>
            </a:endParaRPr>
          </a:p>
        </p:txBody>
      </p:sp>
      <p:pic>
        <p:nvPicPr>
          <p:cNvPr id="48141" name="Picture 16"/>
          <p:cNvPicPr>
            <a:picLocks noChangeAspect="1" noChangeArrowheads="1"/>
          </p:cNvPicPr>
          <p:nvPr/>
        </p:nvPicPr>
        <p:blipFill>
          <a:blip r:embed="rId4"/>
          <a:srcRect/>
          <a:stretch>
            <a:fillRect/>
          </a:stretch>
        </p:blipFill>
        <p:spPr bwMode="auto">
          <a:xfrm>
            <a:off x="649288" y="1920875"/>
            <a:ext cx="3667125"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8142" name="Picture 17"/>
          <p:cNvPicPr>
            <a:picLocks noChangeAspect="1" noChangeArrowheads="1"/>
          </p:cNvPicPr>
          <p:nvPr/>
        </p:nvPicPr>
        <p:blipFill>
          <a:blip r:embed="rId5"/>
          <a:srcRect/>
          <a:stretch>
            <a:fillRect/>
          </a:stretch>
        </p:blipFill>
        <p:spPr bwMode="auto">
          <a:xfrm>
            <a:off x="4732338" y="1920875"/>
            <a:ext cx="371475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8143" name="Picture 18"/>
          <p:cNvPicPr>
            <a:picLocks noChangeAspect="1" noChangeArrowheads="1"/>
          </p:cNvPicPr>
          <p:nvPr/>
        </p:nvPicPr>
        <p:blipFill>
          <a:blip r:embed="rId6"/>
          <a:srcRect/>
          <a:stretch>
            <a:fillRect/>
          </a:stretch>
        </p:blipFill>
        <p:spPr bwMode="auto">
          <a:xfrm>
            <a:off x="611188" y="4076700"/>
            <a:ext cx="374332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8144" name="Picture 19"/>
          <p:cNvPicPr>
            <a:picLocks noChangeAspect="1" noChangeArrowheads="1"/>
          </p:cNvPicPr>
          <p:nvPr/>
        </p:nvPicPr>
        <p:blipFill>
          <a:blip r:embed="rId7"/>
          <a:srcRect/>
          <a:stretch>
            <a:fillRect/>
          </a:stretch>
        </p:blipFill>
        <p:spPr bwMode="auto">
          <a:xfrm>
            <a:off x="4765675" y="3817938"/>
            <a:ext cx="380047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8145" name="Picture 20"/>
          <p:cNvPicPr>
            <a:picLocks noChangeAspect="1" noChangeArrowheads="1"/>
          </p:cNvPicPr>
          <p:nvPr/>
        </p:nvPicPr>
        <p:blipFill>
          <a:blip r:embed="rId8"/>
          <a:srcRect/>
          <a:stretch>
            <a:fillRect/>
          </a:stretch>
        </p:blipFill>
        <p:spPr bwMode="auto">
          <a:xfrm>
            <a:off x="4737100" y="5300663"/>
            <a:ext cx="3754438"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3910387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9155" name="Rectangle 12"/>
          <p:cNvSpPr>
            <a:spLocks noGrp="1" noChangeArrowheads="1"/>
          </p:cNvSpPr>
          <p:nvPr>
            <p:ph type="body" idx="1"/>
          </p:nvPr>
        </p:nvSpPr>
        <p:spPr>
          <a:xfrm>
            <a:off x="877888" y="5100638"/>
            <a:ext cx="8067675" cy="1266825"/>
          </a:xfrm>
          <a:extLst>
            <a:ext uri="{909E8E84-426E-40DD-AFC4-6F175D3DCCD1}">
              <a14:hiddenFill xmlns:a14="http://schemas.microsoft.com/office/drawing/2010/main">
                <a:solidFill>
                  <a:srgbClr val="EAEAEA"/>
                </a:solidFill>
              </a14:hiddenFill>
            </a:ext>
          </a:extLst>
        </p:spPr>
        <p:txBody>
          <a:bodyPr/>
          <a:lstStyle/>
          <a:p>
            <a:pPr eaLnBrk="1" hangingPunct="1">
              <a:lnSpc>
                <a:spcPct val="140000"/>
              </a:lnSpc>
            </a:pPr>
            <a:r>
              <a:rPr lang="tr-TR" altLang="tr-TR" sz="2100" smtClean="0">
                <a:latin typeface="Calibri" pitchFamily="34" charset="0"/>
                <a:ea typeface="ＭＳ Ｐゴシック" pitchFamily="34" charset="-128"/>
              </a:rPr>
              <a:t>55 steroide dirençli akut GVHH </a:t>
            </a:r>
          </a:p>
          <a:p>
            <a:pPr eaLnBrk="1" hangingPunct="1">
              <a:lnSpc>
                <a:spcPct val="140000"/>
              </a:lnSpc>
            </a:pPr>
            <a:r>
              <a:rPr lang="tr-TR" altLang="tr-TR" sz="2100" smtClean="0">
                <a:latin typeface="Calibri" pitchFamily="34" charset="0"/>
                <a:ea typeface="ＭＳ Ｐゴシック" pitchFamily="34" charset="-128"/>
              </a:rPr>
              <a:t>25 çocuk ve 30 erişkin hasta</a:t>
            </a:r>
          </a:p>
        </p:txBody>
      </p:sp>
      <p:pic>
        <p:nvPicPr>
          <p:cNvPr id="55300" name="Picture 2"/>
          <p:cNvPicPr>
            <a:picLocks noChangeAspect="1" noChangeArrowheads="1"/>
          </p:cNvPicPr>
          <p:nvPr/>
        </p:nvPicPr>
        <p:blipFill>
          <a:blip r:embed="rId3"/>
          <a:srcRect/>
          <a:stretch>
            <a:fillRect/>
          </a:stretch>
        </p:blipFill>
        <p:spPr bwMode="auto">
          <a:xfrm>
            <a:off x="569913" y="2179638"/>
            <a:ext cx="8034337" cy="294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9157" name="Rectangle 16"/>
          <p:cNvSpPr>
            <a:spLocks noChangeArrowheads="1"/>
          </p:cNvSpPr>
          <p:nvPr/>
        </p:nvSpPr>
        <p:spPr bwMode="auto">
          <a:xfrm>
            <a:off x="250825" y="0"/>
            <a:ext cx="8588375" cy="1141413"/>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800">
                <a:solidFill>
                  <a:srgbClr val="FFFFFF"/>
                </a:solidFill>
                <a:latin typeface="Segoe UI" pitchFamily="34" charset="0"/>
              </a:rPr>
              <a:t>Steroide dirençli akutGVHH tedavisinde                MKH Tedavisi: faz II çalışma </a:t>
            </a:r>
          </a:p>
        </p:txBody>
      </p:sp>
      <p:sp>
        <p:nvSpPr>
          <p:cNvPr id="49158" name="Metin kutusu 1"/>
          <p:cNvSpPr txBox="1">
            <a:spLocks noChangeArrowheads="1"/>
          </p:cNvSpPr>
          <p:nvPr/>
        </p:nvSpPr>
        <p:spPr bwMode="auto">
          <a:xfrm>
            <a:off x="569913" y="1590675"/>
            <a:ext cx="7848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800">
                <a:solidFill>
                  <a:srgbClr val="000000"/>
                </a:solidFill>
              </a:rPr>
              <a:t>Karaciğer ve barsak fonksiyonlarında çarpıcı klinik cevap</a:t>
            </a:r>
          </a:p>
        </p:txBody>
      </p:sp>
      <p:sp>
        <p:nvSpPr>
          <p:cNvPr id="49159" name="Text Box 8"/>
          <p:cNvSpPr txBox="1">
            <a:spLocks noChangeArrowheads="1"/>
          </p:cNvSpPr>
          <p:nvPr/>
        </p:nvSpPr>
        <p:spPr bwMode="auto">
          <a:xfrm>
            <a:off x="7589838" y="6597650"/>
            <a:ext cx="12493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1988"/>
              </a:lnSpc>
              <a:spcBef>
                <a:spcPct val="0"/>
              </a:spcBef>
              <a:spcAft>
                <a:spcPct val="0"/>
              </a:spcAft>
              <a:buFontTx/>
              <a:buNone/>
            </a:pPr>
            <a:r>
              <a:rPr lang="fr-FR" altLang="tr-TR" sz="1200">
                <a:solidFill>
                  <a:srgbClr val="000000"/>
                </a:solidFill>
                <a:latin typeface="Times New Roman" pitchFamily="18" charset="0"/>
              </a:rPr>
              <a:t>Le Blanc et al, 2008</a:t>
            </a:r>
            <a:endParaRPr lang="tr-TR" altLang="tr-TR" sz="1200">
              <a:solidFill>
                <a:srgbClr val="000000"/>
              </a:solidFill>
              <a:latin typeface="Times New Roman" pitchFamily="18" charset="0"/>
            </a:endParaRPr>
          </a:p>
        </p:txBody>
      </p:sp>
      <p:sp>
        <p:nvSpPr>
          <p:cNvPr id="55305" name="Line 20"/>
          <p:cNvSpPr>
            <a:spLocks noChangeShapeType="1"/>
          </p:cNvSpPr>
          <p:nvPr/>
        </p:nvSpPr>
        <p:spPr bwMode="auto">
          <a:xfrm>
            <a:off x="569913" y="6500813"/>
            <a:ext cx="82502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pic>
        <p:nvPicPr>
          <p:cNvPr id="49161"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0663" y="5867400"/>
            <a:ext cx="982662"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Rectangle 18"/>
          <p:cNvSpPr>
            <a:spLocks noChangeArrowheads="1"/>
          </p:cNvSpPr>
          <p:nvPr/>
        </p:nvSpPr>
        <p:spPr bwMode="auto">
          <a:xfrm>
            <a:off x="539750" y="6548438"/>
            <a:ext cx="4164013" cy="265112"/>
          </a:xfrm>
          <a:prstGeom prst="rect">
            <a:avLst/>
          </a:prstGeom>
          <a:solidFill>
            <a:srgbClr val="CB6E5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200" b="1">
                <a:solidFill>
                  <a:srgbClr val="000000"/>
                </a:solidFill>
              </a:rPr>
              <a:t>Mesenchymal Stem Cell Expansion EBMT Consortium</a:t>
            </a:r>
            <a:r>
              <a:rPr lang="tr-TR" altLang="tr-TR" sz="1200">
                <a:solidFill>
                  <a:srgbClr val="000000"/>
                </a:solidFill>
              </a:rPr>
              <a:t>,</a:t>
            </a:r>
          </a:p>
        </p:txBody>
      </p:sp>
    </p:spTree>
    <p:extLst>
      <p:ext uri="{BB962C8B-B14F-4D97-AF65-F5344CB8AC3E}">
        <p14:creationId xmlns:p14="http://schemas.microsoft.com/office/powerpoint/2010/main" val="22694262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2"/>
          <p:cNvSpPr>
            <a:spLocks noChangeArrowheads="1"/>
          </p:cNvSpPr>
          <p:nvPr/>
        </p:nvSpPr>
        <p:spPr bwMode="auto">
          <a:xfrm>
            <a:off x="4756150" y="1998663"/>
            <a:ext cx="4176713"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p>
            <a:pPr fontAlgn="base">
              <a:lnSpc>
                <a:spcPct val="210000"/>
              </a:lnSpc>
              <a:spcBef>
                <a:spcPct val="0"/>
              </a:spcBef>
              <a:spcAft>
                <a:spcPct val="0"/>
              </a:spcAft>
              <a:buSzPct val="115000"/>
              <a:buFontTx/>
              <a:buChar char="•"/>
              <a:defRPr/>
            </a:pPr>
            <a:r>
              <a:rPr lang="tr-TR">
                <a:solidFill>
                  <a:srgbClr val="000000"/>
                </a:solidFill>
                <a:ea typeface="ＭＳ Ｐゴシック" pitchFamily="34" charset="-128"/>
              </a:rPr>
              <a:t>  Grade II-IV akut GVHH</a:t>
            </a:r>
          </a:p>
          <a:p>
            <a:pPr fontAlgn="base">
              <a:lnSpc>
                <a:spcPct val="210000"/>
              </a:lnSpc>
              <a:spcBef>
                <a:spcPct val="0"/>
              </a:spcBef>
              <a:spcAft>
                <a:spcPct val="0"/>
              </a:spcAft>
              <a:buSzPct val="115000"/>
              <a:buFontTx/>
              <a:buChar char="•"/>
              <a:defRPr/>
            </a:pPr>
            <a:r>
              <a:rPr lang="tr-TR">
                <a:solidFill>
                  <a:srgbClr val="000000"/>
                </a:solidFill>
                <a:ea typeface="ＭＳ Ｐゴシック" pitchFamily="34" charset="-128"/>
              </a:rPr>
              <a:t>  medyan 1 4×10⁶ hücre/kg</a:t>
            </a:r>
          </a:p>
          <a:p>
            <a:pPr marL="741363" lvl="1" indent="-285750" fontAlgn="base">
              <a:lnSpc>
                <a:spcPct val="210000"/>
              </a:lnSpc>
              <a:spcBef>
                <a:spcPct val="0"/>
              </a:spcBef>
              <a:spcAft>
                <a:spcPct val="0"/>
              </a:spcAft>
              <a:buSzPct val="115000"/>
              <a:buFont typeface="Wingdings" pitchFamily="2" charset="2"/>
              <a:buChar char="Ø"/>
              <a:defRPr/>
            </a:pPr>
            <a:r>
              <a:rPr lang="tr-TR">
                <a:solidFill>
                  <a:srgbClr val="000000"/>
                </a:solidFill>
                <a:ea typeface="ＭＳ Ｐゴシック" pitchFamily="34" charset="-128"/>
              </a:rPr>
              <a:t> % 55 Tam cevap</a:t>
            </a:r>
          </a:p>
          <a:p>
            <a:pPr marL="741363" lvl="1" indent="-285750" fontAlgn="base">
              <a:lnSpc>
                <a:spcPct val="210000"/>
              </a:lnSpc>
              <a:spcBef>
                <a:spcPct val="0"/>
              </a:spcBef>
              <a:spcAft>
                <a:spcPct val="0"/>
              </a:spcAft>
              <a:buSzPct val="115000"/>
              <a:buFont typeface="Wingdings" pitchFamily="2" charset="2"/>
              <a:buChar char="Ø"/>
              <a:defRPr/>
            </a:pPr>
            <a:r>
              <a:rPr lang="tr-TR">
                <a:solidFill>
                  <a:srgbClr val="000000"/>
                </a:solidFill>
                <a:ea typeface="ＭＳ Ｐゴシック" pitchFamily="34" charset="-128"/>
              </a:rPr>
              <a:t>% 71 Toplam cevap</a:t>
            </a:r>
          </a:p>
          <a:p>
            <a:pPr fontAlgn="base">
              <a:lnSpc>
                <a:spcPct val="210000"/>
              </a:lnSpc>
              <a:spcBef>
                <a:spcPct val="0"/>
              </a:spcBef>
              <a:spcAft>
                <a:spcPct val="0"/>
              </a:spcAft>
              <a:buSzPct val="115000"/>
              <a:buFontTx/>
              <a:buChar char="•"/>
              <a:defRPr/>
            </a:pPr>
            <a:r>
              <a:rPr lang="tr-TR">
                <a:solidFill>
                  <a:srgbClr val="000000"/>
                </a:solidFill>
                <a:ea typeface="ＭＳ Ｐゴシック" pitchFamily="34" charset="-128"/>
              </a:rPr>
              <a:t>MKH kaynağı aile  içi verici (kardeş-haplo), akraba dışı ve 3. parti uygunsuz MKH vericisi </a:t>
            </a:r>
          </a:p>
        </p:txBody>
      </p:sp>
      <p:pic>
        <p:nvPicPr>
          <p:cNvPr id="56324"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0180" name="Rectangle 16"/>
          <p:cNvSpPr>
            <a:spLocks noChangeArrowheads="1"/>
          </p:cNvSpPr>
          <p:nvPr/>
        </p:nvSpPr>
        <p:spPr bwMode="auto">
          <a:xfrm>
            <a:off x="250825" y="0"/>
            <a:ext cx="8588375" cy="1141413"/>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800">
                <a:solidFill>
                  <a:srgbClr val="FFFFFF"/>
                </a:solidFill>
                <a:latin typeface="Segoe UI" pitchFamily="34" charset="0"/>
              </a:rPr>
              <a:t>Steroide dirençli akutGVHH tedavisinde                MKH Tedavisi: faz II çalışma </a:t>
            </a:r>
          </a:p>
        </p:txBody>
      </p:sp>
      <p:sp>
        <p:nvSpPr>
          <p:cNvPr id="50181" name="Freeform 6"/>
          <p:cNvSpPr>
            <a:spLocks/>
          </p:cNvSpPr>
          <p:nvPr/>
        </p:nvSpPr>
        <p:spPr bwMode="auto">
          <a:xfrm>
            <a:off x="25400" y="6637338"/>
            <a:ext cx="1714500" cy="184150"/>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sp>
        <p:nvSpPr>
          <p:cNvPr id="50182" name="Text Box 8"/>
          <p:cNvSpPr txBox="1">
            <a:spLocks noChangeArrowheads="1"/>
          </p:cNvSpPr>
          <p:nvPr/>
        </p:nvSpPr>
        <p:spPr bwMode="auto">
          <a:xfrm>
            <a:off x="7589838" y="6597650"/>
            <a:ext cx="12493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1988"/>
              </a:lnSpc>
              <a:spcBef>
                <a:spcPct val="0"/>
              </a:spcBef>
              <a:spcAft>
                <a:spcPct val="0"/>
              </a:spcAft>
              <a:buFontTx/>
              <a:buNone/>
            </a:pPr>
            <a:r>
              <a:rPr lang="fr-FR" altLang="tr-TR" sz="1200">
                <a:solidFill>
                  <a:srgbClr val="000000"/>
                </a:solidFill>
                <a:latin typeface="Times New Roman" pitchFamily="18" charset="0"/>
              </a:rPr>
              <a:t>Le Blanc et al, 2008</a:t>
            </a:r>
            <a:endParaRPr lang="tr-TR" altLang="tr-TR" sz="1200">
              <a:solidFill>
                <a:srgbClr val="000000"/>
              </a:solidFill>
              <a:latin typeface="Times New Roman" pitchFamily="18" charset="0"/>
            </a:endParaRPr>
          </a:p>
        </p:txBody>
      </p:sp>
      <p:sp>
        <p:nvSpPr>
          <p:cNvPr id="56328" name="Line 20"/>
          <p:cNvSpPr>
            <a:spLocks noChangeShapeType="1"/>
          </p:cNvSpPr>
          <p:nvPr/>
        </p:nvSpPr>
        <p:spPr bwMode="auto">
          <a:xfrm>
            <a:off x="569913" y="6500813"/>
            <a:ext cx="82502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pic>
        <p:nvPicPr>
          <p:cNvPr id="50184"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0663" y="5867400"/>
            <a:ext cx="982662"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0" name="Picture 12"/>
          <p:cNvPicPr>
            <a:picLocks noChangeAspect="1" noChangeArrowheads="1"/>
          </p:cNvPicPr>
          <p:nvPr/>
        </p:nvPicPr>
        <p:blipFill>
          <a:blip r:embed="rId4"/>
          <a:srcRect/>
          <a:stretch>
            <a:fillRect/>
          </a:stretch>
        </p:blipFill>
        <p:spPr bwMode="auto">
          <a:xfrm>
            <a:off x="539750" y="1930400"/>
            <a:ext cx="3508375" cy="3884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0186" name="Rectangle 18"/>
          <p:cNvSpPr>
            <a:spLocks noChangeArrowheads="1"/>
          </p:cNvSpPr>
          <p:nvPr/>
        </p:nvSpPr>
        <p:spPr bwMode="auto">
          <a:xfrm>
            <a:off x="539750" y="6548438"/>
            <a:ext cx="4164013" cy="265112"/>
          </a:xfrm>
          <a:prstGeom prst="rect">
            <a:avLst/>
          </a:prstGeom>
          <a:solidFill>
            <a:srgbClr val="CB6E5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200" b="1">
                <a:solidFill>
                  <a:srgbClr val="000000"/>
                </a:solidFill>
              </a:rPr>
              <a:t>Mesenchymal Stem Cell Expansion EBMT Consortium</a:t>
            </a:r>
            <a:r>
              <a:rPr lang="tr-TR" altLang="tr-TR" sz="1200">
                <a:solidFill>
                  <a:srgbClr val="000000"/>
                </a:solidFill>
              </a:rPr>
              <a:t>,</a:t>
            </a:r>
          </a:p>
        </p:txBody>
      </p:sp>
    </p:spTree>
    <p:extLst>
      <p:ext uri="{BB962C8B-B14F-4D97-AF65-F5344CB8AC3E}">
        <p14:creationId xmlns:p14="http://schemas.microsoft.com/office/powerpoint/2010/main" val="29116556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reeform 6"/>
          <p:cNvSpPr>
            <a:spLocks/>
          </p:cNvSpPr>
          <p:nvPr/>
        </p:nvSpPr>
        <p:spPr bwMode="auto">
          <a:xfrm>
            <a:off x="25400" y="6637338"/>
            <a:ext cx="1714500" cy="184150"/>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sp>
        <p:nvSpPr>
          <p:cNvPr id="51203" name="Rectangle 12"/>
          <p:cNvSpPr>
            <a:spLocks noChangeArrowheads="1"/>
          </p:cNvSpPr>
          <p:nvPr/>
        </p:nvSpPr>
        <p:spPr bwMode="auto">
          <a:xfrm>
            <a:off x="4427538" y="1773238"/>
            <a:ext cx="4310062" cy="3440112"/>
          </a:xfrm>
          <a:prstGeom prst="rect">
            <a:avLst/>
          </a:prstGeom>
          <a:noFill/>
          <a:ln>
            <a:noFill/>
          </a:ln>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lstStyle>
            <a:lvl1pPr marL="300038" indent="-300038"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fontAlgn="base">
              <a:lnSpc>
                <a:spcPct val="170000"/>
              </a:lnSpc>
              <a:spcAft>
                <a:spcPct val="0"/>
              </a:spcAft>
            </a:pPr>
            <a:r>
              <a:rPr lang="tr-TR" altLang="tr-TR" sz="2400">
                <a:solidFill>
                  <a:srgbClr val="000000"/>
                </a:solidFill>
              </a:rPr>
              <a:t>HLA uygun olma ile  klinik cevap oranı bakımından MK hücre kaynaklarının farkı yoktu.</a:t>
            </a:r>
          </a:p>
          <a:p>
            <a:pPr eaLnBrk="1" fontAlgn="base" hangingPunct="1">
              <a:lnSpc>
                <a:spcPct val="170000"/>
              </a:lnSpc>
              <a:spcAft>
                <a:spcPct val="0"/>
              </a:spcAft>
            </a:pPr>
            <a:r>
              <a:rPr lang="tr-TR" altLang="tr-TR" sz="2400">
                <a:solidFill>
                  <a:srgbClr val="000000"/>
                </a:solidFill>
              </a:rPr>
              <a:t>Hiçbir hastada MKH ilişkili yan etki bildirilmedi</a:t>
            </a:r>
          </a:p>
        </p:txBody>
      </p:sp>
      <p:pic>
        <p:nvPicPr>
          <p:cNvPr id="57348"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1205" name="Rectangle 16"/>
          <p:cNvSpPr>
            <a:spLocks noChangeArrowheads="1"/>
          </p:cNvSpPr>
          <p:nvPr/>
        </p:nvSpPr>
        <p:spPr bwMode="auto">
          <a:xfrm>
            <a:off x="250825" y="0"/>
            <a:ext cx="8588375" cy="1141413"/>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800">
                <a:solidFill>
                  <a:srgbClr val="FFFFFF"/>
                </a:solidFill>
                <a:latin typeface="Segoe UI" pitchFamily="34" charset="0"/>
              </a:rPr>
              <a:t>Steroide dirençli akutGVHH tedavisinde                MKH Tedavisi: faz II çalışma </a:t>
            </a:r>
          </a:p>
        </p:txBody>
      </p:sp>
      <p:sp>
        <p:nvSpPr>
          <p:cNvPr id="51206" name="Freeform 6"/>
          <p:cNvSpPr>
            <a:spLocks/>
          </p:cNvSpPr>
          <p:nvPr/>
        </p:nvSpPr>
        <p:spPr bwMode="auto">
          <a:xfrm>
            <a:off x="25400" y="6637338"/>
            <a:ext cx="1714500" cy="184150"/>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sp>
        <p:nvSpPr>
          <p:cNvPr id="51207" name="Text Box 8"/>
          <p:cNvSpPr txBox="1">
            <a:spLocks noChangeArrowheads="1"/>
          </p:cNvSpPr>
          <p:nvPr/>
        </p:nvSpPr>
        <p:spPr bwMode="auto">
          <a:xfrm>
            <a:off x="7589838" y="6597650"/>
            <a:ext cx="12493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1988"/>
              </a:lnSpc>
              <a:spcBef>
                <a:spcPct val="0"/>
              </a:spcBef>
              <a:spcAft>
                <a:spcPct val="0"/>
              </a:spcAft>
              <a:buFontTx/>
              <a:buNone/>
            </a:pPr>
            <a:r>
              <a:rPr lang="fr-FR" altLang="tr-TR" sz="1200">
                <a:solidFill>
                  <a:srgbClr val="000000"/>
                </a:solidFill>
                <a:latin typeface="Times New Roman" pitchFamily="18" charset="0"/>
              </a:rPr>
              <a:t>Le Blanc et al, 2008</a:t>
            </a:r>
            <a:endParaRPr lang="tr-TR" altLang="tr-TR" sz="1200">
              <a:solidFill>
                <a:srgbClr val="000000"/>
              </a:solidFill>
              <a:latin typeface="Times New Roman" pitchFamily="18" charset="0"/>
            </a:endParaRPr>
          </a:p>
        </p:txBody>
      </p:sp>
      <p:sp>
        <p:nvSpPr>
          <p:cNvPr id="57352" name="Line 20"/>
          <p:cNvSpPr>
            <a:spLocks noChangeShapeType="1"/>
          </p:cNvSpPr>
          <p:nvPr/>
        </p:nvSpPr>
        <p:spPr bwMode="auto">
          <a:xfrm>
            <a:off x="569913" y="6500813"/>
            <a:ext cx="82502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pic>
        <p:nvPicPr>
          <p:cNvPr id="51209"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0663" y="5867400"/>
            <a:ext cx="982662"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15"/>
          <p:cNvPicPr>
            <a:picLocks noChangeAspect="1" noChangeArrowheads="1"/>
          </p:cNvPicPr>
          <p:nvPr/>
        </p:nvPicPr>
        <p:blipFill>
          <a:blip r:embed="rId4"/>
          <a:srcRect/>
          <a:stretch>
            <a:fillRect/>
          </a:stretch>
        </p:blipFill>
        <p:spPr bwMode="auto">
          <a:xfrm>
            <a:off x="569913" y="1603375"/>
            <a:ext cx="3533775" cy="442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1211" name="Rectangle 18"/>
          <p:cNvSpPr>
            <a:spLocks noChangeArrowheads="1"/>
          </p:cNvSpPr>
          <p:nvPr/>
        </p:nvSpPr>
        <p:spPr bwMode="auto">
          <a:xfrm>
            <a:off x="539750" y="6548438"/>
            <a:ext cx="4164013" cy="265112"/>
          </a:xfrm>
          <a:prstGeom prst="rect">
            <a:avLst/>
          </a:prstGeom>
          <a:solidFill>
            <a:srgbClr val="CB6E5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200" b="1">
                <a:solidFill>
                  <a:srgbClr val="000000"/>
                </a:solidFill>
              </a:rPr>
              <a:t>Mesenchymal Stem Cell Expansion EBMT Consortium</a:t>
            </a:r>
            <a:r>
              <a:rPr lang="tr-TR" altLang="tr-TR" sz="1200">
                <a:solidFill>
                  <a:srgbClr val="000000"/>
                </a:solidFill>
              </a:rPr>
              <a:t>,</a:t>
            </a:r>
          </a:p>
        </p:txBody>
      </p:sp>
    </p:spTree>
    <p:extLst>
      <p:ext uri="{BB962C8B-B14F-4D97-AF65-F5344CB8AC3E}">
        <p14:creationId xmlns:p14="http://schemas.microsoft.com/office/powerpoint/2010/main" val="10138480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7"/>
          <p:cNvSpPr>
            <a:spLocks noChangeArrowheads="1"/>
          </p:cNvSpPr>
          <p:nvPr/>
        </p:nvSpPr>
        <p:spPr bwMode="auto">
          <a:xfrm>
            <a:off x="903288" y="5732463"/>
            <a:ext cx="5767387"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p>
            <a:pPr fontAlgn="base">
              <a:spcBef>
                <a:spcPct val="0"/>
              </a:spcBef>
              <a:spcAft>
                <a:spcPct val="0"/>
              </a:spcAft>
              <a:defRPr/>
            </a:pPr>
            <a:r>
              <a:rPr lang="tr-TR" sz="2000">
                <a:solidFill>
                  <a:srgbClr val="000000"/>
                </a:solidFill>
                <a:ea typeface="ＭＳ Ｐゴシック" pitchFamily="34" charset="-128"/>
              </a:rPr>
              <a:t>2 yılın sonunda Tam cevap veren hastaların yarısında fazlası yaşamakta idi. </a:t>
            </a:r>
          </a:p>
        </p:txBody>
      </p:sp>
      <p:pic>
        <p:nvPicPr>
          <p:cNvPr id="58371"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2228" name="Rectangle 16"/>
          <p:cNvSpPr>
            <a:spLocks noChangeArrowheads="1"/>
          </p:cNvSpPr>
          <p:nvPr/>
        </p:nvSpPr>
        <p:spPr bwMode="auto">
          <a:xfrm>
            <a:off x="250825" y="0"/>
            <a:ext cx="8588375" cy="1141413"/>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80135" tIns="40068" rIns="80135" bIns="40068" anchor="ct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spcBef>
                <a:spcPct val="0"/>
              </a:spcBef>
              <a:spcAft>
                <a:spcPct val="0"/>
              </a:spcAft>
              <a:buFontTx/>
              <a:buNone/>
            </a:pPr>
            <a:r>
              <a:rPr lang="tr-TR" altLang="tr-TR" sz="2800">
                <a:solidFill>
                  <a:srgbClr val="FFFFFF"/>
                </a:solidFill>
                <a:latin typeface="Segoe UI" pitchFamily="34" charset="0"/>
              </a:rPr>
              <a:t>Steroide dirençli akutGVHH tedavisinde                MKH Tedavisi: faz II çalışma </a:t>
            </a:r>
          </a:p>
        </p:txBody>
      </p:sp>
      <p:sp>
        <p:nvSpPr>
          <p:cNvPr id="52229" name="Freeform 6"/>
          <p:cNvSpPr>
            <a:spLocks/>
          </p:cNvSpPr>
          <p:nvPr/>
        </p:nvSpPr>
        <p:spPr bwMode="auto">
          <a:xfrm>
            <a:off x="25400" y="6637338"/>
            <a:ext cx="1714500" cy="184150"/>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sp>
        <p:nvSpPr>
          <p:cNvPr id="52230" name="Text Box 8"/>
          <p:cNvSpPr txBox="1">
            <a:spLocks noChangeArrowheads="1"/>
          </p:cNvSpPr>
          <p:nvPr/>
        </p:nvSpPr>
        <p:spPr bwMode="auto">
          <a:xfrm>
            <a:off x="7589838" y="6597650"/>
            <a:ext cx="12493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1988"/>
              </a:lnSpc>
              <a:spcBef>
                <a:spcPct val="0"/>
              </a:spcBef>
              <a:spcAft>
                <a:spcPct val="0"/>
              </a:spcAft>
              <a:buFontTx/>
              <a:buNone/>
            </a:pPr>
            <a:r>
              <a:rPr lang="fr-FR" altLang="tr-TR" sz="1200">
                <a:solidFill>
                  <a:srgbClr val="000000"/>
                </a:solidFill>
                <a:latin typeface="Times New Roman" pitchFamily="18" charset="0"/>
              </a:rPr>
              <a:t>Le Blanc et al, 2008</a:t>
            </a:r>
            <a:endParaRPr lang="tr-TR" altLang="tr-TR" sz="1200">
              <a:solidFill>
                <a:srgbClr val="000000"/>
              </a:solidFill>
              <a:latin typeface="Times New Roman" pitchFamily="18" charset="0"/>
            </a:endParaRPr>
          </a:p>
        </p:txBody>
      </p:sp>
      <p:sp>
        <p:nvSpPr>
          <p:cNvPr id="58375" name="Line 20"/>
          <p:cNvSpPr>
            <a:spLocks noChangeShapeType="1"/>
          </p:cNvSpPr>
          <p:nvPr/>
        </p:nvSpPr>
        <p:spPr bwMode="auto">
          <a:xfrm>
            <a:off x="569913" y="6500813"/>
            <a:ext cx="82502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pic>
        <p:nvPicPr>
          <p:cNvPr id="52232"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0663" y="5867400"/>
            <a:ext cx="982662"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7" name="Picture 12"/>
          <p:cNvPicPr>
            <a:picLocks noChangeAspect="1" noChangeArrowheads="1"/>
          </p:cNvPicPr>
          <p:nvPr/>
        </p:nvPicPr>
        <p:blipFill>
          <a:blip r:embed="rId4"/>
          <a:srcRect/>
          <a:stretch>
            <a:fillRect/>
          </a:stretch>
        </p:blipFill>
        <p:spPr bwMode="auto">
          <a:xfrm>
            <a:off x="684213" y="1446213"/>
            <a:ext cx="5040312" cy="4214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2234" name="Text Box 16"/>
          <p:cNvSpPr txBox="1">
            <a:spLocks noChangeArrowheads="1"/>
          </p:cNvSpPr>
          <p:nvPr/>
        </p:nvSpPr>
        <p:spPr bwMode="auto">
          <a:xfrm>
            <a:off x="5724525" y="1535113"/>
            <a:ext cx="316865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ct val="210000"/>
              </a:lnSpc>
              <a:spcBef>
                <a:spcPct val="0"/>
              </a:spcBef>
              <a:spcAft>
                <a:spcPct val="0"/>
              </a:spcAft>
              <a:buFontTx/>
              <a:buNone/>
            </a:pPr>
            <a:r>
              <a:rPr lang="tr-TR" altLang="tr-TR" sz="1800">
                <a:solidFill>
                  <a:srgbClr val="000000"/>
                </a:solidFill>
              </a:rPr>
              <a:t>Kemik  iliği kaynaklı    MKH</a:t>
            </a:r>
            <a:r>
              <a:rPr lang="ja-JP" altLang="tr-TR" sz="1800">
                <a:solidFill>
                  <a:srgbClr val="000000"/>
                </a:solidFill>
              </a:rPr>
              <a:t>’</a:t>
            </a:r>
            <a:r>
              <a:rPr lang="tr-TR" altLang="ja-JP" sz="1800">
                <a:solidFill>
                  <a:srgbClr val="000000"/>
                </a:solidFill>
              </a:rPr>
              <a:t>ler kortikosteroid          ve diğer immünosupresif tedavilere cevap vermeyen ağır GVHH tedavisinde yeni ve  etkin  bir tedavi  seçeneği sunmaktadır. </a:t>
            </a:r>
            <a:endParaRPr lang="tr-TR" altLang="tr-TR" sz="1800">
              <a:solidFill>
                <a:srgbClr val="000000"/>
              </a:solidFill>
            </a:endParaRPr>
          </a:p>
        </p:txBody>
      </p:sp>
      <p:sp>
        <p:nvSpPr>
          <p:cNvPr id="52235" name="Rectangle 18"/>
          <p:cNvSpPr>
            <a:spLocks noChangeArrowheads="1"/>
          </p:cNvSpPr>
          <p:nvPr/>
        </p:nvSpPr>
        <p:spPr bwMode="auto">
          <a:xfrm>
            <a:off x="539750" y="6548438"/>
            <a:ext cx="4164013" cy="265112"/>
          </a:xfrm>
          <a:prstGeom prst="rect">
            <a:avLst/>
          </a:prstGeom>
          <a:solidFill>
            <a:srgbClr val="CB6E5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168" tIns="40083" rIns="80168" bIns="40083">
            <a:spAutoFit/>
          </a:bodyPr>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spcBef>
                <a:spcPct val="0"/>
              </a:spcBef>
              <a:spcAft>
                <a:spcPct val="0"/>
              </a:spcAft>
              <a:buFontTx/>
              <a:buNone/>
            </a:pPr>
            <a:r>
              <a:rPr lang="tr-TR" altLang="tr-TR" sz="1200" b="1">
                <a:solidFill>
                  <a:srgbClr val="000000"/>
                </a:solidFill>
              </a:rPr>
              <a:t>Mesenchymal Stem Cell Expansion EBMT Consortium</a:t>
            </a:r>
            <a:r>
              <a:rPr lang="tr-TR" altLang="tr-TR" sz="1200">
                <a:solidFill>
                  <a:srgbClr val="000000"/>
                </a:solidFill>
              </a:rPr>
              <a:t>,</a:t>
            </a:r>
          </a:p>
        </p:txBody>
      </p:sp>
    </p:spTree>
    <p:extLst>
      <p:ext uri="{BB962C8B-B14F-4D97-AF65-F5344CB8AC3E}">
        <p14:creationId xmlns:p14="http://schemas.microsoft.com/office/powerpoint/2010/main" val="35081532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srcRect/>
          <a:stretch>
            <a:fillRect/>
          </a:stretch>
        </p:blipFill>
        <p:spPr bwMode="auto">
          <a:xfrm>
            <a:off x="0" y="0"/>
            <a:ext cx="9144000" cy="205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62468" name="Rectangle 5"/>
          <p:cNvSpPr>
            <a:spLocks noChangeArrowheads="1"/>
          </p:cNvSpPr>
          <p:nvPr/>
        </p:nvSpPr>
        <p:spPr bwMode="auto">
          <a:xfrm>
            <a:off x="6315075" y="6559550"/>
            <a:ext cx="2252663" cy="249238"/>
          </a:xfrm>
          <a:prstGeom prst="rect">
            <a:avLst/>
          </a:prstGeom>
          <a:solidFill>
            <a:srgbClr val="F8F8F8"/>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80168" tIns="40083" rIns="80168" bIns="40083" anchor="ctr">
            <a:spAutoFit/>
          </a:bodyPr>
          <a:lstStyle/>
          <a:p>
            <a:pPr eaLnBrk="0" fontAlgn="base" hangingPunct="0">
              <a:spcBef>
                <a:spcPct val="0"/>
              </a:spcBef>
              <a:spcAft>
                <a:spcPct val="0"/>
              </a:spcAft>
              <a:tabLst>
                <a:tab pos="733425" algn="l"/>
              </a:tabLst>
              <a:defRPr/>
            </a:pPr>
            <a:r>
              <a:rPr lang="tr-TR" sz="1100" b="1" dirty="0">
                <a:solidFill>
                  <a:srgbClr val="000000"/>
                </a:solidFill>
                <a:ea typeface="ＭＳ Ｐゴシック" charset="0"/>
                <a:cs typeface="ＭＳ Ｐゴシック" charset="0"/>
              </a:rPr>
              <a:t>2013 Jan. [</a:t>
            </a:r>
            <a:r>
              <a:rPr lang="tr-TR" sz="1100" b="1" dirty="0" err="1">
                <a:solidFill>
                  <a:srgbClr val="000000"/>
                </a:solidFill>
                <a:ea typeface="ＭＳ Ｐゴシック" charset="0"/>
                <a:cs typeface="ＭＳ Ｐゴシック" charset="0"/>
              </a:rPr>
              <a:t>Epub</a:t>
            </a:r>
            <a:r>
              <a:rPr lang="tr-TR" sz="1100" b="1" dirty="0">
                <a:solidFill>
                  <a:srgbClr val="000000"/>
                </a:solidFill>
                <a:ea typeface="ＭＳ Ｐゴシック" charset="0"/>
                <a:cs typeface="ＭＳ Ｐゴシック" charset="0"/>
              </a:rPr>
              <a:t> </a:t>
            </a:r>
            <a:r>
              <a:rPr lang="tr-TR" sz="1100" b="1" dirty="0" err="1">
                <a:solidFill>
                  <a:srgbClr val="000000"/>
                </a:solidFill>
                <a:ea typeface="ＭＳ Ｐゴシック" charset="0"/>
                <a:cs typeface="ＭＳ Ｐゴシック" charset="0"/>
              </a:rPr>
              <a:t>ahead</a:t>
            </a:r>
            <a:r>
              <a:rPr lang="tr-TR" sz="1100" b="1" dirty="0">
                <a:solidFill>
                  <a:srgbClr val="000000"/>
                </a:solidFill>
                <a:ea typeface="ＭＳ Ｐゴシック" charset="0"/>
                <a:cs typeface="ＭＳ Ｐゴシック" charset="0"/>
              </a:rPr>
              <a:t> of </a:t>
            </a:r>
            <a:r>
              <a:rPr lang="tr-TR" sz="1100" b="1" dirty="0" err="1">
                <a:solidFill>
                  <a:srgbClr val="000000"/>
                </a:solidFill>
                <a:ea typeface="ＭＳ Ｐゴシック" charset="0"/>
                <a:cs typeface="ＭＳ Ｐゴシック" charset="0"/>
              </a:rPr>
              <a:t>print</a:t>
            </a:r>
            <a:r>
              <a:rPr lang="tr-TR" sz="1100" b="1" dirty="0">
                <a:solidFill>
                  <a:srgbClr val="000000"/>
                </a:solidFill>
                <a:ea typeface="ＭＳ Ｐゴシック" charset="0"/>
                <a:cs typeface="ＭＳ Ｐゴシック" charset="0"/>
              </a:rPr>
              <a:t>]</a:t>
            </a:r>
          </a:p>
        </p:txBody>
      </p:sp>
      <p:pic>
        <p:nvPicPr>
          <p:cNvPr id="5325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282575"/>
            <a:ext cx="685800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7750" y="282575"/>
            <a:ext cx="1169988" cy="1633538"/>
          </a:xfrm>
          <a:prstGeom prst="rect">
            <a:avLst/>
          </a:prstGeom>
          <a:noFill/>
          <a:ln w="9525">
            <a:solidFill>
              <a:srgbClr val="EAEAEA"/>
            </a:solidFill>
            <a:miter lim="800000"/>
            <a:headEnd/>
            <a:tailEnd/>
          </a:ln>
          <a:extLst>
            <a:ext uri="{909E8E84-426E-40DD-AFC4-6F175D3DCCD1}">
              <a14:hiddenFill xmlns:a14="http://schemas.microsoft.com/office/drawing/2010/main">
                <a:solidFill>
                  <a:srgbClr val="FFFFFF"/>
                </a:solidFill>
              </a14:hiddenFill>
            </a:ext>
          </a:extLst>
        </p:spPr>
      </p:pic>
      <p:sp>
        <p:nvSpPr>
          <p:cNvPr id="53254" name="Başlık 1"/>
          <p:cNvSpPr>
            <a:spLocks noGrp="1"/>
          </p:cNvSpPr>
          <p:nvPr>
            <p:ph type="title"/>
          </p:nvPr>
        </p:nvSpPr>
        <p:spPr>
          <a:xfrm>
            <a:off x="539750" y="1268413"/>
            <a:ext cx="6696075" cy="647700"/>
          </a:xfrm>
          <a:solidFill>
            <a:schemeClr val="bg1"/>
          </a:solidFill>
        </p:spPr>
        <p:txBody>
          <a:bodyPr/>
          <a:lstStyle/>
          <a:p>
            <a:pPr algn="l"/>
            <a:r>
              <a:rPr lang="tr-TR" altLang="tr-TR" sz="2000" b="1" smtClean="0">
                <a:latin typeface="Baskerville Old Face" pitchFamily="18" charset="0"/>
                <a:ea typeface="ＭＳ Ｐゴシック" pitchFamily="34" charset="-128"/>
              </a:rPr>
              <a:t>Steroid dirençli Akut GVHH</a:t>
            </a:r>
            <a:r>
              <a:rPr lang="ja-JP" altLang="tr-TR" sz="2000" b="1" smtClean="0">
                <a:latin typeface="Baskerville Old Face" pitchFamily="18" charset="0"/>
                <a:ea typeface="ＭＳ Ｐゴシック" pitchFamily="34" charset="-128"/>
              </a:rPr>
              <a:t>’</a:t>
            </a:r>
            <a:r>
              <a:rPr lang="tr-TR" altLang="ja-JP" sz="2000" b="1" smtClean="0">
                <a:latin typeface="Baskerville Old Face" pitchFamily="18" charset="0"/>
                <a:ea typeface="ＭＳ Ｐゴシック" pitchFamily="34" charset="-128"/>
              </a:rPr>
              <a:t>da Fetal Membran Hücreleri</a:t>
            </a:r>
            <a:endParaRPr lang="tr-TR" altLang="tr-TR" sz="2000" b="1" smtClean="0">
              <a:latin typeface="Baskerville Old Face" pitchFamily="18" charset="0"/>
              <a:ea typeface="ＭＳ Ｐゴシック" pitchFamily="34" charset="-128"/>
            </a:endParaRPr>
          </a:p>
        </p:txBody>
      </p:sp>
      <p:sp>
        <p:nvSpPr>
          <p:cNvPr id="53255" name="İçerik Yer Tutucusu 2"/>
          <p:cNvSpPr>
            <a:spLocks noGrp="1"/>
          </p:cNvSpPr>
          <p:nvPr>
            <p:ph idx="1"/>
          </p:nvPr>
        </p:nvSpPr>
        <p:spPr>
          <a:xfrm>
            <a:off x="827088" y="2471738"/>
            <a:ext cx="7848600" cy="3838575"/>
          </a:xfrm>
        </p:spPr>
        <p:txBody>
          <a:bodyPr/>
          <a:lstStyle/>
          <a:p>
            <a:pPr>
              <a:lnSpc>
                <a:spcPct val="200000"/>
              </a:lnSpc>
            </a:pPr>
            <a:r>
              <a:rPr lang="tr-TR" altLang="tr-TR" sz="2000" smtClean="0">
                <a:ea typeface="ＭＳ Ｐゴシック" pitchFamily="34" charset="-128"/>
              </a:rPr>
              <a:t>Fetal (plasental) Membran Hücreleri kullanıldı</a:t>
            </a:r>
          </a:p>
          <a:p>
            <a:pPr>
              <a:lnSpc>
                <a:spcPct val="200000"/>
              </a:lnSpc>
            </a:pPr>
            <a:r>
              <a:rPr lang="tr-TR" altLang="tr-TR" sz="2000" smtClean="0">
                <a:ea typeface="ＭＳ Ｐゴシック" pitchFamily="34" charset="-128"/>
              </a:rPr>
              <a:t>Ağır akut GVHH 9 hasta (medyan yaş:57)</a:t>
            </a:r>
          </a:p>
          <a:p>
            <a:pPr>
              <a:lnSpc>
                <a:spcPct val="200000"/>
              </a:lnSpc>
            </a:pPr>
            <a:r>
              <a:rPr lang="tr-TR" altLang="tr-TR" sz="2000" smtClean="0">
                <a:ea typeface="ＭＳ Ｐゴシック" pitchFamily="34" charset="-128"/>
              </a:rPr>
              <a:t>0,9-2,8x106 FMH (CD29, CD44, CD73, CD90, CD105, CD49d pozitif, endotelyal ve epitelyal işaretleyiciler negatif </a:t>
            </a:r>
          </a:p>
          <a:p>
            <a:pPr>
              <a:lnSpc>
                <a:spcPct val="200000"/>
              </a:lnSpc>
            </a:pPr>
            <a:r>
              <a:rPr lang="tr-TR" altLang="tr-TR" sz="2000" smtClean="0">
                <a:ea typeface="ＭＳ Ｐゴシック" pitchFamily="34" charset="-128"/>
              </a:rPr>
              <a:t>3 hasta tam cevap, 4 hasta kısmi cevap (toplam %75)</a:t>
            </a:r>
          </a:p>
          <a:p>
            <a:pPr>
              <a:lnSpc>
                <a:spcPct val="200000"/>
              </a:lnSpc>
            </a:pPr>
            <a:endParaRPr lang="tr-TR" altLang="tr-TR" sz="2000" smtClean="0">
              <a:ea typeface="ＭＳ Ｐゴシック" pitchFamily="34" charset="-128"/>
            </a:endParaRPr>
          </a:p>
        </p:txBody>
      </p:sp>
      <p:pic>
        <p:nvPicPr>
          <p:cNvPr id="53256" name="Picture 8"/>
          <p:cNvPicPr>
            <a:picLocks noChangeAspect="1" noChangeArrowheads="1"/>
          </p:cNvPicPr>
          <p:nvPr/>
        </p:nvPicPr>
        <p:blipFill>
          <a:blip r:embed="rId5"/>
          <a:srcRect/>
          <a:stretch>
            <a:fillRect/>
          </a:stretch>
        </p:blipFill>
        <p:spPr bwMode="auto">
          <a:xfrm>
            <a:off x="538163" y="6594475"/>
            <a:ext cx="3028950" cy="18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cxnSp>
        <p:nvCxnSpPr>
          <p:cNvPr id="5" name="Düz Bağlayıcı 4"/>
          <p:cNvCxnSpPr>
            <a:cxnSpLocks noChangeShapeType="1"/>
          </p:cNvCxnSpPr>
          <p:nvPr/>
        </p:nvCxnSpPr>
        <p:spPr bwMode="auto">
          <a:xfrm>
            <a:off x="0" y="6453188"/>
            <a:ext cx="9144000" cy="0"/>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642573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3"/>
          <a:srcRect/>
          <a:stretch>
            <a:fillRect/>
          </a:stretch>
        </p:blipFill>
        <p:spPr bwMode="auto">
          <a:xfrm>
            <a:off x="0" y="0"/>
            <a:ext cx="9144000" cy="548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 name="Rectangle 7"/>
          <p:cNvSpPr txBox="1">
            <a:spLocks noChangeArrowheads="1"/>
          </p:cNvSpPr>
          <p:nvPr/>
        </p:nvSpPr>
        <p:spPr bwMode="auto">
          <a:xfrm>
            <a:off x="265112" y="-191592"/>
            <a:ext cx="8878888"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43" tIns="40072" rIns="80143" bIns="40072" numCol="1" anchor="ctr" anchorCtr="0" compatLnSpc="1">
            <a:prstTxWarp prst="textNoShape">
              <a:avLst/>
            </a:prstTxWarp>
          </a:bodyPr>
          <a:lstStyle>
            <a:lvl1pPr algn="ctr" rtl="0" eaLnBrk="0" fontAlgn="base" hangingPunct="0">
              <a:spcBef>
                <a:spcPct val="0"/>
              </a:spcBef>
              <a:spcAft>
                <a:spcPct val="0"/>
              </a:spcAft>
              <a:defRPr sz="3900">
                <a:solidFill>
                  <a:schemeClr val="tx2"/>
                </a:solidFill>
                <a:latin typeface="+mj-lt"/>
                <a:ea typeface="ＭＳ Ｐゴシック" charset="0"/>
                <a:cs typeface="+mj-cs"/>
              </a:defRPr>
            </a:lvl1pPr>
            <a:lvl2pPr algn="ctr" rtl="0" eaLnBrk="0" fontAlgn="base" hangingPunct="0">
              <a:spcBef>
                <a:spcPct val="0"/>
              </a:spcBef>
              <a:spcAft>
                <a:spcPct val="0"/>
              </a:spcAft>
              <a:defRPr sz="39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39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39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3900">
                <a:solidFill>
                  <a:schemeClr val="tx2"/>
                </a:solidFill>
                <a:latin typeface="Arial" charset="0"/>
                <a:ea typeface="ＭＳ Ｐゴシック" charset="0"/>
                <a:cs typeface="Arial" charset="0"/>
              </a:defRPr>
            </a:lvl5pPr>
            <a:lvl6pPr marL="400873" algn="ctr" rtl="0" fontAlgn="base">
              <a:spcBef>
                <a:spcPct val="0"/>
              </a:spcBef>
              <a:spcAft>
                <a:spcPct val="0"/>
              </a:spcAft>
              <a:defRPr sz="3900">
                <a:solidFill>
                  <a:schemeClr val="tx2"/>
                </a:solidFill>
                <a:latin typeface="Arial" charset="0"/>
                <a:ea typeface="Arial" charset="0"/>
                <a:cs typeface="Arial" charset="0"/>
              </a:defRPr>
            </a:lvl6pPr>
            <a:lvl7pPr marL="801746" algn="ctr" rtl="0" fontAlgn="base">
              <a:spcBef>
                <a:spcPct val="0"/>
              </a:spcBef>
              <a:spcAft>
                <a:spcPct val="0"/>
              </a:spcAft>
              <a:defRPr sz="3900">
                <a:solidFill>
                  <a:schemeClr val="tx2"/>
                </a:solidFill>
                <a:latin typeface="Arial" charset="0"/>
                <a:ea typeface="Arial" charset="0"/>
                <a:cs typeface="Arial" charset="0"/>
              </a:defRPr>
            </a:lvl7pPr>
            <a:lvl8pPr marL="1202619" algn="ctr" rtl="0" fontAlgn="base">
              <a:spcBef>
                <a:spcPct val="0"/>
              </a:spcBef>
              <a:spcAft>
                <a:spcPct val="0"/>
              </a:spcAft>
              <a:defRPr sz="3900">
                <a:solidFill>
                  <a:schemeClr val="tx2"/>
                </a:solidFill>
                <a:latin typeface="Arial" charset="0"/>
                <a:ea typeface="Arial" charset="0"/>
                <a:cs typeface="Arial" charset="0"/>
              </a:defRPr>
            </a:lvl8pPr>
            <a:lvl9pPr marL="1603492" algn="ctr" rtl="0" fontAlgn="base">
              <a:spcBef>
                <a:spcPct val="0"/>
              </a:spcBef>
              <a:spcAft>
                <a:spcPct val="0"/>
              </a:spcAft>
              <a:defRPr sz="3900">
                <a:solidFill>
                  <a:schemeClr val="tx2"/>
                </a:solidFill>
                <a:latin typeface="Arial" charset="0"/>
                <a:ea typeface="Arial" charset="0"/>
                <a:cs typeface="Arial" charset="0"/>
              </a:defRPr>
            </a:lvl9pPr>
          </a:lstStyle>
          <a:p>
            <a:pPr algn="l"/>
            <a:r>
              <a:rPr lang="en-US" altLang="tr-TR" sz="2000" kern="0" dirty="0" err="1" smtClean="0">
                <a:solidFill>
                  <a:schemeClr val="bg1"/>
                </a:solidFill>
                <a:ea typeface="ＭＳ Ｐゴシック" pitchFamily="34" charset="-128"/>
              </a:rPr>
              <a:t>Faz</a:t>
            </a:r>
            <a:r>
              <a:rPr lang="en-US" altLang="tr-TR" sz="2000" kern="0" dirty="0" smtClean="0">
                <a:solidFill>
                  <a:schemeClr val="bg1"/>
                </a:solidFill>
                <a:ea typeface="ＭＳ Ｐゴシック" pitchFamily="34" charset="-128"/>
              </a:rPr>
              <a:t> II </a:t>
            </a:r>
            <a:r>
              <a:rPr lang="en-US" altLang="tr-TR" sz="2000" kern="0" dirty="0" err="1" smtClean="0">
                <a:solidFill>
                  <a:schemeClr val="bg1"/>
                </a:solidFill>
                <a:ea typeface="ＭＳ Ｐゴシック" pitchFamily="34" charset="-128"/>
              </a:rPr>
              <a:t>klinik</a:t>
            </a:r>
            <a:r>
              <a:rPr lang="en-US" altLang="tr-TR" sz="2000" kern="0" dirty="0" smtClean="0">
                <a:solidFill>
                  <a:schemeClr val="bg1"/>
                </a:solidFill>
                <a:ea typeface="ＭＳ Ｐゴシック" pitchFamily="34" charset="-128"/>
              </a:rPr>
              <a:t> </a:t>
            </a:r>
            <a:r>
              <a:rPr lang="en-US" altLang="tr-TR" sz="2000" kern="0" dirty="0" err="1" smtClean="0">
                <a:solidFill>
                  <a:schemeClr val="bg1"/>
                </a:solidFill>
                <a:ea typeface="ＭＳ Ｐゴシック" pitchFamily="34" charset="-128"/>
              </a:rPr>
              <a:t>çalışmalar</a:t>
            </a:r>
            <a:r>
              <a:rPr lang="en-US" altLang="tr-TR" sz="2000" kern="0" dirty="0" smtClean="0">
                <a:solidFill>
                  <a:schemeClr val="bg1"/>
                </a:solidFill>
                <a:ea typeface="ＭＳ Ｐゴシック" pitchFamily="34" charset="-128"/>
              </a:rPr>
              <a:t>;                                                           </a:t>
            </a:r>
            <a:r>
              <a:rPr lang="tr-TR" altLang="tr-TR" sz="2000" kern="0" dirty="0" smtClean="0">
                <a:solidFill>
                  <a:schemeClr val="bg1"/>
                </a:solidFill>
                <a:ea typeface="ＭＳ Ｐゴシック" pitchFamily="34" charset="-128"/>
              </a:rPr>
              <a:t>                         </a:t>
            </a:r>
            <a:r>
              <a:rPr lang="en-US" altLang="tr-TR" sz="2000" kern="0" dirty="0" smtClean="0">
                <a:solidFill>
                  <a:schemeClr val="bg1"/>
                </a:solidFill>
                <a:ea typeface="ＭＳ Ｐゴシック" pitchFamily="34" charset="-128"/>
              </a:rPr>
              <a:t>S</a:t>
            </a:r>
            <a:r>
              <a:rPr lang="tr-TR" altLang="tr-TR" sz="2000" kern="0" dirty="0" err="1" smtClean="0">
                <a:solidFill>
                  <a:schemeClr val="bg1"/>
                </a:solidFill>
                <a:ea typeface="ＭＳ Ｐゴシック" pitchFamily="34" charset="-128"/>
              </a:rPr>
              <a:t>teroide</a:t>
            </a:r>
            <a:r>
              <a:rPr lang="tr-TR" altLang="tr-TR" sz="2000" kern="0" dirty="0" smtClean="0">
                <a:solidFill>
                  <a:schemeClr val="bg1"/>
                </a:solidFill>
                <a:ea typeface="ＭＳ Ｐゴシック" pitchFamily="34" charset="-128"/>
              </a:rPr>
              <a:t> dirençli akut GVHH tedavisinde 3. parti MKH tedavisi</a:t>
            </a:r>
          </a:p>
        </p:txBody>
      </p:sp>
    </p:spTree>
    <p:extLst>
      <p:ext uri="{BB962C8B-B14F-4D97-AF65-F5344CB8AC3E}">
        <p14:creationId xmlns:p14="http://schemas.microsoft.com/office/powerpoint/2010/main" val="13574054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58" y="18006"/>
            <a:ext cx="9144000" cy="6813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3"/>
          <a:srcRect/>
          <a:stretch>
            <a:fillRect/>
          </a:stretch>
        </p:blipFill>
        <p:spPr bwMode="auto">
          <a:xfrm>
            <a:off x="0" y="0"/>
            <a:ext cx="9144000" cy="548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 name="Rectangle 7"/>
          <p:cNvSpPr txBox="1">
            <a:spLocks noChangeArrowheads="1"/>
          </p:cNvSpPr>
          <p:nvPr/>
        </p:nvSpPr>
        <p:spPr bwMode="auto">
          <a:xfrm>
            <a:off x="265112" y="-191592"/>
            <a:ext cx="8878888"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43" tIns="40072" rIns="80143" bIns="40072" numCol="1" anchor="ctr" anchorCtr="0" compatLnSpc="1">
            <a:prstTxWarp prst="textNoShape">
              <a:avLst/>
            </a:prstTxWarp>
          </a:bodyPr>
          <a:lstStyle>
            <a:lvl1pPr algn="ctr" rtl="0" eaLnBrk="0" fontAlgn="base" hangingPunct="0">
              <a:spcBef>
                <a:spcPct val="0"/>
              </a:spcBef>
              <a:spcAft>
                <a:spcPct val="0"/>
              </a:spcAft>
              <a:defRPr sz="3900">
                <a:solidFill>
                  <a:schemeClr val="tx2"/>
                </a:solidFill>
                <a:latin typeface="+mj-lt"/>
                <a:ea typeface="ＭＳ Ｐゴシック" charset="0"/>
                <a:cs typeface="+mj-cs"/>
              </a:defRPr>
            </a:lvl1pPr>
            <a:lvl2pPr algn="ctr" rtl="0" eaLnBrk="0" fontAlgn="base" hangingPunct="0">
              <a:spcBef>
                <a:spcPct val="0"/>
              </a:spcBef>
              <a:spcAft>
                <a:spcPct val="0"/>
              </a:spcAft>
              <a:defRPr sz="39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39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39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3900">
                <a:solidFill>
                  <a:schemeClr val="tx2"/>
                </a:solidFill>
                <a:latin typeface="Arial" charset="0"/>
                <a:ea typeface="ＭＳ Ｐゴシック" charset="0"/>
                <a:cs typeface="Arial" charset="0"/>
              </a:defRPr>
            </a:lvl5pPr>
            <a:lvl6pPr marL="400873" algn="ctr" rtl="0" fontAlgn="base">
              <a:spcBef>
                <a:spcPct val="0"/>
              </a:spcBef>
              <a:spcAft>
                <a:spcPct val="0"/>
              </a:spcAft>
              <a:defRPr sz="3900">
                <a:solidFill>
                  <a:schemeClr val="tx2"/>
                </a:solidFill>
                <a:latin typeface="Arial" charset="0"/>
                <a:ea typeface="Arial" charset="0"/>
                <a:cs typeface="Arial" charset="0"/>
              </a:defRPr>
            </a:lvl6pPr>
            <a:lvl7pPr marL="801746" algn="ctr" rtl="0" fontAlgn="base">
              <a:spcBef>
                <a:spcPct val="0"/>
              </a:spcBef>
              <a:spcAft>
                <a:spcPct val="0"/>
              </a:spcAft>
              <a:defRPr sz="3900">
                <a:solidFill>
                  <a:schemeClr val="tx2"/>
                </a:solidFill>
                <a:latin typeface="Arial" charset="0"/>
                <a:ea typeface="Arial" charset="0"/>
                <a:cs typeface="Arial" charset="0"/>
              </a:defRPr>
            </a:lvl7pPr>
            <a:lvl8pPr marL="1202619" algn="ctr" rtl="0" fontAlgn="base">
              <a:spcBef>
                <a:spcPct val="0"/>
              </a:spcBef>
              <a:spcAft>
                <a:spcPct val="0"/>
              </a:spcAft>
              <a:defRPr sz="3900">
                <a:solidFill>
                  <a:schemeClr val="tx2"/>
                </a:solidFill>
                <a:latin typeface="Arial" charset="0"/>
                <a:ea typeface="Arial" charset="0"/>
                <a:cs typeface="Arial" charset="0"/>
              </a:defRPr>
            </a:lvl8pPr>
            <a:lvl9pPr marL="1603492" algn="ctr" rtl="0" fontAlgn="base">
              <a:spcBef>
                <a:spcPct val="0"/>
              </a:spcBef>
              <a:spcAft>
                <a:spcPct val="0"/>
              </a:spcAft>
              <a:defRPr sz="3900">
                <a:solidFill>
                  <a:schemeClr val="tx2"/>
                </a:solidFill>
                <a:latin typeface="Arial" charset="0"/>
                <a:ea typeface="Arial" charset="0"/>
                <a:cs typeface="Arial" charset="0"/>
              </a:defRPr>
            </a:lvl9pPr>
          </a:lstStyle>
          <a:p>
            <a:pPr algn="l"/>
            <a:r>
              <a:rPr lang="en-US" altLang="tr-TR" sz="2000" kern="0" dirty="0" err="1" smtClean="0">
                <a:solidFill>
                  <a:schemeClr val="bg1"/>
                </a:solidFill>
                <a:ea typeface="ＭＳ Ｐゴシック" pitchFamily="34" charset="-128"/>
              </a:rPr>
              <a:t>Faz</a:t>
            </a:r>
            <a:r>
              <a:rPr lang="en-US" altLang="tr-TR" sz="2000" kern="0" dirty="0" smtClean="0">
                <a:solidFill>
                  <a:schemeClr val="bg1"/>
                </a:solidFill>
                <a:ea typeface="ＭＳ Ｐゴシック" pitchFamily="34" charset="-128"/>
              </a:rPr>
              <a:t> </a:t>
            </a:r>
            <a:r>
              <a:rPr lang="en-US" altLang="tr-TR" sz="2000" kern="0" dirty="0" err="1" smtClean="0">
                <a:solidFill>
                  <a:schemeClr val="bg1"/>
                </a:solidFill>
                <a:ea typeface="ＭＳ Ｐゴシック" pitchFamily="34" charset="-128"/>
              </a:rPr>
              <a:t>klinik</a:t>
            </a:r>
            <a:r>
              <a:rPr lang="en-US" altLang="tr-TR" sz="2000" kern="0" dirty="0" smtClean="0">
                <a:solidFill>
                  <a:schemeClr val="bg1"/>
                </a:solidFill>
                <a:ea typeface="ＭＳ Ｐゴシック" pitchFamily="34" charset="-128"/>
              </a:rPr>
              <a:t> </a:t>
            </a:r>
            <a:r>
              <a:rPr lang="en-US" altLang="tr-TR" sz="2000" kern="0" dirty="0" err="1" smtClean="0">
                <a:solidFill>
                  <a:schemeClr val="bg1"/>
                </a:solidFill>
                <a:ea typeface="ＭＳ Ｐゴシック" pitchFamily="34" charset="-128"/>
              </a:rPr>
              <a:t>çalışmalar</a:t>
            </a:r>
            <a:r>
              <a:rPr lang="en-US" altLang="tr-TR" sz="2000" kern="0" dirty="0" smtClean="0">
                <a:solidFill>
                  <a:schemeClr val="bg1"/>
                </a:solidFill>
                <a:ea typeface="ＭＳ Ｐゴシック" pitchFamily="34" charset="-128"/>
              </a:rPr>
              <a:t>;                                                           </a:t>
            </a:r>
            <a:r>
              <a:rPr lang="tr-TR" altLang="tr-TR" sz="2000" kern="0" dirty="0" smtClean="0">
                <a:solidFill>
                  <a:schemeClr val="bg1"/>
                </a:solidFill>
                <a:ea typeface="ＭＳ Ｐゴシック" pitchFamily="34" charset="-128"/>
              </a:rPr>
              <a:t>                         </a:t>
            </a:r>
            <a:r>
              <a:rPr lang="en-US" altLang="tr-TR" sz="2000" kern="0" dirty="0" smtClean="0">
                <a:solidFill>
                  <a:schemeClr val="bg1"/>
                </a:solidFill>
                <a:ea typeface="ＭＳ Ｐゴシック" pitchFamily="34" charset="-128"/>
              </a:rPr>
              <a:t>S</a:t>
            </a:r>
            <a:r>
              <a:rPr lang="tr-TR" altLang="tr-TR" sz="2000" kern="0" dirty="0" err="1" smtClean="0">
                <a:solidFill>
                  <a:schemeClr val="bg1"/>
                </a:solidFill>
                <a:ea typeface="ＭＳ Ｐゴシック" pitchFamily="34" charset="-128"/>
              </a:rPr>
              <a:t>teroide</a:t>
            </a:r>
            <a:r>
              <a:rPr lang="tr-TR" altLang="tr-TR" sz="2000" kern="0" dirty="0" smtClean="0">
                <a:solidFill>
                  <a:schemeClr val="bg1"/>
                </a:solidFill>
                <a:ea typeface="ＭＳ Ｐゴシック" pitchFamily="34" charset="-128"/>
              </a:rPr>
              <a:t> dirençli akut GVHH tedavisinde 3. parti MKH tedavisi</a:t>
            </a:r>
          </a:p>
        </p:txBody>
      </p:sp>
    </p:spTree>
    <p:extLst>
      <p:ext uri="{BB962C8B-B14F-4D97-AF65-F5344CB8AC3E}">
        <p14:creationId xmlns:p14="http://schemas.microsoft.com/office/powerpoint/2010/main" val="18948526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55299" name="Rectangle 3"/>
          <p:cNvSpPr>
            <a:spLocks noGrp="1" noChangeArrowheads="1"/>
          </p:cNvSpPr>
          <p:nvPr>
            <p:ph type="body" idx="1"/>
          </p:nvPr>
        </p:nvSpPr>
        <p:spPr>
          <a:xfrm>
            <a:off x="323850" y="2208213"/>
            <a:ext cx="8229600" cy="2876550"/>
          </a:xfrm>
          <a:extLst>
            <a:ext uri="{91240B29-F687-4F45-9708-019B960494DF}">
              <a14:hiddenLine xmlns:a14="http://schemas.microsoft.com/office/drawing/2010/main" w="9525">
                <a:solidFill>
                  <a:schemeClr val="tx1"/>
                </a:solidFill>
                <a:miter lim="800000"/>
                <a:headEnd/>
                <a:tailEnd/>
              </a14:hiddenLine>
            </a:ext>
          </a:extLst>
        </p:spPr>
        <p:txBody>
          <a:bodyPr/>
          <a:lstStyle/>
          <a:p>
            <a:pPr>
              <a:lnSpc>
                <a:spcPct val="130000"/>
              </a:lnSpc>
            </a:pPr>
            <a:r>
              <a:rPr lang="tr-TR" altLang="tr-TR" sz="1800" smtClean="0">
                <a:ea typeface="ＭＳ Ｐゴシック" pitchFamily="34" charset="-128"/>
              </a:rPr>
              <a:t>Kemik iliği injeksiyonu ile 1–2 × 10</a:t>
            </a:r>
            <a:r>
              <a:rPr lang="tr-TR" altLang="tr-TR" sz="1800" baseline="30000" smtClean="0">
                <a:ea typeface="ＭＳ Ｐゴシック" pitchFamily="34" charset="-128"/>
              </a:rPr>
              <a:t>7</a:t>
            </a:r>
            <a:r>
              <a:rPr lang="tr-TR" altLang="tr-TR" sz="1800" smtClean="0">
                <a:ea typeface="ＭＳ Ｐゴシック" pitchFamily="34" charset="-128"/>
              </a:rPr>
              <a:t> hücre/kg  verilen MKH</a:t>
            </a:r>
            <a:r>
              <a:rPr lang="tr-TR" altLang="en-US" sz="1800" smtClean="0">
                <a:ea typeface="ＭＳ Ｐゴシック" pitchFamily="34" charset="-128"/>
              </a:rPr>
              <a:t>’</a:t>
            </a:r>
            <a:r>
              <a:rPr lang="tr-TR" altLang="tr-TR" sz="1800" smtClean="0">
                <a:ea typeface="ＭＳ Ｐゴシック" pitchFamily="34" charset="-128"/>
              </a:rPr>
              <a:t>ler yaygın deri lezyonları ve ülserleri olan hastaların hastalık skorunda  önemli oranda iyileşmeye yol açmıştır.</a:t>
            </a:r>
          </a:p>
          <a:p>
            <a:pPr>
              <a:lnSpc>
                <a:spcPct val="130000"/>
              </a:lnSpc>
            </a:pPr>
            <a:endParaRPr lang="tr-TR" altLang="tr-TR" sz="1800" smtClean="0">
              <a:ea typeface="ＭＳ Ｐゴシック" pitchFamily="34" charset="-128"/>
            </a:endParaRPr>
          </a:p>
          <a:p>
            <a:pPr>
              <a:lnSpc>
                <a:spcPct val="130000"/>
              </a:lnSpc>
            </a:pPr>
            <a:r>
              <a:rPr lang="tr-TR" altLang="tr-TR" sz="1800" smtClean="0">
                <a:ea typeface="ＭＳ Ｐゴシック" pitchFamily="34" charset="-128"/>
              </a:rPr>
              <a:t>Th2 lenfosit  oranında artış ve Th1 lenfositlerde azalma dikkati çekerken, lenfosit oranlarında </a:t>
            </a:r>
            <a:r>
              <a:rPr lang="tr-TR" altLang="tr-TR" sz="1800" smtClean="0">
                <a:solidFill>
                  <a:srgbClr val="000000"/>
                </a:solidFill>
                <a:ea typeface="ＭＳ Ｐゴシック" pitchFamily="34" charset="-128"/>
              </a:rPr>
              <a:t>Th1</a:t>
            </a:r>
            <a:r>
              <a:rPr lang="tr-TR" altLang="en-US" sz="1800" smtClean="0">
                <a:solidFill>
                  <a:srgbClr val="000000"/>
                </a:solidFill>
                <a:ea typeface="ＭＳ Ｐゴシック" pitchFamily="34" charset="-128"/>
              </a:rPr>
              <a:t>’</a:t>
            </a:r>
            <a:r>
              <a:rPr lang="tr-TR" altLang="tr-TR" sz="1800" smtClean="0">
                <a:solidFill>
                  <a:srgbClr val="000000"/>
                </a:solidFill>
                <a:ea typeface="ＭＳ Ｐゴシック" pitchFamily="34" charset="-128"/>
              </a:rPr>
              <a:t>den  Th2</a:t>
            </a:r>
            <a:r>
              <a:rPr lang="tr-TR" altLang="en-US" sz="1800" smtClean="0">
                <a:solidFill>
                  <a:srgbClr val="000000"/>
                </a:solidFill>
                <a:ea typeface="ＭＳ Ｐゴシック" pitchFamily="34" charset="-128"/>
              </a:rPr>
              <a:t>’</a:t>
            </a:r>
            <a:r>
              <a:rPr lang="tr-TR" altLang="tr-TR" sz="1800" smtClean="0">
                <a:solidFill>
                  <a:srgbClr val="000000"/>
                </a:solidFill>
                <a:ea typeface="ＭＳ Ｐゴシック" pitchFamily="34" charset="-128"/>
              </a:rPr>
              <a:t>ye kayma cevap skoru  ile ilişkilendirilmiştir</a:t>
            </a:r>
          </a:p>
        </p:txBody>
      </p:sp>
      <p:pic>
        <p:nvPicPr>
          <p:cNvPr id="553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4797425"/>
            <a:ext cx="8743950" cy="1304925"/>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60421" name="Rectangle 5"/>
          <p:cNvSpPr>
            <a:spLocks noChangeArrowheads="1"/>
          </p:cNvSpPr>
          <p:nvPr/>
        </p:nvSpPr>
        <p:spPr bwMode="auto">
          <a:xfrm>
            <a:off x="6875463" y="6308725"/>
            <a:ext cx="2014537" cy="2667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p>
            <a:pPr fontAlgn="base">
              <a:spcBef>
                <a:spcPct val="0"/>
              </a:spcBef>
              <a:spcAft>
                <a:spcPct val="0"/>
              </a:spcAft>
              <a:defRPr/>
            </a:pPr>
            <a:r>
              <a:rPr lang="tr-TR" sz="1200">
                <a:solidFill>
                  <a:srgbClr val="FFFFFF"/>
                </a:solidFill>
                <a:ea typeface="ＭＳ Ｐゴシック" charset="0"/>
                <a:cs typeface="ＭＳ Ｐゴシック" charset="0"/>
              </a:rPr>
              <a:t>(Zhou et al., 2010).</a:t>
            </a:r>
          </a:p>
        </p:txBody>
      </p:sp>
      <p:sp>
        <p:nvSpPr>
          <p:cNvPr id="60422" name="Rectangle 6"/>
          <p:cNvSpPr>
            <a:spLocks noChangeArrowheads="1"/>
          </p:cNvSpPr>
          <p:nvPr/>
        </p:nvSpPr>
        <p:spPr bwMode="auto">
          <a:xfrm>
            <a:off x="323850" y="1558925"/>
            <a:ext cx="8434388" cy="357188"/>
          </a:xfrm>
          <a:prstGeom prst="rect">
            <a:avLst/>
          </a:prstGeom>
          <a:solidFill>
            <a:srgbClr val="F8F8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spAutoFit/>
          </a:bodyPr>
          <a:lstStyle/>
          <a:p>
            <a:pPr fontAlgn="base">
              <a:spcBef>
                <a:spcPct val="0"/>
              </a:spcBef>
              <a:spcAft>
                <a:spcPct val="0"/>
              </a:spcAft>
              <a:defRPr/>
            </a:pPr>
            <a:r>
              <a:rPr lang="tr-TR" b="1">
                <a:solidFill>
                  <a:srgbClr val="000000"/>
                </a:solidFill>
                <a:ea typeface="ＭＳ Ｐゴシック" pitchFamily="34" charset="-128"/>
              </a:rPr>
              <a:t>Sklerodermal tip kronik GVHH tedavisinde kayda değer iyileşme .......</a:t>
            </a:r>
          </a:p>
        </p:txBody>
      </p:sp>
      <p:sp>
        <p:nvSpPr>
          <p:cNvPr id="55303" name="Rectangle 2"/>
          <p:cNvSpPr>
            <a:spLocks noGrp="1" noChangeArrowheads="1"/>
          </p:cNvSpPr>
          <p:nvPr>
            <p:ph type="title"/>
          </p:nvPr>
        </p:nvSpPr>
        <p:spPr>
          <a:xfrm>
            <a:off x="323850" y="188913"/>
            <a:ext cx="8434388" cy="735012"/>
          </a:xfrm>
          <a:extLst>
            <a:ext uri="{909E8E84-426E-40DD-AFC4-6F175D3DCCD1}">
              <a14:hiddenFill xmlns:a14="http://schemas.microsoft.com/office/drawing/2010/main">
                <a:solidFill>
                  <a:srgbClr val="F8F8F8"/>
                </a:solidFill>
              </a14:hiddenFill>
            </a:ext>
          </a:extLst>
        </p:spPr>
        <p:txBody>
          <a:bodyPr/>
          <a:lstStyle/>
          <a:p>
            <a:pPr algn="l"/>
            <a:r>
              <a:rPr lang="tr-TR" altLang="tr-TR" sz="2100" smtClean="0">
                <a:solidFill>
                  <a:schemeClr val="bg1"/>
                </a:solidFill>
                <a:ea typeface="ＭＳ Ｐゴシック" pitchFamily="34" charset="-128"/>
              </a:rPr>
              <a:t>Kronik GVHH hücresel tedavisinde MKH Deneyimi</a:t>
            </a:r>
          </a:p>
        </p:txBody>
      </p:sp>
    </p:spTree>
    <p:extLst>
      <p:ext uri="{BB962C8B-B14F-4D97-AF65-F5344CB8AC3E}">
        <p14:creationId xmlns:p14="http://schemas.microsoft.com/office/powerpoint/2010/main" val="38819758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srcRect/>
          <a:stretch>
            <a:fillRect/>
          </a:stretch>
        </p:blipFill>
        <p:spPr bwMode="auto">
          <a:xfrm>
            <a:off x="0" y="0"/>
            <a:ext cx="914400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5632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088" y="1468438"/>
            <a:ext cx="8461375" cy="516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Rectangle 7"/>
          <p:cNvSpPr>
            <a:spLocks noGrp="1" noChangeArrowheads="1"/>
          </p:cNvSpPr>
          <p:nvPr>
            <p:ph type="title"/>
          </p:nvPr>
        </p:nvSpPr>
        <p:spPr>
          <a:xfrm>
            <a:off x="301625" y="188913"/>
            <a:ext cx="8878888" cy="931862"/>
          </a:xfrm>
          <a:noFill/>
        </p:spPr>
        <p:txBody>
          <a:bodyPr/>
          <a:lstStyle/>
          <a:p>
            <a:pPr algn="l"/>
            <a:r>
              <a:rPr lang="en-US" altLang="tr-TR" sz="2400" smtClean="0">
                <a:solidFill>
                  <a:schemeClr val="bg1"/>
                </a:solidFill>
                <a:ea typeface="ＭＳ Ｐゴシック" pitchFamily="34" charset="-128"/>
              </a:rPr>
              <a:t>Faz II klinik çalışmalar;                                                           S</a:t>
            </a:r>
            <a:r>
              <a:rPr lang="tr-TR" altLang="tr-TR" sz="2400" smtClean="0">
                <a:solidFill>
                  <a:schemeClr val="bg1"/>
                </a:solidFill>
                <a:ea typeface="ＭＳ Ｐゴシック" pitchFamily="34" charset="-128"/>
              </a:rPr>
              <a:t>teroide dirençli kronik GVHH tedavisinde 3. parti MKH tedavisi</a:t>
            </a:r>
          </a:p>
        </p:txBody>
      </p:sp>
    </p:spTree>
    <p:extLst>
      <p:ext uri="{BB962C8B-B14F-4D97-AF65-F5344CB8AC3E}">
        <p14:creationId xmlns:p14="http://schemas.microsoft.com/office/powerpoint/2010/main" val="10427058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251520" y="1124744"/>
            <a:ext cx="8733084" cy="5616624"/>
          </a:xfrm>
          <a:prstGeom prst="rect">
            <a:avLst/>
          </a:prstGeom>
          <a:solidFill>
            <a:schemeClr val="bg1"/>
          </a:solid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pic>
        <p:nvPicPr>
          <p:cNvPr id="42" name="Picture 2"/>
          <p:cNvPicPr>
            <a:picLocks noChangeAspect="1" noChangeArrowheads="1"/>
          </p:cNvPicPr>
          <p:nvPr/>
        </p:nvPicPr>
        <p:blipFill>
          <a:blip r:embed="rId2"/>
          <a:srcRect/>
          <a:stretch>
            <a:fillRect/>
          </a:stretch>
        </p:blipFill>
        <p:spPr bwMode="auto">
          <a:xfrm>
            <a:off x="0" y="0"/>
            <a:ext cx="9144000"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graphicFrame>
        <p:nvGraphicFramePr>
          <p:cNvPr id="3" name="Tablo 2"/>
          <p:cNvGraphicFramePr>
            <a:graphicFrameLocks noGrp="1"/>
          </p:cNvGraphicFramePr>
          <p:nvPr>
            <p:extLst>
              <p:ext uri="{D42A27DB-BD31-4B8C-83A1-F6EECF244321}">
                <p14:modId xmlns:p14="http://schemas.microsoft.com/office/powerpoint/2010/main" val="2964928609"/>
              </p:ext>
            </p:extLst>
          </p:nvPr>
        </p:nvGraphicFramePr>
        <p:xfrm>
          <a:off x="323528" y="1196752"/>
          <a:ext cx="8640960" cy="5561458"/>
        </p:xfrm>
        <a:graphic>
          <a:graphicData uri="http://schemas.openxmlformats.org/drawingml/2006/table">
            <a:tbl>
              <a:tblPr>
                <a:tableStyleId>{3C2FFA5D-87B4-456A-9821-1D502468CF0F}</a:tableStyleId>
              </a:tblPr>
              <a:tblGrid>
                <a:gridCol w="792088"/>
                <a:gridCol w="1296144"/>
                <a:gridCol w="1440160"/>
                <a:gridCol w="1800200"/>
                <a:gridCol w="3312368"/>
              </a:tblGrid>
              <a:tr h="288032">
                <a:tc>
                  <a:txBody>
                    <a:bodyPr/>
                    <a:lstStyle/>
                    <a:p>
                      <a:pPr algn="ctr" fontAlgn="t"/>
                      <a:r>
                        <a:rPr lang="tr-TR" sz="1050" b="1" dirty="0" err="1">
                          <a:solidFill>
                            <a:schemeClr val="tx1"/>
                          </a:solidFill>
                          <a:effectLst/>
                        </a:rPr>
                        <a:t>Study</a:t>
                      </a:r>
                      <a:endParaRPr lang="tr-TR" sz="1050" b="1" dirty="0">
                        <a:solidFill>
                          <a:schemeClr val="tx1"/>
                        </a:solidFill>
                        <a:effectLst/>
                      </a:endParaRPr>
                    </a:p>
                  </a:txBody>
                  <a:tcPr marL="20857" marR="20857" marT="10428" marB="10428">
                    <a:solidFill>
                      <a:schemeClr val="bg2">
                        <a:lumMod val="60000"/>
                        <a:lumOff val="40000"/>
                      </a:schemeClr>
                    </a:solidFill>
                  </a:tcPr>
                </a:tc>
                <a:tc>
                  <a:txBody>
                    <a:bodyPr/>
                    <a:lstStyle/>
                    <a:p>
                      <a:pPr algn="ctr" fontAlgn="t"/>
                      <a:r>
                        <a:rPr lang="tr-TR" sz="1050" b="1" dirty="0">
                          <a:solidFill>
                            <a:schemeClr val="tx1"/>
                          </a:solidFill>
                          <a:effectLst/>
                        </a:rPr>
                        <a:t>HSCT </a:t>
                      </a:r>
                      <a:r>
                        <a:rPr lang="tr-TR" sz="1050" b="1" dirty="0" err="1">
                          <a:solidFill>
                            <a:schemeClr val="tx1"/>
                          </a:solidFill>
                          <a:effectLst/>
                        </a:rPr>
                        <a:t>specifics</a:t>
                      </a:r>
                      <a:endParaRPr lang="tr-TR" sz="1050" b="1" dirty="0">
                        <a:solidFill>
                          <a:schemeClr val="tx1"/>
                        </a:solidFill>
                        <a:effectLst/>
                      </a:endParaRPr>
                    </a:p>
                  </a:txBody>
                  <a:tcPr marL="20857" marR="20857" marT="10428" marB="10428">
                    <a:solidFill>
                      <a:schemeClr val="bg2">
                        <a:lumMod val="60000"/>
                        <a:lumOff val="40000"/>
                      </a:schemeClr>
                    </a:solidFill>
                  </a:tcPr>
                </a:tc>
                <a:tc>
                  <a:txBody>
                    <a:bodyPr/>
                    <a:lstStyle/>
                    <a:p>
                      <a:pPr algn="ctr" fontAlgn="t"/>
                      <a:r>
                        <a:rPr lang="tr-TR" sz="1050" b="1" dirty="0" err="1">
                          <a:solidFill>
                            <a:schemeClr val="tx1"/>
                          </a:solidFill>
                          <a:effectLst/>
                        </a:rPr>
                        <a:t>Stromal</a:t>
                      </a:r>
                      <a:r>
                        <a:rPr lang="tr-TR" sz="1050" b="1" dirty="0">
                          <a:solidFill>
                            <a:schemeClr val="tx1"/>
                          </a:solidFill>
                          <a:effectLst/>
                        </a:rPr>
                        <a:t> </a:t>
                      </a:r>
                      <a:r>
                        <a:rPr lang="tr-TR" sz="1050" b="1" dirty="0" err="1">
                          <a:solidFill>
                            <a:schemeClr val="tx1"/>
                          </a:solidFill>
                          <a:effectLst/>
                        </a:rPr>
                        <a:t>cell</a:t>
                      </a:r>
                      <a:r>
                        <a:rPr lang="tr-TR" sz="1050" b="1" dirty="0">
                          <a:solidFill>
                            <a:schemeClr val="tx1"/>
                          </a:solidFill>
                          <a:effectLst/>
                        </a:rPr>
                        <a:t> </a:t>
                      </a:r>
                      <a:r>
                        <a:rPr lang="tr-TR" sz="1050" b="1" dirty="0" err="1">
                          <a:solidFill>
                            <a:schemeClr val="tx1"/>
                          </a:solidFill>
                          <a:effectLst/>
                        </a:rPr>
                        <a:t>therapy</a:t>
                      </a:r>
                      <a:endParaRPr lang="tr-TR" sz="1050" b="1" dirty="0">
                        <a:solidFill>
                          <a:schemeClr val="tx1"/>
                        </a:solidFill>
                        <a:effectLst/>
                      </a:endParaRPr>
                    </a:p>
                  </a:txBody>
                  <a:tcPr marL="20857" marR="20857" marT="10428" marB="10428">
                    <a:solidFill>
                      <a:schemeClr val="bg2">
                        <a:lumMod val="60000"/>
                        <a:lumOff val="40000"/>
                      </a:schemeClr>
                    </a:solidFill>
                  </a:tcPr>
                </a:tc>
                <a:tc>
                  <a:txBody>
                    <a:bodyPr/>
                    <a:lstStyle/>
                    <a:p>
                      <a:pPr algn="ctr" fontAlgn="t"/>
                      <a:r>
                        <a:rPr lang="tr-TR" sz="1050" b="1" dirty="0" err="1">
                          <a:solidFill>
                            <a:schemeClr val="tx1"/>
                          </a:solidFill>
                          <a:effectLst/>
                        </a:rPr>
                        <a:t>Stromal</a:t>
                      </a:r>
                      <a:r>
                        <a:rPr lang="tr-TR" sz="1050" b="1" dirty="0">
                          <a:solidFill>
                            <a:schemeClr val="tx1"/>
                          </a:solidFill>
                          <a:effectLst/>
                        </a:rPr>
                        <a:t> </a:t>
                      </a:r>
                      <a:r>
                        <a:rPr lang="tr-TR" sz="1050" b="1" dirty="0" err="1">
                          <a:solidFill>
                            <a:schemeClr val="tx1"/>
                          </a:solidFill>
                          <a:effectLst/>
                        </a:rPr>
                        <a:t>cell</a:t>
                      </a:r>
                      <a:r>
                        <a:rPr lang="tr-TR" sz="1050" b="1" dirty="0">
                          <a:solidFill>
                            <a:schemeClr val="tx1"/>
                          </a:solidFill>
                          <a:effectLst/>
                        </a:rPr>
                        <a:t> </a:t>
                      </a:r>
                      <a:r>
                        <a:rPr lang="tr-TR" sz="1050" b="1" dirty="0" err="1">
                          <a:solidFill>
                            <a:schemeClr val="tx1"/>
                          </a:solidFill>
                          <a:effectLst/>
                        </a:rPr>
                        <a:t>dosing</a:t>
                      </a:r>
                      <a:endParaRPr lang="tr-TR" sz="1050" b="1" dirty="0">
                        <a:solidFill>
                          <a:schemeClr val="tx1"/>
                        </a:solidFill>
                        <a:effectLst/>
                      </a:endParaRPr>
                    </a:p>
                  </a:txBody>
                  <a:tcPr marL="20857" marR="20857" marT="10428" marB="10428">
                    <a:solidFill>
                      <a:schemeClr val="bg2">
                        <a:lumMod val="60000"/>
                        <a:lumOff val="40000"/>
                      </a:schemeClr>
                    </a:solidFill>
                  </a:tcPr>
                </a:tc>
                <a:tc>
                  <a:txBody>
                    <a:bodyPr/>
                    <a:lstStyle/>
                    <a:p>
                      <a:pPr algn="ctr" fontAlgn="t"/>
                      <a:r>
                        <a:rPr lang="tr-TR" sz="1050" b="1" dirty="0" err="1">
                          <a:solidFill>
                            <a:schemeClr val="tx1"/>
                          </a:solidFill>
                          <a:effectLst/>
                        </a:rPr>
                        <a:t>Observations</a:t>
                      </a:r>
                      <a:endParaRPr lang="tr-TR" sz="1050" b="1" dirty="0">
                        <a:solidFill>
                          <a:schemeClr val="tx1"/>
                        </a:solidFill>
                        <a:effectLst/>
                      </a:endParaRPr>
                    </a:p>
                  </a:txBody>
                  <a:tcPr marL="20857" marR="20857" marT="10428" marB="10428">
                    <a:solidFill>
                      <a:schemeClr val="bg2">
                        <a:lumMod val="60000"/>
                        <a:lumOff val="40000"/>
                      </a:schemeClr>
                    </a:solidFill>
                  </a:tcPr>
                </a:tc>
              </a:tr>
              <a:tr h="917494">
                <a:tc>
                  <a:txBody>
                    <a:bodyPr/>
                    <a:lstStyle/>
                    <a:p>
                      <a:pPr algn="l" fontAlgn="t"/>
                      <a:r>
                        <a:rPr lang="tr-TR" sz="1000" dirty="0" err="1">
                          <a:effectLst/>
                        </a:rPr>
                        <a:t>Maziarz</a:t>
                      </a:r>
                      <a:r>
                        <a:rPr lang="tr-TR" sz="1000" dirty="0">
                          <a:effectLst/>
                        </a:rPr>
                        <a:t> et al. (</a:t>
                      </a:r>
                      <a:r>
                        <a:rPr lang="tr-TR" sz="1000" dirty="0">
                          <a:effectLst/>
                          <a:hlinkClick r:id="rId3"/>
                        </a:rPr>
                        <a:t>2012</a:t>
                      </a:r>
                      <a:r>
                        <a:rPr lang="tr-TR" sz="1000" dirty="0">
                          <a:effectLst/>
                        </a:rPr>
                        <a:t>)</a:t>
                      </a:r>
                    </a:p>
                  </a:txBody>
                  <a:tcPr marL="20857" marR="20857" marT="10428" marB="10428"/>
                </a:tc>
                <a:tc>
                  <a:txBody>
                    <a:bodyPr/>
                    <a:lstStyle/>
                    <a:p>
                      <a:pPr algn="l" fontAlgn="t"/>
                      <a:r>
                        <a:rPr lang="tr-TR" sz="1050" dirty="0">
                          <a:effectLst/>
                        </a:rPr>
                        <a:t>URD, MRD, BM/PB, </a:t>
                      </a:r>
                      <a:r>
                        <a:rPr lang="tr-TR" sz="1050" dirty="0" err="1">
                          <a:effectLst/>
                        </a:rPr>
                        <a:t>Adults</a:t>
                      </a:r>
                      <a:r>
                        <a:rPr lang="tr-TR" sz="1050" dirty="0">
                          <a:effectLst/>
                        </a:rPr>
                        <a:t> CSA+MTX, </a:t>
                      </a:r>
                      <a:r>
                        <a:rPr lang="tr-TR" sz="1050" dirty="0" err="1">
                          <a:effectLst/>
                        </a:rPr>
                        <a:t>Tac+MTX</a:t>
                      </a:r>
                      <a:endParaRPr lang="tr-TR" sz="1050" dirty="0">
                        <a:effectLst/>
                      </a:endParaRPr>
                    </a:p>
                  </a:txBody>
                  <a:tcPr marL="20857" marR="20857" marT="10428" marB="10428"/>
                </a:tc>
                <a:tc>
                  <a:txBody>
                    <a:bodyPr/>
                    <a:lstStyle/>
                    <a:p>
                      <a:pPr algn="l" fontAlgn="t"/>
                      <a:r>
                        <a:rPr lang="en-US" sz="1050" dirty="0">
                          <a:effectLst/>
                        </a:rPr>
                        <a:t>Third party, universal donor, GHVD prophylaxis</a:t>
                      </a:r>
                    </a:p>
                  </a:txBody>
                  <a:tcPr marL="20857" marR="20857" marT="10428" marB="10428"/>
                </a:tc>
                <a:tc>
                  <a:txBody>
                    <a:bodyPr/>
                    <a:lstStyle/>
                    <a:p>
                      <a:pPr algn="l" fontAlgn="t"/>
                      <a:r>
                        <a:rPr lang="en-US" sz="1050" dirty="0">
                          <a:effectLst/>
                        </a:rPr>
                        <a:t>1, 5, or 10million/kg, single dose day 2 after HSCT, or 1 or 5million/kg repeat dose on day 2, 9, and 16, or days 2, 9, 16, 23, and 30 after HSCT</a:t>
                      </a:r>
                    </a:p>
                  </a:txBody>
                  <a:tcPr marL="20857" marR="20857" marT="10428" marB="10428"/>
                </a:tc>
                <a:tc>
                  <a:txBody>
                    <a:bodyPr/>
                    <a:lstStyle/>
                    <a:p>
                      <a:pPr algn="l" fontAlgn="t"/>
                      <a:r>
                        <a:rPr lang="en-US" sz="1050" dirty="0">
                          <a:effectLst/>
                        </a:rPr>
                        <a:t>Grade II–IV and III–IV GVHD at Day 100 was 37 and 14%, resp. (n=36). 11% II–IV GVHD and no grade III–IV GVHD and in 10million/kg group single dose (n=9). Anticipated rates in this population; 47% II–IV and 15% III–IV</a:t>
                      </a:r>
                    </a:p>
                  </a:txBody>
                  <a:tcPr marL="20857" marR="20857" marT="10428" marB="10428"/>
                </a:tc>
              </a:tr>
              <a:tr h="554610">
                <a:tc>
                  <a:txBody>
                    <a:bodyPr/>
                    <a:lstStyle/>
                    <a:p>
                      <a:pPr algn="l" fontAlgn="t"/>
                      <a:r>
                        <a:rPr lang="tr-TR" sz="1000" dirty="0" err="1">
                          <a:effectLst/>
                        </a:rPr>
                        <a:t>Kuzmina</a:t>
                      </a:r>
                      <a:r>
                        <a:rPr lang="tr-TR" sz="1000" dirty="0">
                          <a:effectLst/>
                        </a:rPr>
                        <a:t> et al. (</a:t>
                      </a:r>
                      <a:r>
                        <a:rPr lang="tr-TR" sz="1000" dirty="0">
                          <a:effectLst/>
                          <a:hlinkClick r:id="rId4"/>
                        </a:rPr>
                        <a:t>2012</a:t>
                      </a:r>
                      <a:r>
                        <a:rPr lang="tr-TR" sz="1000" dirty="0">
                          <a:effectLst/>
                        </a:rPr>
                        <a:t>)</a:t>
                      </a:r>
                    </a:p>
                  </a:txBody>
                  <a:tcPr marL="20857" marR="20857" marT="10428" marB="10428">
                    <a:solidFill>
                      <a:schemeClr val="bg1"/>
                    </a:solidFill>
                  </a:tcPr>
                </a:tc>
                <a:tc>
                  <a:txBody>
                    <a:bodyPr/>
                    <a:lstStyle/>
                    <a:p>
                      <a:pPr algn="l" fontAlgn="t"/>
                      <a:r>
                        <a:rPr lang="tr-TR" sz="1050" dirty="0">
                          <a:effectLst/>
                        </a:rPr>
                        <a:t>RD, HSCT, </a:t>
                      </a:r>
                      <a:r>
                        <a:rPr lang="tr-TR" sz="1050" dirty="0" err="1">
                          <a:effectLst/>
                        </a:rPr>
                        <a:t>adults</a:t>
                      </a:r>
                      <a:r>
                        <a:rPr lang="tr-TR" sz="1050" dirty="0">
                          <a:effectLst/>
                        </a:rPr>
                        <a:t> CSA, MTX, </a:t>
                      </a:r>
                      <a:r>
                        <a:rPr lang="tr-TR" sz="1050" dirty="0" err="1">
                          <a:effectLst/>
                        </a:rPr>
                        <a:t>prednisolone</a:t>
                      </a:r>
                      <a:endParaRPr lang="tr-TR" sz="1050" dirty="0">
                        <a:effectLst/>
                      </a:endParaRPr>
                    </a:p>
                  </a:txBody>
                  <a:tcPr marL="20857" marR="20857" marT="10428" marB="10428">
                    <a:solidFill>
                      <a:schemeClr val="bg1"/>
                    </a:solidFill>
                  </a:tcPr>
                </a:tc>
                <a:tc>
                  <a:txBody>
                    <a:bodyPr/>
                    <a:lstStyle/>
                    <a:p>
                      <a:pPr algn="l" fontAlgn="t"/>
                      <a:r>
                        <a:rPr lang="en-US" sz="1050" dirty="0">
                          <a:effectLst/>
                        </a:rPr>
                        <a:t>HSC donor-derived MSC, GVHD treatment</a:t>
                      </a:r>
                    </a:p>
                  </a:txBody>
                  <a:tcPr marL="20857" marR="20857" marT="10428" marB="10428">
                    <a:solidFill>
                      <a:schemeClr val="bg1"/>
                    </a:solidFill>
                  </a:tcPr>
                </a:tc>
                <a:tc>
                  <a:txBody>
                    <a:bodyPr/>
                    <a:lstStyle/>
                    <a:p>
                      <a:pPr algn="l" fontAlgn="t"/>
                      <a:r>
                        <a:rPr lang="tr-TR" sz="1050" dirty="0">
                          <a:effectLst/>
                        </a:rPr>
                        <a:t>0.9–1.3million/kg, 19–54days </a:t>
                      </a:r>
                      <a:r>
                        <a:rPr lang="tr-TR" sz="1050" dirty="0" err="1">
                          <a:effectLst/>
                        </a:rPr>
                        <a:t>after</a:t>
                      </a:r>
                      <a:r>
                        <a:rPr lang="tr-TR" sz="1050" dirty="0">
                          <a:effectLst/>
                        </a:rPr>
                        <a:t> HSCT</a:t>
                      </a:r>
                    </a:p>
                  </a:txBody>
                  <a:tcPr marL="20857" marR="20857" marT="10428" marB="10428">
                    <a:solidFill>
                      <a:schemeClr val="bg1"/>
                    </a:solidFill>
                  </a:tcPr>
                </a:tc>
                <a:tc>
                  <a:txBody>
                    <a:bodyPr/>
                    <a:lstStyle/>
                    <a:p>
                      <a:pPr algn="l" fontAlgn="t"/>
                      <a:r>
                        <a:rPr lang="en-US" sz="1050" dirty="0">
                          <a:effectLst/>
                        </a:rPr>
                        <a:t>Grade II–IV </a:t>
                      </a:r>
                      <a:r>
                        <a:rPr lang="en-US" sz="1050" dirty="0" err="1">
                          <a:effectLst/>
                        </a:rPr>
                        <a:t>aGVHD</a:t>
                      </a:r>
                      <a:r>
                        <a:rPr lang="en-US" sz="1050" dirty="0">
                          <a:effectLst/>
                        </a:rPr>
                        <a:t> in 33.3% of control patients and 5.3% in MSC prophylaxis group</a:t>
                      </a:r>
                    </a:p>
                  </a:txBody>
                  <a:tcPr marL="20857" marR="20857" marT="10428" marB="10428">
                    <a:solidFill>
                      <a:schemeClr val="bg1"/>
                    </a:solidFill>
                  </a:tcPr>
                </a:tc>
              </a:tr>
              <a:tr h="592271">
                <a:tc>
                  <a:txBody>
                    <a:bodyPr/>
                    <a:lstStyle/>
                    <a:p>
                      <a:pPr algn="l" fontAlgn="t"/>
                      <a:r>
                        <a:rPr lang="tr-TR" sz="1000" dirty="0" err="1">
                          <a:effectLst/>
                        </a:rPr>
                        <a:t>Bernardo</a:t>
                      </a:r>
                      <a:r>
                        <a:rPr lang="tr-TR" sz="1000" dirty="0">
                          <a:effectLst/>
                        </a:rPr>
                        <a:t> et al. (</a:t>
                      </a:r>
                      <a:r>
                        <a:rPr lang="tr-TR" sz="1000" dirty="0">
                          <a:effectLst/>
                          <a:hlinkClick r:id="rId5"/>
                        </a:rPr>
                        <a:t>2011</a:t>
                      </a:r>
                      <a:r>
                        <a:rPr lang="tr-TR" sz="1000" dirty="0">
                          <a:effectLst/>
                        </a:rPr>
                        <a:t>)</a:t>
                      </a:r>
                    </a:p>
                  </a:txBody>
                  <a:tcPr marL="20857" marR="20857" marT="10428" marB="10428"/>
                </a:tc>
                <a:tc>
                  <a:txBody>
                    <a:bodyPr/>
                    <a:lstStyle/>
                    <a:p>
                      <a:pPr algn="l" fontAlgn="t"/>
                      <a:r>
                        <a:rPr lang="tr-TR" sz="1050" dirty="0">
                          <a:effectLst/>
                        </a:rPr>
                        <a:t>URD, RD, UCB, </a:t>
                      </a:r>
                      <a:r>
                        <a:rPr lang="tr-TR" sz="1050" dirty="0" err="1" smtClean="0">
                          <a:effectLst/>
                        </a:rPr>
                        <a:t>pediatricCSA+steroids</a:t>
                      </a:r>
                      <a:r>
                        <a:rPr lang="tr-TR" sz="1050" dirty="0">
                          <a:effectLst/>
                        </a:rPr>
                        <a:t>, CSA+MTX</a:t>
                      </a:r>
                    </a:p>
                  </a:txBody>
                  <a:tcPr marL="20857" marR="20857" marT="10428" marB="10428"/>
                </a:tc>
                <a:tc>
                  <a:txBody>
                    <a:bodyPr/>
                    <a:lstStyle/>
                    <a:p>
                      <a:pPr algn="l" fontAlgn="t"/>
                      <a:r>
                        <a:rPr lang="en-US" sz="1050" dirty="0">
                          <a:effectLst/>
                        </a:rPr>
                        <a:t>Paternal derived MSC, GVHD prophylaxis</a:t>
                      </a:r>
                    </a:p>
                  </a:txBody>
                  <a:tcPr marL="20857" marR="20857" marT="10428" marB="10428"/>
                </a:tc>
                <a:tc>
                  <a:txBody>
                    <a:bodyPr/>
                    <a:lstStyle/>
                    <a:p>
                      <a:pPr algn="l" fontAlgn="t"/>
                      <a:r>
                        <a:rPr lang="en-US" sz="1050" dirty="0">
                          <a:effectLst/>
                        </a:rPr>
                        <a:t>1–3.9million/kg, single dose at day of HSCT</a:t>
                      </a:r>
                    </a:p>
                  </a:txBody>
                  <a:tcPr marL="20857" marR="20857" marT="10428" marB="10428"/>
                </a:tc>
                <a:tc>
                  <a:txBody>
                    <a:bodyPr/>
                    <a:lstStyle/>
                    <a:p>
                      <a:pPr algn="l" fontAlgn="t"/>
                      <a:r>
                        <a:rPr lang="en-US" sz="1050" dirty="0">
                          <a:effectLst/>
                        </a:rPr>
                        <a:t>Reduced grade III–IV GVHD (0%, compared to historic controls 18/8%)</a:t>
                      </a:r>
                    </a:p>
                  </a:txBody>
                  <a:tcPr marL="20857" marR="20857" marT="10428" marB="10428"/>
                </a:tc>
              </a:tr>
              <a:tr h="700476">
                <a:tc>
                  <a:txBody>
                    <a:bodyPr/>
                    <a:lstStyle/>
                    <a:p>
                      <a:pPr algn="l" fontAlgn="t"/>
                      <a:r>
                        <a:rPr lang="tr-TR" sz="1000" dirty="0">
                          <a:effectLst/>
                        </a:rPr>
                        <a:t>Baron et al. (</a:t>
                      </a:r>
                      <a:r>
                        <a:rPr lang="tr-TR" sz="1000" dirty="0">
                          <a:effectLst/>
                          <a:hlinkClick r:id="rId6"/>
                        </a:rPr>
                        <a:t>2010</a:t>
                      </a:r>
                      <a:r>
                        <a:rPr lang="tr-TR" sz="1000" dirty="0">
                          <a:effectLst/>
                        </a:rPr>
                        <a:t>)</a:t>
                      </a:r>
                    </a:p>
                  </a:txBody>
                  <a:tcPr marL="20857" marR="20857" marT="10428" marB="10428">
                    <a:solidFill>
                      <a:schemeClr val="bg1"/>
                    </a:solidFill>
                  </a:tcPr>
                </a:tc>
                <a:tc>
                  <a:txBody>
                    <a:bodyPr/>
                    <a:lstStyle/>
                    <a:p>
                      <a:pPr algn="l" fontAlgn="t"/>
                      <a:r>
                        <a:rPr lang="tr-TR" sz="1050" dirty="0">
                          <a:effectLst/>
                        </a:rPr>
                        <a:t>URD, PB, </a:t>
                      </a:r>
                      <a:r>
                        <a:rPr lang="tr-TR" sz="1050" dirty="0" err="1">
                          <a:effectLst/>
                        </a:rPr>
                        <a:t>adults</a:t>
                      </a:r>
                      <a:r>
                        <a:rPr lang="tr-TR" sz="1050" dirty="0">
                          <a:effectLst/>
                        </a:rPr>
                        <a:t> </a:t>
                      </a:r>
                      <a:r>
                        <a:rPr lang="tr-TR" sz="1050" dirty="0" err="1">
                          <a:effectLst/>
                        </a:rPr>
                        <a:t>MMF+Tac</a:t>
                      </a:r>
                      <a:endParaRPr lang="tr-TR" sz="1050" dirty="0">
                        <a:effectLst/>
                      </a:endParaRPr>
                    </a:p>
                  </a:txBody>
                  <a:tcPr marL="20857" marR="20857" marT="10428" marB="10428">
                    <a:solidFill>
                      <a:schemeClr val="bg1"/>
                    </a:solidFill>
                  </a:tcPr>
                </a:tc>
                <a:tc>
                  <a:txBody>
                    <a:bodyPr/>
                    <a:lstStyle/>
                    <a:p>
                      <a:pPr algn="l" fontAlgn="t"/>
                      <a:r>
                        <a:rPr lang="en-US" sz="1050" dirty="0">
                          <a:effectLst/>
                        </a:rPr>
                        <a:t>Unrelated MSC, safety of MSC co-transplantation</a:t>
                      </a:r>
                    </a:p>
                  </a:txBody>
                  <a:tcPr marL="20857" marR="20857" marT="10428" marB="10428">
                    <a:solidFill>
                      <a:schemeClr val="bg1"/>
                    </a:solidFill>
                  </a:tcPr>
                </a:tc>
                <a:tc>
                  <a:txBody>
                    <a:bodyPr/>
                    <a:lstStyle/>
                    <a:p>
                      <a:pPr algn="l" fontAlgn="t"/>
                      <a:r>
                        <a:rPr lang="en-US" sz="1050" dirty="0">
                          <a:effectLst/>
                        </a:rPr>
                        <a:t>1–2million/kg at day of HSCT</a:t>
                      </a:r>
                    </a:p>
                  </a:txBody>
                  <a:tcPr marL="20857" marR="20857" marT="10428" marB="10428">
                    <a:solidFill>
                      <a:schemeClr val="bg1"/>
                    </a:solidFill>
                  </a:tcPr>
                </a:tc>
                <a:tc>
                  <a:txBody>
                    <a:bodyPr/>
                    <a:lstStyle/>
                    <a:p>
                      <a:pPr algn="l" fontAlgn="t"/>
                      <a:r>
                        <a:rPr lang="en-US" sz="1050" dirty="0">
                          <a:effectLst/>
                        </a:rPr>
                        <a:t>Day 100 incidence of grade II–IV was 35%. Cumulative incidence of grade II–IV GVHD was 45%, compared with 56% in historic group</a:t>
                      </a:r>
                    </a:p>
                  </a:txBody>
                  <a:tcPr marL="20857" marR="20857" marT="10428" marB="10428">
                    <a:solidFill>
                      <a:schemeClr val="bg1"/>
                    </a:solidFill>
                  </a:tcPr>
                </a:tc>
              </a:tr>
              <a:tr h="577315">
                <a:tc>
                  <a:txBody>
                    <a:bodyPr/>
                    <a:lstStyle/>
                    <a:p>
                      <a:pPr algn="l" fontAlgn="t"/>
                      <a:r>
                        <a:rPr lang="tr-TR" sz="1000" dirty="0" err="1">
                          <a:effectLst/>
                        </a:rPr>
                        <a:t>Macmillan</a:t>
                      </a:r>
                      <a:r>
                        <a:rPr lang="tr-TR" sz="1000" dirty="0">
                          <a:effectLst/>
                        </a:rPr>
                        <a:t> et al. (</a:t>
                      </a:r>
                      <a:r>
                        <a:rPr lang="tr-TR" sz="1000" dirty="0">
                          <a:effectLst/>
                          <a:hlinkClick r:id="rId7"/>
                        </a:rPr>
                        <a:t>2009</a:t>
                      </a:r>
                      <a:r>
                        <a:rPr lang="tr-TR" sz="1000" dirty="0">
                          <a:effectLst/>
                        </a:rPr>
                        <a:t>)</a:t>
                      </a:r>
                    </a:p>
                  </a:txBody>
                  <a:tcPr marL="20857" marR="20857" marT="10428" marB="10428"/>
                </a:tc>
                <a:tc>
                  <a:txBody>
                    <a:bodyPr/>
                    <a:lstStyle/>
                    <a:p>
                      <a:pPr algn="l" fontAlgn="t"/>
                      <a:r>
                        <a:rPr lang="tr-TR" sz="1050" dirty="0">
                          <a:effectLst/>
                        </a:rPr>
                        <a:t>URD, UCB, </a:t>
                      </a:r>
                      <a:r>
                        <a:rPr lang="tr-TR" sz="1050" dirty="0" err="1">
                          <a:effectLst/>
                        </a:rPr>
                        <a:t>pediatric</a:t>
                      </a:r>
                      <a:r>
                        <a:rPr lang="tr-TR" sz="1050" dirty="0">
                          <a:effectLst/>
                        </a:rPr>
                        <a:t> </a:t>
                      </a:r>
                      <a:r>
                        <a:rPr lang="tr-TR" sz="1050" dirty="0" err="1">
                          <a:effectLst/>
                        </a:rPr>
                        <a:t>CSA+steroids</a:t>
                      </a:r>
                      <a:endParaRPr lang="tr-TR" sz="1050" dirty="0">
                        <a:effectLst/>
                      </a:endParaRPr>
                    </a:p>
                  </a:txBody>
                  <a:tcPr marL="20857" marR="20857" marT="10428" marB="10428"/>
                </a:tc>
                <a:tc>
                  <a:txBody>
                    <a:bodyPr/>
                    <a:lstStyle/>
                    <a:p>
                      <a:pPr algn="l" fontAlgn="t"/>
                      <a:r>
                        <a:rPr lang="tr-TR" sz="1050" dirty="0" err="1">
                          <a:effectLst/>
                        </a:rPr>
                        <a:t>Parental</a:t>
                      </a:r>
                      <a:r>
                        <a:rPr lang="tr-TR" sz="1050" dirty="0">
                          <a:effectLst/>
                        </a:rPr>
                        <a:t> MSC, </a:t>
                      </a:r>
                      <a:r>
                        <a:rPr lang="tr-TR" sz="1050" dirty="0" err="1">
                          <a:effectLst/>
                        </a:rPr>
                        <a:t>promote</a:t>
                      </a:r>
                      <a:r>
                        <a:rPr lang="tr-TR" sz="1050" dirty="0">
                          <a:effectLst/>
                        </a:rPr>
                        <a:t> </a:t>
                      </a:r>
                      <a:r>
                        <a:rPr lang="tr-TR" sz="1050" dirty="0" err="1">
                          <a:effectLst/>
                        </a:rPr>
                        <a:t>engraftment</a:t>
                      </a:r>
                      <a:endParaRPr lang="tr-TR" sz="1050" dirty="0">
                        <a:effectLst/>
                      </a:endParaRPr>
                    </a:p>
                  </a:txBody>
                  <a:tcPr marL="20857" marR="20857" marT="10428" marB="10428"/>
                </a:tc>
                <a:tc>
                  <a:txBody>
                    <a:bodyPr/>
                    <a:lstStyle/>
                    <a:p>
                      <a:pPr algn="l" fontAlgn="t"/>
                      <a:r>
                        <a:rPr lang="en-US" sz="1050" dirty="0">
                          <a:effectLst/>
                        </a:rPr>
                        <a:t>0.9–5million/kg at day of HSCT; three patients second dose at day 21</a:t>
                      </a:r>
                    </a:p>
                  </a:txBody>
                  <a:tcPr marL="20857" marR="20857" marT="10428" marB="10428"/>
                </a:tc>
                <a:tc>
                  <a:txBody>
                    <a:bodyPr/>
                    <a:lstStyle/>
                    <a:p>
                      <a:pPr algn="l" fontAlgn="t"/>
                      <a:r>
                        <a:rPr lang="en-US" sz="1050" dirty="0">
                          <a:effectLst/>
                        </a:rPr>
                        <a:t>At day 100, cumulative incidence of grade II–IV similar between MSC and historic control (38 versus 22%, p=0.44)</a:t>
                      </a:r>
                    </a:p>
                  </a:txBody>
                  <a:tcPr marL="20857" marR="20857" marT="10428" marB="10428"/>
                </a:tc>
              </a:tr>
              <a:tr h="638896">
                <a:tc>
                  <a:txBody>
                    <a:bodyPr/>
                    <a:lstStyle/>
                    <a:p>
                      <a:pPr algn="l" fontAlgn="t"/>
                      <a:r>
                        <a:rPr lang="tr-TR" sz="1000" dirty="0" err="1">
                          <a:effectLst/>
                        </a:rPr>
                        <a:t>Ning</a:t>
                      </a:r>
                      <a:r>
                        <a:rPr lang="tr-TR" sz="1000" dirty="0">
                          <a:effectLst/>
                        </a:rPr>
                        <a:t> et al. (</a:t>
                      </a:r>
                      <a:r>
                        <a:rPr lang="tr-TR" sz="1000" dirty="0">
                          <a:effectLst/>
                          <a:hlinkClick r:id="rId8"/>
                        </a:rPr>
                        <a:t>2008</a:t>
                      </a:r>
                      <a:r>
                        <a:rPr lang="tr-TR" sz="1000" dirty="0">
                          <a:effectLst/>
                        </a:rPr>
                        <a:t>)</a:t>
                      </a:r>
                    </a:p>
                  </a:txBody>
                  <a:tcPr marL="20857" marR="20857" marT="10428" marB="10428">
                    <a:solidFill>
                      <a:schemeClr val="bg1"/>
                    </a:solidFill>
                  </a:tcPr>
                </a:tc>
                <a:tc>
                  <a:txBody>
                    <a:bodyPr/>
                    <a:lstStyle/>
                    <a:p>
                      <a:pPr algn="l" fontAlgn="t"/>
                      <a:r>
                        <a:rPr lang="tr-TR" sz="1050" dirty="0">
                          <a:effectLst/>
                        </a:rPr>
                        <a:t>RD, BM/PB, </a:t>
                      </a:r>
                      <a:r>
                        <a:rPr lang="tr-TR" sz="1050" dirty="0" err="1">
                          <a:effectLst/>
                        </a:rPr>
                        <a:t>adult</a:t>
                      </a:r>
                      <a:r>
                        <a:rPr lang="tr-TR" sz="1050" dirty="0">
                          <a:effectLst/>
                        </a:rPr>
                        <a:t> CSA+MTX</a:t>
                      </a:r>
                    </a:p>
                  </a:txBody>
                  <a:tcPr marL="20857" marR="20857" marT="10428" marB="10428">
                    <a:solidFill>
                      <a:schemeClr val="bg1"/>
                    </a:solidFill>
                  </a:tcPr>
                </a:tc>
                <a:tc>
                  <a:txBody>
                    <a:bodyPr/>
                    <a:lstStyle/>
                    <a:p>
                      <a:pPr algn="l" fontAlgn="t"/>
                      <a:r>
                        <a:rPr lang="en-US" sz="1050" dirty="0">
                          <a:effectLst/>
                        </a:rPr>
                        <a:t>Sibling derived MSC, MSC prophylaxis</a:t>
                      </a:r>
                    </a:p>
                  </a:txBody>
                  <a:tcPr marL="20857" marR="20857" marT="10428" marB="10428">
                    <a:solidFill>
                      <a:schemeClr val="bg1"/>
                    </a:solidFill>
                  </a:tcPr>
                </a:tc>
                <a:tc>
                  <a:txBody>
                    <a:bodyPr/>
                    <a:lstStyle/>
                    <a:p>
                      <a:pPr algn="l" fontAlgn="t"/>
                      <a:r>
                        <a:rPr lang="en-US" sz="1050" dirty="0">
                          <a:effectLst/>
                        </a:rPr>
                        <a:t>0.03–1.53million/kg at day of HSCT</a:t>
                      </a:r>
                    </a:p>
                  </a:txBody>
                  <a:tcPr marL="20857" marR="20857" marT="10428" marB="10428">
                    <a:solidFill>
                      <a:schemeClr val="bg1"/>
                    </a:solidFill>
                  </a:tcPr>
                </a:tc>
                <a:tc>
                  <a:txBody>
                    <a:bodyPr/>
                    <a:lstStyle/>
                    <a:p>
                      <a:pPr algn="l" fontAlgn="t"/>
                      <a:r>
                        <a:rPr lang="en-US" sz="1050" dirty="0">
                          <a:effectLst/>
                        </a:rPr>
                        <a:t>Grade II–IV was 11.1% in MSC group and 53.3% in non-MSC group. Overall </a:t>
                      </a:r>
                      <a:r>
                        <a:rPr lang="en-US" sz="1050" dirty="0" err="1">
                          <a:effectLst/>
                        </a:rPr>
                        <a:t>aGVHD</a:t>
                      </a:r>
                      <a:r>
                        <a:rPr lang="en-US" sz="1050" dirty="0">
                          <a:effectLst/>
                        </a:rPr>
                        <a:t> incidence was 44.4% in MSC and 73.3% in non-MSC group</a:t>
                      </a:r>
                    </a:p>
                  </a:txBody>
                  <a:tcPr marL="20857" marR="20857" marT="10428" marB="10428">
                    <a:solidFill>
                      <a:schemeClr val="bg1"/>
                    </a:solidFill>
                  </a:tcPr>
                </a:tc>
              </a:tr>
              <a:tr h="522114">
                <a:tc>
                  <a:txBody>
                    <a:bodyPr/>
                    <a:lstStyle/>
                    <a:p>
                      <a:pPr algn="l" fontAlgn="t"/>
                      <a:r>
                        <a:rPr lang="tr-TR" sz="1000" dirty="0" err="1">
                          <a:effectLst/>
                        </a:rPr>
                        <a:t>Ball</a:t>
                      </a:r>
                      <a:r>
                        <a:rPr lang="tr-TR" sz="1000" dirty="0">
                          <a:effectLst/>
                        </a:rPr>
                        <a:t> et al. (</a:t>
                      </a:r>
                      <a:r>
                        <a:rPr lang="tr-TR" sz="1000" dirty="0">
                          <a:effectLst/>
                          <a:hlinkClick r:id="rId9"/>
                        </a:rPr>
                        <a:t>2007</a:t>
                      </a:r>
                      <a:r>
                        <a:rPr lang="tr-TR" sz="1000" dirty="0">
                          <a:effectLst/>
                        </a:rPr>
                        <a:t>)</a:t>
                      </a:r>
                    </a:p>
                  </a:txBody>
                  <a:tcPr marL="20857" marR="20857" marT="10428" marB="10428"/>
                </a:tc>
                <a:tc>
                  <a:txBody>
                    <a:bodyPr/>
                    <a:lstStyle/>
                    <a:p>
                      <a:pPr algn="l" fontAlgn="t"/>
                      <a:r>
                        <a:rPr lang="tr-TR" sz="1050" dirty="0">
                          <a:effectLst/>
                        </a:rPr>
                        <a:t>MRD, PB, </a:t>
                      </a:r>
                      <a:r>
                        <a:rPr lang="tr-TR" sz="1050" dirty="0" err="1">
                          <a:effectLst/>
                        </a:rPr>
                        <a:t>pediatric</a:t>
                      </a:r>
                      <a:endParaRPr lang="tr-TR" sz="1050" dirty="0">
                        <a:effectLst/>
                      </a:endParaRPr>
                    </a:p>
                  </a:txBody>
                  <a:tcPr marL="20857" marR="20857" marT="10428" marB="10428"/>
                </a:tc>
                <a:tc>
                  <a:txBody>
                    <a:bodyPr/>
                    <a:lstStyle/>
                    <a:p>
                      <a:pPr algn="l" fontAlgn="t"/>
                      <a:r>
                        <a:rPr lang="en-US" sz="1050" dirty="0">
                          <a:effectLst/>
                        </a:rPr>
                        <a:t>HSC donor-derived MSC, graft failure</a:t>
                      </a:r>
                    </a:p>
                  </a:txBody>
                  <a:tcPr marL="20857" marR="20857" marT="10428" marB="10428"/>
                </a:tc>
                <a:tc>
                  <a:txBody>
                    <a:bodyPr/>
                    <a:lstStyle/>
                    <a:p>
                      <a:pPr algn="l" fontAlgn="t"/>
                      <a:r>
                        <a:rPr lang="en-US" sz="1050" dirty="0">
                          <a:effectLst/>
                        </a:rPr>
                        <a:t>1–5million/kg single dose at day of HSCT</a:t>
                      </a:r>
                    </a:p>
                  </a:txBody>
                  <a:tcPr marL="20857" marR="20857" marT="10428" marB="10428"/>
                </a:tc>
                <a:tc>
                  <a:txBody>
                    <a:bodyPr/>
                    <a:lstStyle/>
                    <a:p>
                      <a:pPr algn="l" fontAlgn="t"/>
                      <a:r>
                        <a:rPr lang="en-US" sz="1050" dirty="0">
                          <a:effectLst/>
                        </a:rPr>
                        <a:t>No graft rejection in patients receiving MSC, 14.8% failure in control group (p=0.14)</a:t>
                      </a:r>
                    </a:p>
                  </a:txBody>
                  <a:tcPr marL="20857" marR="20857" marT="10428" marB="10428"/>
                </a:tc>
              </a:tr>
              <a:tr h="770250">
                <a:tc>
                  <a:txBody>
                    <a:bodyPr/>
                    <a:lstStyle/>
                    <a:p>
                      <a:pPr algn="l" fontAlgn="t"/>
                      <a:r>
                        <a:rPr lang="tr-TR" sz="1000" dirty="0" err="1">
                          <a:effectLst/>
                        </a:rPr>
                        <a:t>Lazarus</a:t>
                      </a:r>
                      <a:r>
                        <a:rPr lang="tr-TR" sz="1000" dirty="0">
                          <a:effectLst/>
                        </a:rPr>
                        <a:t> et al. (</a:t>
                      </a:r>
                      <a:r>
                        <a:rPr lang="tr-TR" sz="1000" dirty="0">
                          <a:effectLst/>
                          <a:hlinkClick r:id="rId10"/>
                        </a:rPr>
                        <a:t>2005</a:t>
                      </a:r>
                      <a:r>
                        <a:rPr lang="tr-TR" sz="1000" dirty="0">
                          <a:effectLst/>
                        </a:rPr>
                        <a:t>)</a:t>
                      </a:r>
                    </a:p>
                  </a:txBody>
                  <a:tcPr marL="20857" marR="20857" marT="10428" marB="10428">
                    <a:solidFill>
                      <a:schemeClr val="bg1"/>
                    </a:solidFill>
                  </a:tcPr>
                </a:tc>
                <a:tc>
                  <a:txBody>
                    <a:bodyPr/>
                    <a:lstStyle/>
                    <a:p>
                      <a:pPr algn="l" fontAlgn="t"/>
                      <a:r>
                        <a:rPr lang="tr-TR" sz="1050" dirty="0">
                          <a:effectLst/>
                        </a:rPr>
                        <a:t>RD, PB/BM, </a:t>
                      </a:r>
                      <a:r>
                        <a:rPr lang="tr-TR" sz="1050" dirty="0" err="1">
                          <a:effectLst/>
                        </a:rPr>
                        <a:t>adults</a:t>
                      </a:r>
                      <a:r>
                        <a:rPr lang="tr-TR" sz="1050" dirty="0">
                          <a:effectLst/>
                        </a:rPr>
                        <a:t> CSA+MTX</a:t>
                      </a:r>
                    </a:p>
                  </a:txBody>
                  <a:tcPr marL="20857" marR="20857" marT="10428" marB="10428">
                    <a:solidFill>
                      <a:schemeClr val="bg1"/>
                    </a:solidFill>
                  </a:tcPr>
                </a:tc>
                <a:tc>
                  <a:txBody>
                    <a:bodyPr/>
                    <a:lstStyle/>
                    <a:p>
                      <a:pPr algn="l" fontAlgn="t"/>
                      <a:r>
                        <a:rPr lang="tr-TR" sz="1050" dirty="0">
                          <a:effectLst/>
                        </a:rPr>
                        <a:t>HSC </a:t>
                      </a:r>
                      <a:r>
                        <a:rPr lang="tr-TR" sz="1050" dirty="0" err="1">
                          <a:effectLst/>
                        </a:rPr>
                        <a:t>donor-derived</a:t>
                      </a:r>
                      <a:r>
                        <a:rPr lang="tr-TR" sz="1050" dirty="0">
                          <a:effectLst/>
                        </a:rPr>
                        <a:t> MSC, GVHD </a:t>
                      </a:r>
                      <a:r>
                        <a:rPr lang="tr-TR" sz="1050" dirty="0" err="1">
                          <a:effectLst/>
                        </a:rPr>
                        <a:t>prophylaxis</a:t>
                      </a:r>
                      <a:endParaRPr lang="tr-TR" sz="1050" dirty="0">
                        <a:effectLst/>
                      </a:endParaRPr>
                    </a:p>
                  </a:txBody>
                  <a:tcPr marL="20857" marR="20857" marT="10428" marB="10428">
                    <a:solidFill>
                      <a:schemeClr val="bg1"/>
                    </a:solidFill>
                  </a:tcPr>
                </a:tc>
                <a:tc>
                  <a:txBody>
                    <a:bodyPr/>
                    <a:lstStyle/>
                    <a:p>
                      <a:pPr algn="l" fontAlgn="t"/>
                      <a:r>
                        <a:rPr lang="en-US" sz="1050" dirty="0">
                          <a:effectLst/>
                        </a:rPr>
                        <a:t>1, 2.5, or 5million/kg single dose at day of HSCT</a:t>
                      </a:r>
                    </a:p>
                  </a:txBody>
                  <a:tcPr marL="20857" marR="20857" marT="10428" marB="10428">
                    <a:solidFill>
                      <a:schemeClr val="bg1"/>
                    </a:solidFill>
                  </a:tcPr>
                </a:tc>
                <a:tc>
                  <a:txBody>
                    <a:bodyPr/>
                    <a:lstStyle/>
                    <a:p>
                      <a:pPr algn="l" fontAlgn="t"/>
                      <a:r>
                        <a:rPr lang="en-US" sz="1050" dirty="0">
                          <a:effectLst/>
                        </a:rPr>
                        <a:t>Overall, 50% of patients developed </a:t>
                      </a:r>
                      <a:r>
                        <a:rPr lang="en-US" sz="1050" dirty="0" err="1">
                          <a:effectLst/>
                        </a:rPr>
                        <a:t>aGVHD</a:t>
                      </a:r>
                      <a:r>
                        <a:rPr lang="en-US" sz="1050" dirty="0">
                          <a:effectLst/>
                        </a:rPr>
                        <a:t>, at least grade II in 28% of patients. 11 and 4% developed grade III and IV respectively</a:t>
                      </a:r>
                    </a:p>
                  </a:txBody>
                  <a:tcPr marL="20857" marR="20857" marT="10428" marB="10428">
                    <a:solidFill>
                      <a:schemeClr val="bg1"/>
                    </a:solidFill>
                  </a:tcPr>
                </a:tc>
              </a:tr>
            </a:tbl>
          </a:graphicData>
        </a:graphic>
      </p:graphicFrame>
      <p:pic>
        <p:nvPicPr>
          <p:cNvPr id="1026" name="Picture 2"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258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23"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27"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3" name="Picture 29"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31"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7" name="Picture 33"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35"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 "/>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3963" y="1225550"/>
            <a:ext cx="28575" cy="9525"/>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323528" y="116632"/>
            <a:ext cx="6264696" cy="646331"/>
          </a:xfrm>
          <a:prstGeom prst="rect">
            <a:avLst/>
          </a:prstGeom>
        </p:spPr>
        <p:txBody>
          <a:bodyPr wrap="square">
            <a:spAutoFit/>
          </a:bodyPr>
          <a:lstStyle/>
          <a:p>
            <a:r>
              <a:rPr lang="en-US" b="1" dirty="0">
                <a:solidFill>
                  <a:schemeClr val="bg1"/>
                </a:solidFill>
              </a:rPr>
              <a:t>Summary of clinical studies using adherent stem cells for </a:t>
            </a:r>
            <a:r>
              <a:rPr lang="en-US" b="1" dirty="0" err="1">
                <a:solidFill>
                  <a:schemeClr val="bg1"/>
                </a:solidFill>
              </a:rPr>
              <a:t>GvHD</a:t>
            </a:r>
            <a:r>
              <a:rPr lang="en-US" b="1" dirty="0">
                <a:solidFill>
                  <a:schemeClr val="bg1"/>
                </a:solidFill>
              </a:rPr>
              <a:t> prophylaxis</a:t>
            </a:r>
            <a:r>
              <a:rPr lang="en-US" dirty="0">
                <a:solidFill>
                  <a:schemeClr val="bg1"/>
                </a:solidFill>
              </a:rPr>
              <a:t>.</a:t>
            </a:r>
            <a:endParaRPr lang="tr-TR" dirty="0">
              <a:solidFill>
                <a:schemeClr val="bg1"/>
              </a:solidFill>
            </a:endParaRPr>
          </a:p>
        </p:txBody>
      </p:sp>
      <p:pic>
        <p:nvPicPr>
          <p:cNvPr id="1061" name="Picture 3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88224" y="109659"/>
            <a:ext cx="2396380" cy="653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58454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idx="1"/>
          </p:nvPr>
        </p:nvSpPr>
        <p:spPr>
          <a:xfrm>
            <a:off x="3506788" y="1630363"/>
            <a:ext cx="5575300" cy="4524375"/>
          </a:xfrm>
        </p:spPr>
        <p:txBody>
          <a:bodyPr/>
          <a:lstStyle/>
          <a:p>
            <a:pPr>
              <a:lnSpc>
                <a:spcPct val="130000"/>
              </a:lnSpc>
            </a:pPr>
            <a:r>
              <a:rPr lang="tr-TR" altLang="tr-TR" sz="1600" smtClean="0">
                <a:latin typeface="Calibri" pitchFamily="34" charset="0"/>
                <a:ea typeface="ＭＳ Ｐゴシック" pitchFamily="34" charset="-128"/>
              </a:rPr>
              <a:t>Dendritik  hücreler (DC)  akut GVHH patogenezinde rol alan naive T hücrelerin antijen sunucusudur. (Shlomchik, 2007). </a:t>
            </a:r>
          </a:p>
          <a:p>
            <a:pPr>
              <a:lnSpc>
                <a:spcPct val="130000"/>
              </a:lnSpc>
            </a:pPr>
            <a:r>
              <a:rPr lang="tr-TR" altLang="tr-TR" sz="1600" smtClean="0">
                <a:latin typeface="Calibri" pitchFamily="34" charset="0"/>
                <a:ea typeface="ＭＳ Ｐゴシック" pitchFamily="34" charset="-128"/>
              </a:rPr>
              <a:t>MKH</a:t>
            </a:r>
            <a:r>
              <a:rPr lang="ja-JP" altLang="tr-TR" sz="1600" smtClean="0">
                <a:latin typeface="Calibri" pitchFamily="34" charset="0"/>
                <a:ea typeface="ＭＳ Ｐゴシック" pitchFamily="34" charset="-128"/>
              </a:rPr>
              <a:t>’</a:t>
            </a:r>
            <a:r>
              <a:rPr lang="tr-TR" altLang="ja-JP" sz="1600" smtClean="0">
                <a:latin typeface="Calibri" pitchFamily="34" charset="0"/>
                <a:ea typeface="ＭＳ Ｐゴシック" pitchFamily="34" charset="-128"/>
              </a:rPr>
              <a:t>ler monositlerin DC </a:t>
            </a:r>
            <a:r>
              <a:rPr lang="ja-JP" altLang="tr-TR" sz="1600" smtClean="0">
                <a:latin typeface="Calibri" pitchFamily="34" charset="0"/>
                <a:ea typeface="ＭＳ Ｐゴシック" pitchFamily="34" charset="-128"/>
              </a:rPr>
              <a:t>‘</a:t>
            </a:r>
            <a:r>
              <a:rPr lang="tr-TR" altLang="ja-JP" sz="1600" smtClean="0">
                <a:latin typeface="Calibri" pitchFamily="34" charset="0"/>
                <a:ea typeface="ＭＳ Ｐゴシック" pitchFamily="34" charset="-128"/>
              </a:rPr>
              <a:t>ye farklılaşması, aktivasyonu ve fonksiyonları üzerine inhibe edici etkisi vardır. (Uccelli et al., 2008). </a:t>
            </a:r>
          </a:p>
          <a:p>
            <a:pPr>
              <a:lnSpc>
                <a:spcPct val="130000"/>
              </a:lnSpc>
            </a:pPr>
            <a:r>
              <a:rPr lang="tr-TR" altLang="tr-TR" sz="1600" smtClean="0">
                <a:latin typeface="Calibri" pitchFamily="34" charset="0"/>
                <a:ea typeface="ＭＳ Ｐゴシック" pitchFamily="34" charset="-128"/>
              </a:rPr>
              <a:t>MKH</a:t>
            </a:r>
            <a:r>
              <a:rPr lang="ja-JP" altLang="tr-TR" sz="1600" smtClean="0">
                <a:latin typeface="Calibri" pitchFamily="34" charset="0"/>
                <a:ea typeface="ＭＳ Ｐゴシック" pitchFamily="34" charset="-128"/>
              </a:rPr>
              <a:t>’</a:t>
            </a:r>
            <a:r>
              <a:rPr lang="tr-TR" altLang="ja-JP" sz="1600" smtClean="0">
                <a:latin typeface="Calibri" pitchFamily="34" charset="0"/>
                <a:ea typeface="ＭＳ Ｐゴシック" pitchFamily="34" charset="-128"/>
              </a:rPr>
              <a:t>ler NK hücre proliferasyonu ve sitokin üretimini inhibe etmek suretiyle fonksiyonlarını kontrol eder. (Spaggiari et al., 2006). </a:t>
            </a:r>
          </a:p>
          <a:p>
            <a:pPr>
              <a:lnSpc>
                <a:spcPct val="130000"/>
              </a:lnSpc>
            </a:pPr>
            <a:r>
              <a:rPr lang="tr-TR" altLang="tr-TR" sz="1600" smtClean="0">
                <a:latin typeface="Calibri" pitchFamily="34" charset="0"/>
                <a:ea typeface="ＭＳ Ｐゴシック" pitchFamily="34" charset="-128"/>
              </a:rPr>
              <a:t>T hücre, B hücre, NK ve DC üzerine etkilerin toplamı GVHH</a:t>
            </a:r>
            <a:r>
              <a:rPr lang="ja-JP" altLang="tr-TR" sz="1600" smtClean="0">
                <a:latin typeface="Calibri" pitchFamily="34" charset="0"/>
                <a:ea typeface="ＭＳ Ｐゴシック" pitchFamily="34" charset="-128"/>
              </a:rPr>
              <a:t>’</a:t>
            </a:r>
            <a:r>
              <a:rPr lang="tr-TR" altLang="ja-JP" sz="1600" smtClean="0">
                <a:latin typeface="Calibri" pitchFamily="34" charset="0"/>
                <a:ea typeface="ＭＳ Ｐゴシック" pitchFamily="34" charset="-128"/>
              </a:rPr>
              <a:t>da host</a:t>
            </a:r>
            <a:r>
              <a:rPr lang="ja-JP" altLang="tr-TR" sz="1600" smtClean="0">
                <a:latin typeface="Calibri" pitchFamily="34" charset="0"/>
                <a:ea typeface="ＭＳ Ｐゴシック" pitchFamily="34" charset="-128"/>
              </a:rPr>
              <a:t>’</a:t>
            </a:r>
            <a:r>
              <a:rPr lang="tr-TR" altLang="ja-JP" sz="1600" smtClean="0">
                <a:latin typeface="Calibri" pitchFamily="34" charset="0"/>
                <a:ea typeface="ＭＳ Ｐゴシック" pitchFamily="34" charset="-128"/>
              </a:rPr>
              <a:t>a karşı oluşan  alloreaktiviteyi module eder. </a:t>
            </a:r>
          </a:p>
          <a:p>
            <a:pPr>
              <a:lnSpc>
                <a:spcPct val="130000"/>
              </a:lnSpc>
            </a:pPr>
            <a:r>
              <a:rPr lang="tr-TR" altLang="tr-TR" sz="1600" smtClean="0">
                <a:latin typeface="Calibri" pitchFamily="34" charset="0"/>
                <a:ea typeface="ＭＳ Ｐゴシック" pitchFamily="34" charset="-128"/>
              </a:rPr>
              <a:t>MKH</a:t>
            </a:r>
            <a:r>
              <a:rPr lang="ja-JP" altLang="tr-TR" sz="1600" smtClean="0">
                <a:latin typeface="Calibri" pitchFamily="34" charset="0"/>
                <a:ea typeface="ＭＳ Ｐゴシック" pitchFamily="34" charset="-128"/>
              </a:rPr>
              <a:t>’</a:t>
            </a:r>
            <a:r>
              <a:rPr lang="tr-TR" altLang="ja-JP" sz="1600" smtClean="0">
                <a:latin typeface="Calibri" pitchFamily="34" charset="0"/>
                <a:ea typeface="ＭＳ Ｐゴシック" pitchFamily="34" charset="-128"/>
              </a:rPr>
              <a:t>LER BU DURUMDA ADETA  HÜCRESEL BİR İMMÜNOSUPRESAN ROLU OYNAMKADIR: </a:t>
            </a:r>
          </a:p>
          <a:p>
            <a:pPr>
              <a:lnSpc>
                <a:spcPct val="130000"/>
              </a:lnSpc>
              <a:buFontTx/>
              <a:buNone/>
            </a:pPr>
            <a:endParaRPr lang="tr-TR" altLang="tr-TR" sz="1600" smtClean="0">
              <a:latin typeface="Calibri" pitchFamily="34" charset="0"/>
              <a:ea typeface="ＭＳ Ｐゴシック" pitchFamily="34" charset="-128"/>
            </a:endParaRPr>
          </a:p>
        </p:txBody>
      </p:sp>
      <p:pic>
        <p:nvPicPr>
          <p:cNvPr id="5939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600" y="1563688"/>
            <a:ext cx="302418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Rectangle 24"/>
          <p:cNvSpPr>
            <a:spLocks noChangeArrowheads="1"/>
          </p:cNvSpPr>
          <p:nvPr/>
        </p:nvSpPr>
        <p:spPr bwMode="auto">
          <a:xfrm>
            <a:off x="508000" y="944563"/>
            <a:ext cx="8636000" cy="1968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80168" tIns="40083" rIns="80168" bIns="40083" anchor="ct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pic>
        <p:nvPicPr>
          <p:cNvPr id="59397"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388"/>
            <a:ext cx="9166225" cy="11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Text Box 9"/>
          <p:cNvSpPr txBox="1">
            <a:spLocks noChangeArrowheads="1"/>
          </p:cNvSpPr>
          <p:nvPr/>
        </p:nvSpPr>
        <p:spPr bwMode="auto">
          <a:xfrm>
            <a:off x="492125" y="88900"/>
            <a:ext cx="8027988" cy="911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ct val="130000"/>
              </a:lnSpc>
              <a:spcBef>
                <a:spcPct val="0"/>
              </a:spcBef>
              <a:spcAft>
                <a:spcPct val="0"/>
              </a:spcAft>
              <a:buFontTx/>
              <a:buNone/>
            </a:pPr>
            <a:r>
              <a:rPr lang="tr-TR" altLang="tr-TR" sz="2400">
                <a:solidFill>
                  <a:srgbClr val="000000"/>
                </a:solidFill>
                <a:latin typeface="Times New Roman" pitchFamily="18" charset="0"/>
              </a:rPr>
              <a:t>Mezenkimal Kök Hücreler:                                                          Yeni Hücresel immunosupresif biyolojik ilaçlar  olarak</a:t>
            </a:r>
            <a:endParaRPr lang="en-US" altLang="tr-TR" sz="2400">
              <a:solidFill>
                <a:srgbClr val="000000"/>
              </a:solidFill>
              <a:latin typeface="Times New Roman" pitchFamily="18" charset="0"/>
            </a:endParaRPr>
          </a:p>
        </p:txBody>
      </p:sp>
      <p:sp>
        <p:nvSpPr>
          <p:cNvPr id="59399" name="Freeform 6"/>
          <p:cNvSpPr>
            <a:spLocks/>
          </p:cNvSpPr>
          <p:nvPr/>
        </p:nvSpPr>
        <p:spPr bwMode="auto">
          <a:xfrm>
            <a:off x="25400" y="6637338"/>
            <a:ext cx="1714500" cy="184150"/>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sp>
        <p:nvSpPr>
          <p:cNvPr id="66569" name="Line 20"/>
          <p:cNvSpPr>
            <a:spLocks noChangeShapeType="1"/>
          </p:cNvSpPr>
          <p:nvPr/>
        </p:nvSpPr>
        <p:spPr bwMode="auto">
          <a:xfrm>
            <a:off x="36513" y="6500813"/>
            <a:ext cx="91074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80168" tIns="40083" rIns="80168" bIns="40083"/>
          <a:lstStyle/>
          <a:p>
            <a:pPr fontAlgn="base">
              <a:spcBef>
                <a:spcPct val="0"/>
              </a:spcBef>
              <a:spcAft>
                <a:spcPct val="0"/>
              </a:spcAft>
              <a:defRPr/>
            </a:pPr>
            <a:endParaRPr lang="en-US" b="1">
              <a:solidFill>
                <a:srgbClr val="000000"/>
              </a:solidFill>
              <a:ea typeface="ＭＳ Ｐゴシック" charset="0"/>
              <a:cs typeface="ＭＳ Ｐゴシック" charset="0"/>
            </a:endParaRPr>
          </a:p>
        </p:txBody>
      </p:sp>
      <p:pic>
        <p:nvPicPr>
          <p:cNvPr id="59401"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0663" y="5867400"/>
            <a:ext cx="982662"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2" name="Text Box 8"/>
          <p:cNvSpPr txBox="1">
            <a:spLocks noChangeArrowheads="1"/>
          </p:cNvSpPr>
          <p:nvPr/>
        </p:nvSpPr>
        <p:spPr bwMode="auto">
          <a:xfrm>
            <a:off x="6057900" y="6588125"/>
            <a:ext cx="285115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27113"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defTabSz="1027113"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defTabSz="1027113"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defTabSz="1027113"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defTabSz="1027113"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eaLnBrk="1" fontAlgn="base" hangingPunct="1">
              <a:lnSpc>
                <a:spcPts val="1988"/>
              </a:lnSpc>
              <a:spcBef>
                <a:spcPct val="0"/>
              </a:spcBef>
              <a:spcAft>
                <a:spcPct val="0"/>
              </a:spcAft>
              <a:buFontTx/>
              <a:buNone/>
            </a:pPr>
            <a:r>
              <a:rPr lang="tr-TR" altLang="tr-TR" sz="1100" i="1">
                <a:solidFill>
                  <a:srgbClr val="000000"/>
                </a:solidFill>
              </a:rPr>
              <a:t>Editorial: </a:t>
            </a:r>
            <a:r>
              <a:rPr lang="fr-FR" altLang="tr-TR" sz="1100" i="1">
                <a:solidFill>
                  <a:srgbClr val="000000"/>
                </a:solidFill>
              </a:rPr>
              <a:t>Dominik Wolf,</a:t>
            </a:r>
            <a:r>
              <a:rPr lang="fr-FR" altLang="tr-TR" sz="1100" b="1">
                <a:solidFill>
                  <a:srgbClr val="000000"/>
                </a:solidFill>
              </a:rPr>
              <a:t>Vol 371 May 10, 2008</a:t>
            </a:r>
            <a:endParaRPr lang="tr-TR" altLang="tr-TR" sz="1100" b="1">
              <a:solidFill>
                <a:srgbClr val="000000"/>
              </a:solidFill>
            </a:endParaRPr>
          </a:p>
        </p:txBody>
      </p:sp>
    </p:spTree>
    <p:extLst>
      <p:ext uri="{BB962C8B-B14F-4D97-AF65-F5344CB8AC3E}">
        <p14:creationId xmlns:p14="http://schemas.microsoft.com/office/powerpoint/2010/main" val="33012799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2"/>
          <p:cNvPicPr>
            <a:picLocks noChangeAspect="1" noChangeArrowheads="1"/>
          </p:cNvPicPr>
          <p:nvPr/>
        </p:nvPicPr>
        <p:blipFill>
          <a:blip r:embed="rId2"/>
          <a:srcRect/>
          <a:stretch>
            <a:fillRect/>
          </a:stretch>
        </p:blipFill>
        <p:spPr bwMode="auto">
          <a:xfrm>
            <a:off x="241300" y="1628775"/>
            <a:ext cx="8659813" cy="504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43" name="Picture 2"/>
          <p:cNvPicPr>
            <a:picLocks noChangeAspect="1" noChangeArrowheads="1"/>
          </p:cNvPicPr>
          <p:nvPr/>
        </p:nvPicPr>
        <p:blipFill>
          <a:blip r:embed="rId2"/>
          <a:srcRect/>
          <a:stretch>
            <a:fillRect/>
          </a:stretch>
        </p:blipFill>
        <p:spPr bwMode="auto">
          <a:xfrm>
            <a:off x="0" y="0"/>
            <a:ext cx="9144000" cy="141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60420" name="Text Box 3"/>
          <p:cNvSpPr txBox="1">
            <a:spLocks noChangeArrowheads="1"/>
          </p:cNvSpPr>
          <p:nvPr/>
        </p:nvSpPr>
        <p:spPr bwMode="auto">
          <a:xfrm>
            <a:off x="711200" y="428625"/>
            <a:ext cx="7739063"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tabLst>
                <a:tab pos="330200" algn="l"/>
              </a:tabLst>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tabLst>
                <a:tab pos="330200" algn="l"/>
              </a:tabLst>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tabLst>
                <a:tab pos="330200" algn="l"/>
              </a:tabLst>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tabLst>
                <a:tab pos="330200" algn="l"/>
              </a:tabLst>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tabLst>
                <a:tab pos="330200" algn="l"/>
              </a:tabLst>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tabLst>
                <a:tab pos="330200" algn="l"/>
              </a:tabLst>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tabLst>
                <a:tab pos="330200" algn="l"/>
              </a:tabLst>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tabLst>
                <a:tab pos="330200" algn="l"/>
              </a:tabLst>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tabLst>
                <a:tab pos="330200" algn="l"/>
              </a:tabLst>
              <a:defRPr>
                <a:solidFill>
                  <a:schemeClr val="tx1"/>
                </a:solidFill>
                <a:latin typeface="Arial" pitchFamily="34" charset="0"/>
                <a:ea typeface="Arial" pitchFamily="34" charset="0"/>
                <a:cs typeface="Arial" pitchFamily="34" charset="0"/>
              </a:defRPr>
            </a:lvl9pPr>
          </a:lstStyle>
          <a:p>
            <a:pPr eaLnBrk="1" fontAlgn="base" hangingPunct="1">
              <a:lnSpc>
                <a:spcPts val="2188"/>
              </a:lnSpc>
              <a:spcBef>
                <a:spcPct val="0"/>
              </a:spcBef>
              <a:spcAft>
                <a:spcPct val="0"/>
              </a:spcAft>
              <a:buFontTx/>
              <a:buNone/>
            </a:pPr>
            <a:r>
              <a:rPr lang="en-US" altLang="tr-TR" sz="2500">
                <a:solidFill>
                  <a:srgbClr val="000000"/>
                </a:solidFill>
                <a:latin typeface="Segoe UI" pitchFamily="34" charset="0"/>
              </a:rPr>
              <a:t>Cumulative Dose per Patient – Selected Clinical Studies</a:t>
            </a:r>
          </a:p>
          <a:p>
            <a:pPr eaLnBrk="1" fontAlgn="base" hangingPunct="1">
              <a:lnSpc>
                <a:spcPts val="2950"/>
              </a:lnSpc>
              <a:spcBef>
                <a:spcPct val="0"/>
              </a:spcBef>
              <a:spcAft>
                <a:spcPct val="0"/>
              </a:spcAft>
              <a:buFontTx/>
              <a:buNone/>
            </a:pPr>
            <a:r>
              <a:rPr lang="en-US" altLang="tr-TR" sz="2500">
                <a:solidFill>
                  <a:srgbClr val="000000"/>
                </a:solidFill>
                <a:latin typeface="Segoe UI" pitchFamily="34" charset="0"/>
              </a:rPr>
              <a:t>	Wide Range for Treatment COGS: Reimburseable?</a:t>
            </a:r>
            <a:endParaRPr lang="tr-TR" altLang="tr-TR" sz="2500">
              <a:solidFill>
                <a:srgbClr val="000000"/>
              </a:solidFill>
              <a:latin typeface="Segoe UI" pitchFamily="34" charset="0"/>
            </a:endParaRPr>
          </a:p>
        </p:txBody>
      </p:sp>
      <p:pic>
        <p:nvPicPr>
          <p:cNvPr id="60421" name="Picture 40"/>
          <p:cNvPicPr>
            <a:picLocks noChangeAspect="1" noChangeArrowheads="1"/>
          </p:cNvPicPr>
          <p:nvPr/>
        </p:nvPicPr>
        <p:blipFill>
          <a:blip r:embed="rId3"/>
          <a:srcRect/>
          <a:stretch>
            <a:fillRect/>
          </a:stretch>
        </p:blipFill>
        <p:spPr bwMode="auto">
          <a:xfrm>
            <a:off x="323850" y="1785938"/>
            <a:ext cx="824865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Dikdörtgen 1"/>
          <p:cNvSpPr>
            <a:spLocks noChangeArrowheads="1"/>
          </p:cNvSpPr>
          <p:nvPr/>
        </p:nvSpPr>
        <p:spPr bwMode="auto">
          <a:xfrm>
            <a:off x="468313" y="1787525"/>
            <a:ext cx="7848600" cy="139700"/>
          </a:xfrm>
          <a:prstGeom prst="rect">
            <a:avLst/>
          </a:prstGeom>
          <a:solidFill>
            <a:schemeClr val="bg1"/>
          </a:solidFill>
          <a:ln w="9525">
            <a:solidFill>
              <a:srgbClr val="B6DCDF"/>
            </a:solidFill>
            <a:miter lim="800000"/>
            <a:headEnd/>
            <a:tailEnd/>
          </a:ln>
          <a:effectLst>
            <a:outerShdw blurRad="40000" dist="23000" dir="5400000" rotWithShape="0">
              <a:srgbClr val="808080">
                <a:alpha val="34998"/>
              </a:srgbClr>
            </a:outerShdw>
          </a:effectLst>
        </p:spPr>
        <p:txBody>
          <a:bodyPr anchor="ctr"/>
          <a:lstStyle/>
          <a:p>
            <a:pPr algn="ctr" fontAlgn="base">
              <a:spcBef>
                <a:spcPct val="0"/>
              </a:spcBef>
              <a:spcAft>
                <a:spcPct val="0"/>
              </a:spcAft>
              <a:defRPr/>
            </a:pPr>
            <a:endParaRPr lang="tr-TR" b="1">
              <a:solidFill>
                <a:srgbClr val="FFFFFF"/>
              </a:solidFill>
            </a:endParaRPr>
          </a:p>
        </p:txBody>
      </p:sp>
    </p:spTree>
    <p:extLst>
      <p:ext uri="{BB962C8B-B14F-4D97-AF65-F5344CB8AC3E}">
        <p14:creationId xmlns:p14="http://schemas.microsoft.com/office/powerpoint/2010/main" val="8541225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srcRect/>
          <a:stretch>
            <a:fillRect/>
          </a:stretch>
        </p:blipFill>
        <p:spPr bwMode="auto">
          <a:xfrm>
            <a:off x="0" y="0"/>
            <a:ext cx="9144000" cy="162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61443" name="Rectangle 3"/>
          <p:cNvSpPr>
            <a:spLocks noGrp="1" noChangeArrowheads="1"/>
          </p:cNvSpPr>
          <p:nvPr>
            <p:ph type="body" idx="1"/>
          </p:nvPr>
        </p:nvSpPr>
        <p:spPr>
          <a:xfrm>
            <a:off x="457200" y="1773238"/>
            <a:ext cx="8229600" cy="4968875"/>
          </a:xfrm>
        </p:spPr>
        <p:txBody>
          <a:bodyPr/>
          <a:lstStyle/>
          <a:p>
            <a:pPr marL="457200" indent="-457200">
              <a:lnSpc>
                <a:spcPct val="150000"/>
              </a:lnSpc>
              <a:buFontTx/>
              <a:buAutoNum type="alphaLcParenBoth"/>
            </a:pPr>
            <a:r>
              <a:rPr lang="tr-TR" altLang="tr-TR" sz="2000" smtClean="0">
                <a:ea typeface="ＭＳ Ｐゴシック" pitchFamily="34" charset="-128"/>
              </a:rPr>
              <a:t>Gerçek MKH </a:t>
            </a:r>
            <a:r>
              <a:rPr lang="ja-JP" altLang="tr-TR" sz="2000" smtClean="0">
                <a:ea typeface="ＭＳ Ｐゴシック" pitchFamily="34" charset="-128"/>
              </a:rPr>
              <a:t>‘’</a:t>
            </a:r>
            <a:r>
              <a:rPr lang="tr-TR" altLang="ja-JP" sz="2000" smtClean="0">
                <a:ea typeface="ＭＳ Ｐゴシック" pitchFamily="34" charset="-128"/>
              </a:rPr>
              <a:t> True MSC </a:t>
            </a:r>
            <a:r>
              <a:rPr lang="ja-JP" altLang="tr-TR" sz="2000" smtClean="0">
                <a:ea typeface="ＭＳ Ｐゴシック" pitchFamily="34" charset="-128"/>
              </a:rPr>
              <a:t>‘’</a:t>
            </a:r>
            <a:r>
              <a:rPr lang="tr-TR" altLang="ja-JP" sz="2000" smtClean="0">
                <a:ea typeface="ＭＳ Ｐゴシック" pitchFamily="34" charset="-128"/>
              </a:rPr>
              <a:t> işaretleyicileri  </a:t>
            </a:r>
          </a:p>
          <a:p>
            <a:pPr marL="457200" indent="-457200">
              <a:lnSpc>
                <a:spcPct val="150000"/>
              </a:lnSpc>
              <a:buFontTx/>
              <a:buAutoNum type="alphaLcParenBoth"/>
            </a:pPr>
            <a:r>
              <a:rPr lang="tr-TR" altLang="tr-TR" sz="2000" smtClean="0">
                <a:ea typeface="ＭＳ Ｐゴシック" pitchFamily="34" charset="-128"/>
              </a:rPr>
              <a:t>Standart MKH tanımlanması (homojenizasyonu) hala sorun… !?</a:t>
            </a:r>
          </a:p>
          <a:p>
            <a:pPr marL="457200" indent="-457200">
              <a:lnSpc>
                <a:spcPct val="150000"/>
              </a:lnSpc>
              <a:buFontTx/>
              <a:buNone/>
            </a:pPr>
            <a:r>
              <a:rPr lang="tr-TR" altLang="tr-TR" sz="2000" smtClean="0">
                <a:ea typeface="ＭＳ Ｐゴシック" pitchFamily="34" charset="-128"/>
              </a:rPr>
              <a:t>(b) Kullanılan  biyoaktif ürünleri klinik etkinliği, biyodağılımı, (</a:t>
            </a:r>
            <a:r>
              <a:rPr lang="en-US" altLang="tr-TR" sz="2000" smtClean="0">
                <a:ea typeface="ＭＳ Ｐゴシック" pitchFamily="34" charset="-128"/>
              </a:rPr>
              <a:t>Pharmacokinetic</a:t>
            </a:r>
            <a:r>
              <a:rPr lang="tr-TR" altLang="tr-TR" sz="2000" smtClean="0">
                <a:ea typeface="ＭＳ Ｐゴシック" pitchFamily="34" charset="-128"/>
              </a:rPr>
              <a:t> </a:t>
            </a:r>
            <a:r>
              <a:rPr lang="en-US" altLang="tr-TR" sz="2000" smtClean="0">
                <a:ea typeface="ＭＳ Ｐゴシック" pitchFamily="34" charset="-128"/>
              </a:rPr>
              <a:t>/</a:t>
            </a:r>
            <a:r>
              <a:rPr lang="tr-TR" altLang="tr-TR" sz="2000" smtClean="0">
                <a:ea typeface="ＭＳ Ｐゴシック" pitchFamily="34" charset="-128"/>
              </a:rPr>
              <a:t> </a:t>
            </a:r>
            <a:r>
              <a:rPr lang="en-US" altLang="tr-TR" sz="2000" smtClean="0">
                <a:ea typeface="ＭＳ Ｐゴシック" pitchFamily="34" charset="-128"/>
              </a:rPr>
              <a:t>pharmacodynamic </a:t>
            </a:r>
            <a:r>
              <a:rPr lang="tr-TR" altLang="tr-TR" sz="2000" smtClean="0">
                <a:ea typeface="ＭＳ Ｐゴシック" pitchFamily="34" charset="-128"/>
              </a:rPr>
              <a:t>) profilleri..!? </a:t>
            </a:r>
          </a:p>
          <a:p>
            <a:pPr marL="457200" indent="-457200">
              <a:lnSpc>
                <a:spcPct val="150000"/>
              </a:lnSpc>
              <a:buFontTx/>
              <a:buNone/>
            </a:pPr>
            <a:r>
              <a:rPr lang="tr-TR" altLang="tr-TR" sz="2000" smtClean="0">
                <a:ea typeface="ＭＳ Ｐゴシック" pitchFamily="34" charset="-128"/>
              </a:rPr>
              <a:t>(c) Hücresel komponentin yaşı ve biyoaktif molekül içeriği (sekrotom) </a:t>
            </a:r>
          </a:p>
          <a:p>
            <a:pPr marL="457200" indent="-457200">
              <a:lnSpc>
                <a:spcPct val="150000"/>
              </a:lnSpc>
              <a:buFontTx/>
              <a:buNone/>
            </a:pPr>
            <a:r>
              <a:rPr lang="tr-TR" altLang="tr-TR" sz="2000" smtClean="0">
                <a:ea typeface="ＭＳ Ｐゴシック" pitchFamily="34" charset="-128"/>
              </a:rPr>
              <a:t>(d) MKH uygulama zamanı ve dozu.. Kime hangi-dozda-ne zaman?</a:t>
            </a:r>
          </a:p>
          <a:p>
            <a:pPr marL="457200" indent="-457200">
              <a:lnSpc>
                <a:spcPct val="150000"/>
              </a:lnSpc>
              <a:buFontTx/>
              <a:buNone/>
            </a:pPr>
            <a:r>
              <a:rPr lang="tr-TR" altLang="tr-TR" sz="2000" smtClean="0">
                <a:ea typeface="ＭＳ Ｐゴシック" pitchFamily="34" charset="-128"/>
              </a:rPr>
              <a:t>(e) Raf</a:t>
            </a:r>
            <a:r>
              <a:rPr lang="ja-JP" altLang="tr-TR" sz="2000" smtClean="0">
                <a:ea typeface="ＭＳ Ｐゴシック" pitchFamily="34" charset="-128"/>
              </a:rPr>
              <a:t>’</a:t>
            </a:r>
            <a:r>
              <a:rPr lang="tr-TR" altLang="ja-JP" sz="2000" smtClean="0">
                <a:ea typeface="ＭＳ Ｐゴシック" pitchFamily="34" charset="-128"/>
              </a:rPr>
              <a:t>tan veya bireye özgü ürünlerin standardizasyonu</a:t>
            </a:r>
          </a:p>
          <a:p>
            <a:pPr marL="457200" indent="-457200">
              <a:lnSpc>
                <a:spcPct val="150000"/>
              </a:lnSpc>
              <a:buFontTx/>
              <a:buNone/>
            </a:pPr>
            <a:r>
              <a:rPr lang="tr-TR" altLang="tr-TR" sz="2000" smtClean="0">
                <a:ea typeface="ＭＳ Ｐゴシック" pitchFamily="34" charset="-128"/>
              </a:rPr>
              <a:t>(f) Geri ödeme kapsamının genişletilmesi ve yatırım maliyetleri…!?</a:t>
            </a:r>
          </a:p>
          <a:p>
            <a:pPr marL="457200" indent="-457200">
              <a:lnSpc>
                <a:spcPct val="150000"/>
              </a:lnSpc>
              <a:buFontTx/>
              <a:buNone/>
            </a:pPr>
            <a:r>
              <a:rPr lang="tr-TR" altLang="tr-TR" sz="2000" smtClean="0">
                <a:ea typeface="ＭＳ Ｐゴシック" pitchFamily="34" charset="-128"/>
              </a:rPr>
              <a:t>(g) Dünyada ve Türkiye de  hukuki düzenlemeleri yetersizliği</a:t>
            </a:r>
          </a:p>
          <a:p>
            <a:pPr marL="457200" indent="-457200">
              <a:lnSpc>
                <a:spcPct val="150000"/>
              </a:lnSpc>
              <a:buFontTx/>
              <a:buNone/>
            </a:pPr>
            <a:r>
              <a:rPr lang="tr-TR" altLang="tr-TR" sz="2000" smtClean="0">
                <a:ea typeface="ＭＳ Ｐゴシック" pitchFamily="34" charset="-128"/>
              </a:rPr>
              <a:t>  </a:t>
            </a:r>
          </a:p>
          <a:p>
            <a:pPr marL="457200" indent="-457200">
              <a:lnSpc>
                <a:spcPct val="150000"/>
              </a:lnSpc>
              <a:buFontTx/>
              <a:buNone/>
            </a:pPr>
            <a:endParaRPr lang="tr-TR" altLang="tr-TR" sz="2000" smtClean="0">
              <a:ea typeface="ＭＳ Ｐゴシック" pitchFamily="34" charset="-128"/>
            </a:endParaRPr>
          </a:p>
          <a:p>
            <a:pPr marL="457200" indent="-457200">
              <a:lnSpc>
                <a:spcPct val="150000"/>
              </a:lnSpc>
              <a:buFontTx/>
              <a:buNone/>
            </a:pPr>
            <a:r>
              <a:rPr lang="tr-TR" altLang="tr-TR" sz="2000" smtClean="0">
                <a:ea typeface="ＭＳ Ｐゴシック" pitchFamily="34" charset="-128"/>
              </a:rPr>
              <a:t>	</a:t>
            </a:r>
          </a:p>
        </p:txBody>
      </p:sp>
      <p:sp>
        <p:nvSpPr>
          <p:cNvPr id="61444" name="Rectangle 2"/>
          <p:cNvSpPr>
            <a:spLocks noGrp="1" noChangeArrowheads="1"/>
          </p:cNvSpPr>
          <p:nvPr>
            <p:ph type="title"/>
          </p:nvPr>
        </p:nvSpPr>
        <p:spPr>
          <a:xfrm>
            <a:off x="323850" y="357188"/>
            <a:ext cx="8228013" cy="1143000"/>
          </a:xfrm>
        </p:spPr>
        <p:txBody>
          <a:bodyPr/>
          <a:lstStyle/>
          <a:p>
            <a:pPr algn="l">
              <a:lnSpc>
                <a:spcPct val="90000"/>
              </a:lnSpc>
            </a:pPr>
            <a:r>
              <a:rPr lang="tr-TR" altLang="tr-TR" sz="2500" smtClean="0">
                <a:solidFill>
                  <a:schemeClr val="bg1"/>
                </a:solidFill>
                <a:ea typeface="ＭＳ Ｐゴシック" pitchFamily="34" charset="-128"/>
              </a:rPr>
              <a:t>MKH</a:t>
            </a:r>
            <a:r>
              <a:rPr lang="ja-JP" altLang="tr-TR" sz="2500" smtClean="0">
                <a:solidFill>
                  <a:schemeClr val="bg1"/>
                </a:solidFill>
                <a:ea typeface="ＭＳ Ｐゴシック" pitchFamily="34" charset="-128"/>
              </a:rPr>
              <a:t>’</a:t>
            </a:r>
            <a:r>
              <a:rPr lang="tr-TR" altLang="ja-JP" sz="2500" smtClean="0">
                <a:solidFill>
                  <a:schemeClr val="bg1"/>
                </a:solidFill>
                <a:ea typeface="ＭＳ Ｐゴシック" pitchFamily="34" charset="-128"/>
              </a:rPr>
              <a:t>lerin </a:t>
            </a:r>
            <a:r>
              <a:rPr lang="ja-JP" altLang="tr-TR" sz="2500" smtClean="0">
                <a:solidFill>
                  <a:schemeClr val="bg1"/>
                </a:solidFill>
                <a:ea typeface="ＭＳ Ｐゴシック" pitchFamily="34" charset="-128"/>
              </a:rPr>
              <a:t>‘’</a:t>
            </a:r>
            <a:r>
              <a:rPr lang="tr-TR" altLang="ja-JP" sz="2500" smtClean="0">
                <a:solidFill>
                  <a:schemeClr val="bg1"/>
                </a:solidFill>
                <a:ea typeface="ＭＳ Ｐゴシック" pitchFamily="34" charset="-128"/>
              </a:rPr>
              <a:t>Bench to bedsite</a:t>
            </a:r>
            <a:r>
              <a:rPr lang="ja-JP" altLang="tr-TR" sz="2500" smtClean="0">
                <a:solidFill>
                  <a:schemeClr val="bg1"/>
                </a:solidFill>
                <a:ea typeface="ＭＳ Ｐゴシック" pitchFamily="34" charset="-128"/>
              </a:rPr>
              <a:t>’’</a:t>
            </a:r>
            <a:r>
              <a:rPr lang="tr-TR" altLang="ja-JP" sz="2500" smtClean="0">
                <a:solidFill>
                  <a:schemeClr val="bg1"/>
                </a:solidFill>
                <a:ea typeface="ＭＳ Ｐゴシック" pitchFamily="34" charset="-128"/>
              </a:rPr>
              <a:t> translasyonel  geçişinde  cevaplanmayı bekleyen sorular</a:t>
            </a:r>
            <a:endParaRPr lang="tr-TR" altLang="tr-TR" sz="2500" smtClean="0">
              <a:solidFill>
                <a:schemeClr val="bg1"/>
              </a:solidFill>
              <a:ea typeface="ＭＳ Ｐゴシック" pitchFamily="34" charset="-128"/>
            </a:endParaRPr>
          </a:p>
        </p:txBody>
      </p:sp>
    </p:spTree>
    <p:extLst>
      <p:ext uri="{BB962C8B-B14F-4D97-AF65-F5344CB8AC3E}">
        <p14:creationId xmlns:p14="http://schemas.microsoft.com/office/powerpoint/2010/main" val="6282635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 1"/>
          <p:cNvGrpSpPr/>
          <p:nvPr/>
        </p:nvGrpSpPr>
        <p:grpSpPr>
          <a:xfrm>
            <a:off x="35496" y="243111"/>
            <a:ext cx="8984108" cy="5805264"/>
            <a:chOff x="684213" y="620713"/>
            <a:chExt cx="8064500" cy="5770562"/>
          </a:xfrm>
        </p:grpSpPr>
        <p:pic>
          <p:nvPicPr>
            <p:cNvPr id="65539" name="Picture 6" descr="_MG_2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500438"/>
              <a:ext cx="2879725" cy="2890837"/>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5540" name="Picture 8" descr="_MG_26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4652963"/>
              <a:ext cx="2808288" cy="1722437"/>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5541" name="Picture 9" descr="_MG_259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5250" y="3429000"/>
              <a:ext cx="2303463" cy="295275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5542"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620713"/>
              <a:ext cx="4319587" cy="28194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5543" name="Picture 4" descr="_MG_257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3800" y="3429000"/>
              <a:ext cx="1439863" cy="1219200"/>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35" name="Picture 15"/>
            <p:cNvPicPr>
              <a:picLocks noChangeAspect="1" noChangeArrowheads="1"/>
            </p:cNvPicPr>
            <p:nvPr/>
          </p:nvPicPr>
          <p:blipFill>
            <a:blip r:embed="rId8"/>
            <a:srcRect/>
            <a:stretch>
              <a:fillRect/>
            </a:stretch>
          </p:blipFill>
          <p:spPr bwMode="auto">
            <a:xfrm>
              <a:off x="3941483" y="3690845"/>
              <a:ext cx="659493" cy="659338"/>
            </a:xfrm>
            <a:prstGeom prst="snip2DiagRect">
              <a:avLst/>
            </a:prstGeom>
            <a:solidFill>
              <a:srgbClr val="FFFFFF">
                <a:shade val="85000"/>
              </a:srgbClr>
            </a:solidFill>
            <a:ln w="88900" cap="sq">
              <a:solidFill>
                <a:srgbClr val="FFFFFF"/>
              </a:solidFill>
              <a:miter lim="800000"/>
            </a:ln>
            <a:effectLst>
              <a:glow rad="101600">
                <a:schemeClr val="accent5">
                  <a:alpha val="75000"/>
                </a:schemeClr>
              </a:glow>
              <a:outerShdw blurRad="88900" algn="tl" rotWithShape="0">
                <a:srgbClr val="000000">
                  <a:alpha val="45000"/>
                </a:srgbClr>
              </a:outerShdw>
              <a:reflection blurRad="6350" stA="52000" endA="300" endPos="35000" dir="5400000" sy="-100000" algn="bl" rotWithShape="0"/>
            </a:effectLst>
            <a:scene3d>
              <a:camera prst="orthographicFront"/>
              <a:lightRig rig="twoPt" dir="t">
                <a:rot lat="0" lon="0" rev="7200000"/>
              </a:lightRig>
            </a:scene3d>
            <a:sp3d>
              <a:bevelT w="25400" h="19050"/>
              <a:contourClr>
                <a:srgbClr val="FFFFFF"/>
              </a:contourClr>
            </a:sp3d>
          </p:spPr>
        </p:pic>
        <p:pic>
          <p:nvPicPr>
            <p:cNvPr id="65545" name="4 Resim" descr="YENİ HASTANE KIT.jp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03800" y="620713"/>
              <a:ext cx="3744913" cy="2808287"/>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
        <p:nvSpPr>
          <p:cNvPr id="65546" name="Text Box 4"/>
          <p:cNvSpPr txBox="1">
            <a:spLocks noChangeArrowheads="1"/>
          </p:cNvSpPr>
          <p:nvPr/>
        </p:nvSpPr>
        <p:spPr bwMode="auto">
          <a:xfrm>
            <a:off x="503238" y="6491288"/>
            <a:ext cx="86407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spcBef>
                <a:spcPct val="20000"/>
              </a:spcBef>
              <a:buChar char="•"/>
              <a:defRPr sz="3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8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20000"/>
              </a:spcBef>
              <a:buChar char="•"/>
              <a:defRPr sz="24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20000"/>
              </a:spcBef>
              <a:buChar char="»"/>
              <a:defRPr sz="20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cs typeface="Arial" pitchFamily="34" charset="0"/>
              </a:defRPr>
            </a:lvl9pPr>
          </a:lstStyle>
          <a:p>
            <a:pPr eaLnBrk="1" fontAlgn="base" hangingPunct="1">
              <a:spcBef>
                <a:spcPct val="50000"/>
              </a:spcBef>
              <a:spcAft>
                <a:spcPct val="0"/>
              </a:spcAft>
              <a:buFontTx/>
              <a:buNone/>
            </a:pPr>
            <a:r>
              <a:rPr lang="tr-TR" altLang="tr-TR" sz="1800" b="1">
                <a:solidFill>
                  <a:srgbClr val="EAEAEA"/>
                </a:solidFill>
              </a:rPr>
              <a:t>CAPPADOCCIA BONE MARROW TRANSPLANT CENTER</a:t>
            </a:r>
          </a:p>
        </p:txBody>
      </p:sp>
      <p:pic>
        <p:nvPicPr>
          <p:cNvPr id="1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57788"/>
            <a:ext cx="9144000"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k%C3%B6k-h%C3%BCcr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47788" y="5373688"/>
            <a:ext cx="1295400" cy="1371600"/>
          </a:xfrm>
          <a:prstGeom prst="rect">
            <a:avLst/>
          </a:prstGeom>
          <a:solidFill>
            <a:srgbClr val="FFCC99"/>
          </a:solidFill>
          <a:ln w="9525">
            <a:solidFill>
              <a:schemeClr val="bg1"/>
            </a:solidFill>
            <a:miter lim="800000"/>
            <a:headEnd/>
            <a:tailEnd/>
          </a:ln>
        </p:spPr>
      </p:pic>
      <p:pic>
        <p:nvPicPr>
          <p:cNvPr id="14" name="Picture 5" descr="klon+kok+hucr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90988" y="5373688"/>
            <a:ext cx="1296987" cy="1371600"/>
          </a:xfrm>
          <a:prstGeom prst="rect">
            <a:avLst/>
          </a:prstGeom>
          <a:solidFill>
            <a:srgbClr val="FFCC99"/>
          </a:solidFill>
          <a:ln w="9525">
            <a:solidFill>
              <a:schemeClr val="bg1"/>
            </a:solidFill>
            <a:miter lim="800000"/>
            <a:headEnd/>
            <a:tailEnd/>
          </a:ln>
        </p:spPr>
      </p:pic>
      <p:pic>
        <p:nvPicPr>
          <p:cNvPr id="15" name="Picture 6" descr="cell-scope2tr-JACJ-KR_14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43188" y="5373688"/>
            <a:ext cx="1447800" cy="13716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7" descr="DSC_01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86388" y="5373688"/>
            <a:ext cx="2209800" cy="13716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tip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388" y="5373688"/>
            <a:ext cx="1300162" cy="13493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7" descr="genkok04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61263" y="5373688"/>
            <a:ext cx="1582737" cy="13684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1"/>
          <p:cNvPicPr>
            <a:picLocks noChangeAspect="1" noChangeArrowheads="1"/>
          </p:cNvPicPr>
          <p:nvPr/>
        </p:nvPicPr>
        <p:blipFill>
          <a:blip r:embed="rId16"/>
          <a:srcRect/>
          <a:stretch>
            <a:fillRect/>
          </a:stretch>
        </p:blipFill>
        <p:spPr bwMode="auto">
          <a:xfrm>
            <a:off x="5387975" y="5373688"/>
            <a:ext cx="2173288"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 name="Dikdörtgen 2"/>
          <p:cNvSpPr/>
          <p:nvPr/>
        </p:nvSpPr>
        <p:spPr>
          <a:xfrm>
            <a:off x="0" y="5373688"/>
            <a:ext cx="9144000" cy="13493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187985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arsayılan Tasarım">
  <a:themeElements>
    <a:clrScheme name="Custom 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Varsayılan Tasarım">
  <a:themeElements>
    <a:clrScheme name="Custom 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514</TotalTime>
  <Words>4478</Words>
  <Application>Microsoft Office PowerPoint</Application>
  <PresentationFormat>Ekran Gösterisi (4:3)</PresentationFormat>
  <Paragraphs>313</Paragraphs>
  <Slides>37</Slides>
  <Notes>12</Notes>
  <HiddenSlides>0</HiddenSlides>
  <MMClips>0</MMClips>
  <ScaleCrop>false</ScaleCrop>
  <HeadingPairs>
    <vt:vector size="4" baseType="variant">
      <vt:variant>
        <vt:lpstr>Tema</vt:lpstr>
      </vt:variant>
      <vt:variant>
        <vt:i4>4</vt:i4>
      </vt:variant>
      <vt:variant>
        <vt:lpstr>Slayt Başlıkları</vt:lpstr>
      </vt:variant>
      <vt:variant>
        <vt:i4>37</vt:i4>
      </vt:variant>
    </vt:vector>
  </HeadingPairs>
  <TitlesOfParts>
    <vt:vector size="41" baseType="lpstr">
      <vt:lpstr>1_Varsayılan Tasarım</vt:lpstr>
      <vt:lpstr>2_Varsayılan Tasarım</vt:lpstr>
      <vt:lpstr>3_Varsayılan Tasarım</vt:lpstr>
      <vt:lpstr>4_Varsayılan Tasarım</vt:lpstr>
      <vt:lpstr>PowerPoint Sunusu</vt:lpstr>
      <vt:lpstr>Gündem</vt:lpstr>
      <vt:lpstr>Dünyada MKH  Uygulamaları</vt:lpstr>
      <vt:lpstr>Dünyada MKH  Uygulamaları</vt:lpstr>
      <vt:lpstr>Laboratuvardan Kliniğe MKH Çalışmaları                          Faz I, II, III </vt:lpstr>
      <vt:lpstr>PowerPoint Sunusu</vt:lpstr>
      <vt:lpstr>Uluslararası Hücresel Tedavi Derneğinin kriterlerine göre MKH’ler standart kültür ortamındaen azından aşağıdaki 3 kriteri taşımalıdır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Compassionate use: (5/2006) USA geri ödeme 2012</vt:lpstr>
      <vt:lpstr>Compassionate use: (5/2006) USA geri ödeme 2012</vt:lpstr>
      <vt:lpstr>Compassionate use: (5/2006) USA geri ödeme 2012</vt:lpstr>
      <vt:lpstr>Compassionate use: (5/2006) USA geri ödeme 2012</vt:lpstr>
      <vt:lpstr>PowerPoint Sunusu</vt:lpstr>
      <vt:lpstr>PowerPoint Sunusu</vt:lpstr>
      <vt:lpstr>PowerPoint Sunusu</vt:lpstr>
      <vt:lpstr>PowerPoint Sunusu</vt:lpstr>
      <vt:lpstr>Steroid dirençli Akut GVHH’da Fetal Membran Hücreleri</vt:lpstr>
      <vt:lpstr>PowerPoint Sunusu</vt:lpstr>
      <vt:lpstr>PowerPoint Sunusu</vt:lpstr>
      <vt:lpstr>Kronik GVHH hücresel tedavisinde MKH Deneyimi</vt:lpstr>
      <vt:lpstr>Faz II klinik çalışmalar;                                                           Steroide dirençli kronik GVHH tedavisinde 3. parti MKH tedavisi</vt:lpstr>
      <vt:lpstr>PowerPoint Sunusu</vt:lpstr>
      <vt:lpstr>PowerPoint Sunusu</vt:lpstr>
      <vt:lpstr>PowerPoint Sunusu</vt:lpstr>
      <vt:lpstr>MKH’lerin ‘’Bench to bedsite’’ translasyonel  geçişinde  cevaplanmayı bekleyen sorular</vt:lpstr>
      <vt:lpstr>PowerPoint Sunusu</vt:lpstr>
    </vt:vector>
  </TitlesOfParts>
  <Company>Katilimsiz.Com @ necooy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MCetin</dc:creator>
  <cp:lastModifiedBy>MCetin</cp:lastModifiedBy>
  <cp:revision>27</cp:revision>
  <cp:lastPrinted>2014-12-25T07:11:39Z</cp:lastPrinted>
  <dcterms:created xsi:type="dcterms:W3CDTF">2014-12-21T16:09:20Z</dcterms:created>
  <dcterms:modified xsi:type="dcterms:W3CDTF">2015-01-17T12:45:46Z</dcterms:modified>
</cp:coreProperties>
</file>