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51"/>
  </p:notesMasterIdLst>
  <p:sldIdLst>
    <p:sldId id="278" r:id="rId3"/>
    <p:sldId id="385" r:id="rId4"/>
    <p:sldId id="324" r:id="rId5"/>
    <p:sldId id="329" r:id="rId6"/>
    <p:sldId id="326" r:id="rId7"/>
    <p:sldId id="327" r:id="rId8"/>
    <p:sldId id="328" r:id="rId9"/>
    <p:sldId id="338" r:id="rId10"/>
    <p:sldId id="333" r:id="rId11"/>
    <p:sldId id="334" r:id="rId12"/>
    <p:sldId id="335" r:id="rId13"/>
    <p:sldId id="336" r:id="rId14"/>
    <p:sldId id="337" r:id="rId15"/>
    <p:sldId id="339" r:id="rId16"/>
    <p:sldId id="340" r:id="rId17"/>
    <p:sldId id="341" r:id="rId18"/>
    <p:sldId id="342" r:id="rId19"/>
    <p:sldId id="355" r:id="rId20"/>
    <p:sldId id="354" r:id="rId21"/>
    <p:sldId id="346" r:id="rId22"/>
    <p:sldId id="347" r:id="rId23"/>
    <p:sldId id="348" r:id="rId24"/>
    <p:sldId id="350" r:id="rId25"/>
    <p:sldId id="351" r:id="rId26"/>
    <p:sldId id="352" r:id="rId27"/>
    <p:sldId id="353" r:id="rId28"/>
    <p:sldId id="356" r:id="rId29"/>
    <p:sldId id="357" r:id="rId30"/>
    <p:sldId id="358" r:id="rId31"/>
    <p:sldId id="360" r:id="rId32"/>
    <p:sldId id="362" r:id="rId33"/>
    <p:sldId id="363" r:id="rId34"/>
    <p:sldId id="364" r:id="rId35"/>
    <p:sldId id="365" r:id="rId36"/>
    <p:sldId id="366" r:id="rId37"/>
    <p:sldId id="368" r:id="rId38"/>
    <p:sldId id="369" r:id="rId39"/>
    <p:sldId id="367" r:id="rId40"/>
    <p:sldId id="371" r:id="rId41"/>
    <p:sldId id="372" r:id="rId42"/>
    <p:sldId id="375" r:id="rId43"/>
    <p:sldId id="387" r:id="rId44"/>
    <p:sldId id="388" r:id="rId45"/>
    <p:sldId id="386" r:id="rId46"/>
    <p:sldId id="391" r:id="rId47"/>
    <p:sldId id="381" r:id="rId48"/>
    <p:sldId id="383" r:id="rId49"/>
    <p:sldId id="384" r:id="rId5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sorterViewPr>
    <p:cViewPr>
      <p:scale>
        <a:sx n="100" d="100"/>
        <a:sy n="100" d="100"/>
      </p:scale>
      <p:origin x="0" y="29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408EE8-C345-4940-A834-91140072A294}" type="datetimeFigureOut">
              <a:rPr lang="tr-TR" smtClean="0"/>
              <a:t>29.12.2014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1DAD2E-9E0C-4570-9EB2-CA143D5DEE11}" type="slidenum">
              <a:rPr lang="tr-TR" smtClean="0"/>
              <a:t>‹#›</a:t>
            </a:fld>
            <a:endParaRPr lang="tr-TR"/>
          </a:p>
        </p:txBody>
      </p:sp>
    </p:spTree>
    <p:extLst>
      <p:ext uri="{BB962C8B-B14F-4D97-AF65-F5344CB8AC3E}">
        <p14:creationId xmlns:p14="http://schemas.microsoft.com/office/powerpoint/2010/main" val="505666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30000"/>
              </a:spcBef>
              <a:defRPr sz="12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30000"/>
              </a:spcBef>
              <a:defRPr sz="1200">
                <a:solidFill>
                  <a:schemeClr val="tx1"/>
                </a:solidFill>
                <a:latin typeface="Arial" pitchFamily="34" charset="0"/>
                <a:ea typeface="ＭＳ Ｐゴシック" pitchFamily="34" charset="-128"/>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cs typeface="Arial" pitchFamily="34" charset="0"/>
              </a:defRPr>
            </a:lvl9pPr>
          </a:lstStyle>
          <a:p>
            <a:pPr eaLnBrk="1" hangingPunct="1">
              <a:spcBef>
                <a:spcPct val="0"/>
              </a:spcBef>
            </a:pPr>
            <a:fld id="{5C8A4AF2-6DE5-4480-83BC-860056525F48}" type="slidenum">
              <a:rPr lang="tr-TR" altLang="tr-TR">
                <a:solidFill>
                  <a:srgbClr val="000000"/>
                </a:solidFill>
              </a:rPr>
              <a:pPr eaLnBrk="1" hangingPunct="1">
                <a:spcBef>
                  <a:spcPct val="0"/>
                </a:spcBef>
              </a:pPr>
              <a:t>2</a:t>
            </a:fld>
            <a:endParaRPr lang="tr-TR" altLang="tr-TR">
              <a:solidFill>
                <a:srgbClr val="000000"/>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cs typeface="Arial" pitchFamily="34" charset="0"/>
              </a:rPr>
              <a:t>MSCs are immune privileged cells. The fact that MSCs from children can persist in mothers for decades suggests that these cells can escape immune surveillance for a long period of time [43]. </a:t>
            </a:r>
          </a:p>
          <a:p>
            <a:pPr eaLnBrk="1" hangingPunct="1"/>
            <a:endParaRPr lang="tr-TR" altLang="tr-TR" smtClean="0">
              <a:latin typeface="Arial" pitchFamily="34" charset="0"/>
              <a:ea typeface="ＭＳ Ｐゴシック" pitchFamily="34" charset="-128"/>
              <a:cs typeface="Arial" pitchFamily="34" charset="0"/>
            </a:endParaRPr>
          </a:p>
          <a:p>
            <a:pPr eaLnBrk="1" hangingPunct="1"/>
            <a:r>
              <a:rPr lang="tr-TR" altLang="tr-TR" smtClean="0">
                <a:latin typeface="Arial" pitchFamily="34" charset="0"/>
                <a:ea typeface="ＭＳ Ｐゴシック" pitchFamily="34" charset="-128"/>
                <a:cs typeface="Arial" pitchFamily="34" charset="0"/>
              </a:rPr>
              <a:t>The immune phenotype of MSCs is generally described as major histocompatibility (MHC) I positive and MHC II negative. </a:t>
            </a:r>
          </a:p>
          <a:p>
            <a:pPr eaLnBrk="1" hangingPunct="1"/>
            <a:endParaRPr lang="tr-TR" altLang="tr-TR" smtClean="0">
              <a:latin typeface="Arial" pitchFamily="34" charset="0"/>
              <a:ea typeface="ＭＳ Ｐゴシック" pitchFamily="34" charset="-128"/>
              <a:cs typeface="Arial" pitchFamily="34" charset="0"/>
            </a:endParaRPr>
          </a:p>
          <a:p>
            <a:pPr eaLnBrk="1" hangingPunct="1"/>
            <a:r>
              <a:rPr lang="tr-TR" altLang="tr-TR" b="1" smtClean="0">
                <a:latin typeface="Arial" pitchFamily="34" charset="0"/>
                <a:ea typeface="ＭＳ Ｐゴシック" pitchFamily="34" charset="-128"/>
                <a:cs typeface="Arial" pitchFamily="34" charset="0"/>
              </a:rPr>
              <a:t>THEY ALSO LACK THE COSTİMULATORY MOLECULES CD40, CD80, and CD86</a:t>
            </a:r>
            <a:r>
              <a:rPr lang="tr-TR" altLang="tr-TR" smtClean="0">
                <a:latin typeface="Arial" pitchFamily="34" charset="0"/>
                <a:ea typeface="ＭＳ Ｐゴシック" pitchFamily="34" charset="-128"/>
                <a:cs typeface="Arial" pitchFamily="34" charset="0"/>
              </a:rPr>
              <a:t>. Although expressing low levels of MHC I antigens can activate T cells, the absence of costimulatory molecules cannot initiate secondary signals, thus leaving the T cells anergic [44]. </a:t>
            </a:r>
          </a:p>
          <a:p>
            <a:pPr eaLnBrk="1" hangingPunct="1"/>
            <a:endParaRPr lang="tr-TR" altLang="tr-TR" smtClean="0">
              <a:latin typeface="Arial" pitchFamily="34" charset="0"/>
              <a:ea typeface="ＭＳ Ｐゴシック" pitchFamily="34" charset="-128"/>
              <a:cs typeface="Arial" pitchFamily="34" charset="0"/>
            </a:endParaRPr>
          </a:p>
          <a:p>
            <a:pPr eaLnBrk="1" hangingPunct="1"/>
            <a:r>
              <a:rPr lang="tr-TR" altLang="tr-TR" b="1" smtClean="0">
                <a:latin typeface="Arial" pitchFamily="34" charset="0"/>
                <a:ea typeface="ＭＳ Ｐゴシック" pitchFamily="34" charset="-128"/>
                <a:cs typeface="Arial" pitchFamily="34" charset="0"/>
              </a:rPr>
              <a:t>BESİDES, THE EXPRESSİON OF LOW LEVELS OF MHC I İS İMPORTANT İN PROTECTİNG MSCS FROM NATURAL KİLLER CELL-MEDİATED CYTOTOXİCİTY.</a:t>
            </a:r>
            <a:r>
              <a:rPr lang="tr-TR" altLang="tr-TR" smtClean="0">
                <a:latin typeface="Arial" pitchFamily="34" charset="0"/>
                <a:ea typeface="ＭＳ Ｐゴシック" pitchFamily="34" charset="-128"/>
                <a:cs typeface="Arial" pitchFamily="34" charset="0"/>
              </a:rPr>
              <a:t>  </a:t>
            </a:r>
          </a:p>
          <a:p>
            <a:pPr eaLnBrk="1" hangingPunct="1"/>
            <a:endParaRPr lang="tr-TR" altLang="tr-TR" b="1" smtClean="0">
              <a:latin typeface="Arial" pitchFamily="34" charset="0"/>
              <a:ea typeface="ＭＳ Ｐゴシック" pitchFamily="34" charset="-128"/>
              <a:cs typeface="Arial" pitchFamily="34" charset="0"/>
            </a:endParaRPr>
          </a:p>
          <a:p>
            <a:pPr eaLnBrk="1" hangingPunct="1"/>
            <a:r>
              <a:rPr lang="tr-TR" altLang="tr-TR" b="1" smtClean="0">
                <a:latin typeface="Arial" pitchFamily="34" charset="0"/>
                <a:ea typeface="ＭＳ Ｐゴシック" pitchFamily="34" charset="-128"/>
                <a:cs typeface="Arial" pitchFamily="34" charset="0"/>
              </a:rPr>
              <a:t>The use of MSCs in clinical applications requires understanding of their biological characteristics that contribute to the therapeutic effects.</a:t>
            </a:r>
          </a:p>
          <a:p>
            <a:pPr eaLnBrk="1" hangingPunct="1"/>
            <a:r>
              <a:rPr lang="tr-TR" altLang="tr-TR" b="1" smtClean="0">
                <a:latin typeface="Arial" pitchFamily="34" charset="0"/>
                <a:ea typeface="ＭＳ Ｐゴシック" pitchFamily="34" charset="-128"/>
                <a:cs typeface="Arial" pitchFamily="34" charset="0"/>
              </a:rPr>
              <a:t> Currently, the following four properties are considered the most important (Figure 3): </a:t>
            </a:r>
          </a:p>
          <a:p>
            <a:pPr eaLnBrk="1" hangingPunct="1"/>
            <a:r>
              <a:rPr lang="tr-TR" altLang="tr-TR" b="1" smtClean="0">
                <a:latin typeface="Arial" pitchFamily="34" charset="0"/>
                <a:ea typeface="ＭＳ Ｐゴシック" pitchFamily="34" charset="-128"/>
                <a:cs typeface="Arial" pitchFamily="34" charset="0"/>
              </a:rPr>
              <a:t>(1) the ability to home to sites of inflammation following tissue injury when injected intravenously </a:t>
            </a:r>
          </a:p>
          <a:p>
            <a:pPr eaLnBrk="1" hangingPunct="1"/>
            <a:r>
              <a:rPr lang="tr-TR" altLang="tr-TR" b="1" smtClean="0">
                <a:latin typeface="Arial" pitchFamily="34" charset="0"/>
                <a:ea typeface="ＭＳ Ｐゴシック" pitchFamily="34" charset="-128"/>
                <a:cs typeface="Arial" pitchFamily="34" charset="0"/>
              </a:rPr>
              <a:t>2) the ability to differentiate into various cell types </a:t>
            </a:r>
          </a:p>
          <a:p>
            <a:pPr eaLnBrk="1" hangingPunct="1"/>
            <a:r>
              <a:rPr lang="tr-TR" altLang="tr-TR" b="1" smtClean="0">
                <a:latin typeface="Arial" pitchFamily="34" charset="0"/>
                <a:ea typeface="ＭＳ Ｐゴシック" pitchFamily="34" charset="-128"/>
                <a:cs typeface="Arial" pitchFamily="34" charset="0"/>
              </a:rPr>
              <a:t>(3) the ability to secrete multiple bioactive molecules capable of stimulating recovery of injured cells and inhibiting inflammation</a:t>
            </a:r>
          </a:p>
          <a:p>
            <a:pPr eaLnBrk="1" hangingPunct="1"/>
            <a:r>
              <a:rPr lang="tr-TR" altLang="tr-TR" b="1" smtClean="0">
                <a:latin typeface="Arial" pitchFamily="34" charset="0"/>
                <a:ea typeface="ＭＳ Ｐゴシック" pitchFamily="34" charset="-128"/>
                <a:cs typeface="Arial" pitchFamily="34" charset="0"/>
              </a:rPr>
              <a:t>(4) the lack of immunogenicity and the ability to perform immunomodulatory functions. Although we divide the effects of MSCs into these four aspects for better description in this review, in fact, these four aspects are combined and overlapped. Their exact roles in the therapeutic effects of MSCs remain to be further elucidated.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984809A-B8A7-4BB3-89E5-BDCC4E2F9728}" type="slidenum">
              <a:rPr lang="tr-TR" altLang="tr-TR" smtClean="0"/>
              <a:pPr eaLnBrk="1" hangingPunct="1"/>
              <a:t>5</a:t>
            </a:fld>
            <a:endParaRPr lang="tr-TR" altLang="tr-TR"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tr-TR" sz="1700">
                <a:latin typeface="Arial" pitchFamily="34" charset="0"/>
                <a:ea typeface="ＭＳ Ｐゴシック" pitchFamily="34" charset="-128"/>
              </a:rPr>
              <a:t>A</a:t>
            </a:r>
            <a:r>
              <a:rPr lang="tr-TR" altLang="tr-TR" sz="1700">
                <a:latin typeface="Arial" pitchFamily="34" charset="0"/>
                <a:ea typeface="ＭＳ Ｐゴシック" pitchFamily="34" charset="-128"/>
              </a:rPr>
              <a:t>A, ciddi hayatı tehdit eden bir sendromdur. </a:t>
            </a:r>
            <a:r>
              <a:rPr lang="tr-TR" altLang="tr-TR" b="1" smtClean="0">
                <a:solidFill>
                  <a:schemeClr val="tx2"/>
                </a:solidFill>
                <a:latin typeface="Arial" pitchFamily="34" charset="0"/>
                <a:ea typeface="ＭＳ Ｐゴシック" pitchFamily="34" charset="-128"/>
              </a:rPr>
              <a:t>Kemik iliği</a:t>
            </a:r>
            <a:r>
              <a:rPr lang="en-US" altLang="tr-TR" smtClean="0">
                <a:latin typeface="Arial" pitchFamily="34" charset="0"/>
                <a:ea typeface="ＭＳ Ｐゴシック" pitchFamily="34" charset="-128"/>
              </a:rPr>
              <a:t> – </a:t>
            </a:r>
            <a:r>
              <a:rPr lang="tr-TR" altLang="tr-TR" smtClean="0">
                <a:latin typeface="Arial" pitchFamily="34" charset="0"/>
                <a:ea typeface="ＭＳ Ｐゴシック" pitchFamily="34" charset="-128"/>
              </a:rPr>
              <a:t>Her 3 seride de belirgin azalma, Yağ dokusunda artış Ve </a:t>
            </a:r>
            <a:r>
              <a:rPr lang="en-US" altLang="tr-TR" b="1" smtClean="0">
                <a:solidFill>
                  <a:schemeClr val="tx2"/>
                </a:solidFill>
                <a:latin typeface="Arial" pitchFamily="34" charset="0"/>
                <a:ea typeface="ＭＳ Ｐゴシック" pitchFamily="34" charset="-128"/>
              </a:rPr>
              <a:t>Peri</a:t>
            </a:r>
            <a:r>
              <a:rPr lang="tr-TR" altLang="tr-TR" b="1" smtClean="0">
                <a:solidFill>
                  <a:schemeClr val="tx2"/>
                </a:solidFill>
                <a:latin typeface="Arial" pitchFamily="34" charset="0"/>
                <a:ea typeface="ＭＳ Ｐゴシック" pitchFamily="34" charset="-128"/>
              </a:rPr>
              <a:t>ferik kanda </a:t>
            </a:r>
            <a:r>
              <a:rPr lang="en-US" altLang="tr-TR" smtClean="0">
                <a:latin typeface="Arial" pitchFamily="34" charset="0"/>
                <a:ea typeface="ＭＳ Ｐゴシック" pitchFamily="34" charset="-128"/>
              </a:rPr>
              <a:t>– </a:t>
            </a:r>
            <a:r>
              <a:rPr lang="tr-TR" altLang="tr-TR" smtClean="0">
                <a:latin typeface="Arial" pitchFamily="34" charset="0"/>
                <a:ea typeface="ＭＳ Ｐゴシック" pitchFamily="34" charset="-128"/>
              </a:rPr>
              <a:t>Pansitopeni ile karakterizedir.</a:t>
            </a:r>
            <a:endParaRPr lang="en-US" altLang="tr-TR" smtClean="0">
              <a:latin typeface="Arial" pitchFamily="34" charset="0"/>
              <a:ea typeface="ＭＳ Ｐゴシック" pitchFamily="34" charset="-128"/>
            </a:endParaRPr>
          </a:p>
          <a:p>
            <a:pPr eaLnBrk="1" hangingPunct="1"/>
            <a:endParaRPr lang="tr-TR" altLang="tr-TR" smtClean="0">
              <a:latin typeface="Arial"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B753E89E-ECF3-43D6-84FE-AE268615C741}" type="slidenum">
              <a:rPr lang="tr-TR" altLang="tr-TR" smtClean="0"/>
              <a:pPr eaLnBrk="1" hangingPunct="1"/>
              <a:t>10</a:t>
            </a:fld>
            <a:endParaRPr lang="tr-TR" altLang="tr-TR"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4" eaLnBrk="1" hangingPunct="1">
              <a:lnSpc>
                <a:spcPct val="90000"/>
              </a:lnSpc>
            </a:pPr>
            <a:r>
              <a:rPr lang="tr-TR" altLang="tr-TR" sz="1500" dirty="0">
                <a:solidFill>
                  <a:schemeClr val="hlink"/>
                </a:solidFill>
                <a:latin typeface="Arial" pitchFamily="34" charset="0"/>
                <a:ea typeface="ＭＳ Ｐゴシック" pitchFamily="34" charset="-128"/>
              </a:rPr>
              <a:t>Çoğu vaka </a:t>
            </a:r>
            <a:r>
              <a:rPr lang="tr-TR" altLang="tr-TR" sz="1500" dirty="0" err="1">
                <a:solidFill>
                  <a:schemeClr val="hlink"/>
                </a:solidFill>
                <a:latin typeface="Arial" pitchFamily="34" charset="0"/>
                <a:ea typeface="ＭＳ Ｐゴシック" pitchFamily="34" charset="-128"/>
              </a:rPr>
              <a:t>idyopatiktir.idyopatik</a:t>
            </a:r>
            <a:r>
              <a:rPr lang="tr-TR" altLang="tr-TR" sz="1500" dirty="0">
                <a:solidFill>
                  <a:schemeClr val="hlink"/>
                </a:solidFill>
                <a:latin typeface="Arial" pitchFamily="34" charset="0"/>
                <a:ea typeface="ＭＳ Ｐゴシック" pitchFamily="34" charset="-128"/>
              </a:rPr>
              <a:t> vakalarda </a:t>
            </a:r>
            <a:r>
              <a:rPr lang="tr-TR" altLang="tr-TR" sz="1500" dirty="0" err="1">
                <a:solidFill>
                  <a:schemeClr val="hlink"/>
                </a:solidFill>
                <a:latin typeface="Arial" pitchFamily="34" charset="0"/>
                <a:ea typeface="ＭＳ Ｐゴシック" pitchFamily="34" charset="-128"/>
              </a:rPr>
              <a:t>anamnezde</a:t>
            </a:r>
            <a:r>
              <a:rPr lang="tr-TR" altLang="tr-TR" sz="1500" dirty="0">
                <a:solidFill>
                  <a:schemeClr val="hlink"/>
                </a:solidFill>
                <a:latin typeface="Arial" pitchFamily="34" charset="0"/>
                <a:ea typeface="ＭＳ Ｐゴシック" pitchFamily="34" charset="-128"/>
              </a:rPr>
              <a:t> hastalığa yol açtığı bilinen ajanlara veya etkenlere maruz kalma </a:t>
            </a:r>
            <a:r>
              <a:rPr lang="tr-TR" altLang="tr-TR" sz="1500" dirty="0" err="1">
                <a:solidFill>
                  <a:schemeClr val="hlink"/>
                </a:solidFill>
                <a:latin typeface="Arial" pitchFamily="34" charset="0"/>
                <a:ea typeface="ＭＳ Ｐゴシック" pitchFamily="34" charset="-128"/>
              </a:rPr>
              <a:t>anamnezi</a:t>
            </a:r>
            <a:r>
              <a:rPr lang="tr-TR" altLang="tr-TR" sz="1500" dirty="0">
                <a:solidFill>
                  <a:schemeClr val="hlink"/>
                </a:solidFill>
                <a:latin typeface="Arial" pitchFamily="34" charset="0"/>
                <a:ea typeface="ＭＳ Ｐゴシック" pitchFamily="34" charset="-128"/>
              </a:rPr>
              <a:t> yoktur. </a:t>
            </a:r>
          </a:p>
          <a:p>
            <a:pPr lvl="4" eaLnBrk="1" hangingPunct="1">
              <a:lnSpc>
                <a:spcPct val="90000"/>
              </a:lnSpc>
            </a:pPr>
            <a:r>
              <a:rPr lang="tr-TR" altLang="tr-TR" sz="1500" dirty="0">
                <a:latin typeface="Arial" pitchFamily="34" charset="0"/>
                <a:ea typeface="ＭＳ Ｐゴシック" pitchFamily="34" charset="-128"/>
              </a:rPr>
              <a:t>İyonize </a:t>
            </a:r>
            <a:r>
              <a:rPr lang="tr-TR" altLang="tr-TR" sz="1500" dirty="0" err="1">
                <a:latin typeface="Arial" pitchFamily="34" charset="0"/>
                <a:ea typeface="ＭＳ Ｐゴシック" pitchFamily="34" charset="-128"/>
              </a:rPr>
              <a:t>radyosyon</a:t>
            </a:r>
            <a:r>
              <a:rPr lang="tr-TR" altLang="tr-TR" sz="1500" dirty="0">
                <a:latin typeface="Arial" pitchFamily="34" charset="0"/>
                <a:ea typeface="ＭＳ Ｐゴシック" pitchFamily="34" charset="-128"/>
              </a:rPr>
              <a:t> </a:t>
            </a:r>
            <a:r>
              <a:rPr lang="tr-TR" altLang="tr-TR" sz="1500" dirty="0" err="1">
                <a:latin typeface="Arial" pitchFamily="34" charset="0"/>
                <a:ea typeface="ＭＳ Ｐゴシック" pitchFamily="34" charset="-128"/>
              </a:rPr>
              <a:t>maruziyeti</a:t>
            </a:r>
            <a:r>
              <a:rPr lang="tr-TR" altLang="tr-TR" sz="1500" dirty="0">
                <a:latin typeface="Arial" pitchFamily="34" charset="0"/>
                <a:ea typeface="ＭＳ Ｐゴシック" pitchFamily="34" charset="-128"/>
              </a:rPr>
              <a:t>: hematopoetik hücreler iyonize </a:t>
            </a:r>
            <a:r>
              <a:rPr lang="tr-TR" altLang="tr-TR" sz="1500" dirty="0" err="1">
                <a:latin typeface="Arial" pitchFamily="34" charset="0"/>
                <a:ea typeface="ＭＳ Ｐゴシック" pitchFamily="34" charset="-128"/>
              </a:rPr>
              <a:t>radyosna</a:t>
            </a:r>
            <a:r>
              <a:rPr lang="tr-TR" altLang="tr-TR" sz="1500" dirty="0">
                <a:latin typeface="Arial" pitchFamily="34" charset="0"/>
                <a:ea typeface="ＭＳ Ｐゴシック" pitchFamily="34" charset="-128"/>
              </a:rPr>
              <a:t> karşı özellikle duyarlıdır.</a:t>
            </a:r>
            <a:r>
              <a:rPr lang="en-US" altLang="tr-TR" sz="1500" dirty="0">
                <a:latin typeface="Arial" pitchFamily="34" charset="0"/>
                <a:ea typeface="ＭＳ Ｐゴシック" pitchFamily="34" charset="-128"/>
              </a:rPr>
              <a:t> </a:t>
            </a:r>
            <a:endParaRPr lang="tr-TR" altLang="tr-TR" sz="1500" dirty="0">
              <a:latin typeface="Arial" pitchFamily="34" charset="0"/>
              <a:ea typeface="ＭＳ Ｐゴシック" pitchFamily="34" charset="-128"/>
            </a:endParaRPr>
          </a:p>
          <a:p>
            <a:pPr lvl="4" eaLnBrk="1" hangingPunct="1">
              <a:lnSpc>
                <a:spcPct val="90000"/>
              </a:lnSpc>
            </a:pPr>
            <a:r>
              <a:rPr lang="en-US" altLang="tr-TR" sz="1500" dirty="0">
                <a:latin typeface="Arial" pitchFamily="34" charset="0"/>
                <a:ea typeface="ＭＳ Ｐゴシック" pitchFamily="34" charset="-128"/>
              </a:rPr>
              <a:t>– 3</a:t>
            </a:r>
            <a:r>
              <a:rPr lang="tr-TR" altLang="tr-TR" sz="1500" dirty="0">
                <a:latin typeface="Arial" pitchFamily="34" charset="0"/>
                <a:ea typeface="ＭＳ Ｐゴシック" pitchFamily="34" charset="-128"/>
              </a:rPr>
              <a:t>-5 </a:t>
            </a:r>
            <a:r>
              <a:rPr lang="tr-TR" altLang="tr-TR" sz="1500" dirty="0" err="1">
                <a:latin typeface="Arial" pitchFamily="34" charset="0"/>
                <a:ea typeface="ＭＳ Ｐゴシック" pitchFamily="34" charset="-128"/>
              </a:rPr>
              <a:t>Gy</a:t>
            </a:r>
            <a:r>
              <a:rPr lang="tr-TR" altLang="tr-TR" sz="1500" dirty="0">
                <a:latin typeface="Arial" pitchFamily="34" charset="0"/>
                <a:ea typeface="ＭＳ Ｐゴシック" pitchFamily="34" charset="-128"/>
              </a:rPr>
              <a:t> ile tüm vücudun ışınlanması Kİ</a:t>
            </a:r>
            <a:r>
              <a:rPr lang="ja-JP" altLang="tr-TR" sz="1500" dirty="0">
                <a:latin typeface="Arial" pitchFamily="34" charset="0"/>
                <a:ea typeface="ＭＳ Ｐゴシック" pitchFamily="34" charset="-128"/>
              </a:rPr>
              <a:t>’</a:t>
            </a:r>
            <a:r>
              <a:rPr lang="tr-TR" altLang="ja-JP" sz="1500" dirty="0" err="1">
                <a:latin typeface="Arial" pitchFamily="34" charset="0"/>
                <a:ea typeface="ＭＳ Ｐゴシック" pitchFamily="34" charset="-128"/>
              </a:rPr>
              <a:t>ni</a:t>
            </a:r>
            <a:r>
              <a:rPr lang="tr-TR" altLang="ja-JP" sz="1500" dirty="0">
                <a:latin typeface="Arial" pitchFamily="34" charset="0"/>
                <a:ea typeface="ＭＳ Ｐゴシック" pitchFamily="34" charset="-128"/>
              </a:rPr>
              <a:t> harap eder.</a:t>
            </a:r>
            <a:r>
              <a:rPr lang="en-US" altLang="ja-JP" sz="1500" dirty="0">
                <a:latin typeface="Arial" pitchFamily="34" charset="0"/>
                <a:ea typeface="ＭＳ Ｐゴシック" pitchFamily="34" charset="-128"/>
              </a:rPr>
              <a:t> </a:t>
            </a:r>
            <a:r>
              <a:rPr lang="tr-TR" altLang="ja-JP" sz="1500" dirty="0" err="1">
                <a:latin typeface="Arial" pitchFamily="34" charset="0"/>
                <a:ea typeface="ＭＳ Ｐゴシック" pitchFamily="34" charset="-128"/>
              </a:rPr>
              <a:t>Subletal</a:t>
            </a:r>
            <a:r>
              <a:rPr lang="tr-TR" altLang="ja-JP" sz="1500" dirty="0">
                <a:latin typeface="Arial" pitchFamily="34" charset="0"/>
                <a:ea typeface="ＭＳ Ｐゴシック" pitchFamily="34" charset="-128"/>
              </a:rPr>
              <a:t> dozlarda Kİ sonuçta iyileşir.</a:t>
            </a:r>
          </a:p>
          <a:p>
            <a:pPr lvl="4" eaLnBrk="1" hangingPunct="1">
              <a:lnSpc>
                <a:spcPct val="90000"/>
              </a:lnSpc>
            </a:pPr>
            <a:r>
              <a:rPr lang="tr-TR" altLang="tr-TR" sz="1500" dirty="0">
                <a:latin typeface="Arial" pitchFamily="34" charset="0"/>
                <a:ea typeface="ＭＳ Ｐゴシック" pitchFamily="34" charset="-128"/>
              </a:rPr>
              <a:t>Kimyasal ajanlar</a:t>
            </a:r>
            <a:r>
              <a:rPr lang="en-US" altLang="tr-TR" sz="1500" dirty="0">
                <a:latin typeface="Arial" pitchFamily="34" charset="0"/>
                <a:ea typeface="ＭＳ Ｐゴシック" pitchFamily="34" charset="-128"/>
              </a:rPr>
              <a:t> – </a:t>
            </a:r>
            <a:r>
              <a:rPr lang="tr-TR" altLang="tr-TR" sz="1500" dirty="0">
                <a:latin typeface="Arial" pitchFamily="34" charset="0"/>
                <a:ea typeface="ＭＳ Ｐゴシック" pitchFamily="34" charset="-128"/>
              </a:rPr>
              <a:t>benzen, </a:t>
            </a:r>
            <a:r>
              <a:rPr lang="tr-TR" altLang="tr-TR" sz="1500" dirty="0" err="1">
                <a:latin typeface="Arial" pitchFamily="34" charset="0"/>
                <a:ea typeface="ＭＳ Ｐゴシック" pitchFamily="34" charset="-128"/>
              </a:rPr>
              <a:t>kemoterapotik</a:t>
            </a:r>
            <a:r>
              <a:rPr lang="tr-TR" altLang="tr-TR" sz="1500" dirty="0">
                <a:latin typeface="Arial" pitchFamily="34" charset="0"/>
                <a:ea typeface="ＭＳ Ｐゴシック" pitchFamily="34" charset="-128"/>
              </a:rPr>
              <a:t> ajanlar ve bazı </a:t>
            </a:r>
            <a:r>
              <a:rPr lang="tr-TR" altLang="tr-TR" sz="1500" dirty="0" err="1">
                <a:latin typeface="Arial" pitchFamily="34" charset="0"/>
                <a:ea typeface="ＭＳ Ｐゴシック" pitchFamily="34" charset="-128"/>
              </a:rPr>
              <a:t>insektisitler</a:t>
            </a:r>
            <a:endParaRPr lang="tr-TR" altLang="tr-TR" sz="1500" dirty="0">
              <a:latin typeface="Arial" pitchFamily="34" charset="0"/>
              <a:ea typeface="ＭＳ Ｐゴシック" pitchFamily="34" charset="-128"/>
            </a:endParaRPr>
          </a:p>
          <a:p>
            <a:pPr lvl="4" eaLnBrk="1" hangingPunct="1">
              <a:lnSpc>
                <a:spcPct val="90000"/>
              </a:lnSpc>
            </a:pPr>
            <a:r>
              <a:rPr lang="en-US" altLang="tr-TR" sz="1500" dirty="0" err="1">
                <a:latin typeface="Arial" pitchFamily="34" charset="0"/>
                <a:ea typeface="ＭＳ Ｐゴシック" pitchFamily="34" charset="-128"/>
              </a:rPr>
              <a:t>Idios</a:t>
            </a:r>
            <a:r>
              <a:rPr lang="tr-TR" altLang="tr-TR" sz="1500" dirty="0">
                <a:latin typeface="Arial" pitchFamily="34" charset="0"/>
                <a:ea typeface="ＭＳ Ｐゴシック" pitchFamily="34" charset="-128"/>
              </a:rPr>
              <a:t>e</a:t>
            </a:r>
            <a:r>
              <a:rPr lang="en-US" altLang="tr-TR" sz="1500" dirty="0" err="1">
                <a:latin typeface="Arial" pitchFamily="34" charset="0"/>
                <a:ea typeface="ＭＳ Ｐゴシック" pitchFamily="34" charset="-128"/>
              </a:rPr>
              <a:t>ncrati</a:t>
            </a:r>
            <a:r>
              <a:rPr lang="tr-TR" altLang="tr-TR" sz="1500" dirty="0">
                <a:latin typeface="Arial" pitchFamily="34" charset="0"/>
                <a:ea typeface="ＭＳ Ｐゴシック" pitchFamily="34" charset="-128"/>
              </a:rPr>
              <a:t>k reaksiyonlar </a:t>
            </a:r>
            <a:r>
              <a:rPr lang="tr-TR" altLang="tr-TR" sz="1500" dirty="0" err="1">
                <a:latin typeface="Arial" pitchFamily="34" charset="0"/>
                <a:ea typeface="ＭＳ Ｐゴシック" pitchFamily="34" charset="-128"/>
              </a:rPr>
              <a:t>kloromfanikol</a:t>
            </a:r>
            <a:r>
              <a:rPr lang="tr-TR" altLang="tr-TR" sz="1500" dirty="0">
                <a:latin typeface="Arial" pitchFamily="34" charset="0"/>
                <a:ea typeface="ＭＳ Ｐゴシック" pitchFamily="34" charset="-128"/>
              </a:rPr>
              <a:t>, </a:t>
            </a:r>
            <a:r>
              <a:rPr lang="tr-TR" altLang="tr-TR" sz="1500" dirty="0" err="1">
                <a:latin typeface="Arial" pitchFamily="34" charset="0"/>
                <a:ea typeface="ＭＳ Ｐゴシック" pitchFamily="34" charset="-128"/>
              </a:rPr>
              <a:t>kinakrrin</a:t>
            </a:r>
            <a:r>
              <a:rPr lang="tr-TR" altLang="tr-TR" sz="1500" dirty="0">
                <a:latin typeface="Arial" pitchFamily="34" charset="0"/>
                <a:ea typeface="ＭＳ Ｐゴシック" pitchFamily="34" charset="-128"/>
              </a:rPr>
              <a:t> gibi bazı ilaçlar ile </a:t>
            </a:r>
            <a:r>
              <a:rPr lang="tr-TR" altLang="tr-TR" sz="1500" dirty="0" err="1">
                <a:latin typeface="Arial" pitchFamily="34" charset="0"/>
                <a:ea typeface="ＭＳ Ｐゴシック" pitchFamily="34" charset="-128"/>
              </a:rPr>
              <a:t>mgb</a:t>
            </a:r>
            <a:r>
              <a:rPr lang="tr-TR" altLang="tr-TR" sz="1500" dirty="0">
                <a:latin typeface="Arial" pitchFamily="34" charset="0"/>
                <a:ea typeface="ＭＳ Ｐゴシック" pitchFamily="34" charset="-128"/>
              </a:rPr>
              <a:t>.</a:t>
            </a:r>
            <a:endParaRPr lang="tr-TR" altLang="tr-TR" sz="900" dirty="0">
              <a:latin typeface="Arial" pitchFamily="34"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747601F-57F2-4C77-B3D0-09E6967BB857}" type="slidenum">
              <a:rPr lang="tr-TR" altLang="tr-TR" smtClean="0"/>
              <a:pPr eaLnBrk="1" hangingPunct="1"/>
              <a:t>13</a:t>
            </a:fld>
            <a:endParaRPr lang="tr-TR" altLang="tr-TR" smtClean="0"/>
          </a:p>
        </p:txBody>
      </p:sp>
      <p:sp>
        <p:nvSpPr>
          <p:cNvPr id="73731"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6403548-9B11-427B-A9D0-7AA4698A0450}" type="slidenum">
              <a:rPr lang="tr-TR" altLang="tr-TR" smtClean="0"/>
              <a:pPr eaLnBrk="1" hangingPunct="1"/>
              <a:t>16</a:t>
            </a:fld>
            <a:endParaRPr lang="tr-TR" altLang="tr-TR"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Semptomlar pansitopeniye ve sitopeninin ciddiyetine bağlıdır. </a:t>
            </a:r>
          </a:p>
          <a:p>
            <a:pPr eaLnBrk="1" hangingPunct="1"/>
            <a:r>
              <a:rPr lang="tr-TR" altLang="tr-TR" smtClean="0">
                <a:latin typeface="Arial" pitchFamily="34" charset="0"/>
                <a:ea typeface="ＭＳ Ｐゴシック" pitchFamily="34" charset="-128"/>
              </a:rPr>
              <a:t>Klinik bulgular düşük kan değerlerinden kaynaklanır.</a:t>
            </a:r>
          </a:p>
          <a:p>
            <a:pPr eaLnBrk="1" hangingPunct="1"/>
            <a:r>
              <a:rPr lang="tr-TR" altLang="tr-TR" smtClean="0">
                <a:latin typeface="Arial" pitchFamily="34" charset="0"/>
                <a:ea typeface="ＭＳ Ｐゴシック" pitchFamily="34" charset="-128"/>
              </a:rPr>
              <a:t>Trombositopeniye bağlı cilt ve mukoza kanamaları en sık karşılaşılan semptomlar</a:t>
            </a:r>
          </a:p>
          <a:p>
            <a:pPr eaLnBrk="1" hangingPunct="1"/>
            <a:endParaRPr lang="tr-TR" altLang="tr-TR" smtClean="0">
              <a:latin typeface="Arial"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A87CF75-F7BD-4337-AF07-E0571582A8EE}" type="slidenum">
              <a:rPr lang="tr-TR" altLang="tr-TR" smtClean="0"/>
              <a:pPr eaLnBrk="1" hangingPunct="1"/>
              <a:t>17</a:t>
            </a:fld>
            <a:endParaRPr lang="tr-TR" altLang="tr-TR"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Sitopeninin ciddiyetine bağlı klinik bulgular oluşur.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56A8E6A-D3A7-4E71-87A7-135BE2B3808E}" type="slidenum">
              <a:rPr lang="tr-TR" altLang="tr-TR" smtClean="0"/>
              <a:pPr eaLnBrk="1" hangingPunct="1"/>
              <a:t>19</a:t>
            </a:fld>
            <a:endParaRPr lang="tr-TR" altLang="tr-TR"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Görüntüleme yöntemleri ile de eşlik eden komplikasyonkar görüntülenebilir.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9830D04-C00E-447D-A1A7-4D8EF069E209}" type="slidenum">
              <a:rPr lang="tr-TR" altLang="tr-TR" smtClean="0"/>
              <a:pPr eaLnBrk="1" hangingPunct="1"/>
              <a:t>20</a:t>
            </a:fld>
            <a:endParaRPr lang="tr-TR" altLang="tr-TR"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Nötrofil sayısının mortalite ve morbidite ile ilişkili olması nedeni ile EBMT Severe Aplastic Anaemia Working Party (SAA WP) çok ağır aplastik anemi sınıflandırmasını getirmiştir.</a:t>
            </a:r>
          </a:p>
          <a:p>
            <a:pPr eaLnBrk="1" hangingPunct="1"/>
            <a:endParaRPr lang="tr-TR" altLang="tr-TR" smtClean="0">
              <a:latin typeface="Arial" pitchFamily="34" charset="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4E19E90-5413-46C6-91F1-3DC62D339BA5}" type="slidenum">
              <a:rPr lang="tr-TR" altLang="tr-TR" smtClean="0"/>
              <a:pPr eaLnBrk="1" hangingPunct="1"/>
              <a:t>22</a:t>
            </a:fld>
            <a:endParaRPr lang="tr-TR" altLang="tr-TR"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itchFamily="34" charset="0"/>
                <a:ea typeface="ＭＳ Ｐゴシック" pitchFamily="34" charset="-128"/>
              </a:rPr>
              <a:t>Semptomlar pansitopeniye ve sitopeninin ciddiyetine bağlıdır.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B1D0B3E-290E-4F24-A6EF-2604383041F0}" type="slidenum">
              <a:rPr lang="tr-TR" altLang="tr-TR" smtClean="0"/>
              <a:pPr eaLnBrk="1" hangingPunct="1"/>
              <a:t>34</a:t>
            </a:fld>
            <a:endParaRPr lang="tr-TR" altLang="tr-TR"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20000"/>
              </a:lnSpc>
            </a:pPr>
            <a:r>
              <a:rPr lang="tr-TR" altLang="tr-TR" sz="900" b="1">
                <a:latin typeface="Arial" pitchFamily="34" charset="0"/>
                <a:ea typeface="ＭＳ Ｐゴシック" pitchFamily="34" charset="-128"/>
              </a:rPr>
              <a:t>Önceleri alösemik lösemi veya refrakter anemi olarak adlandırılan bir grup hastalığın ortak adıdır. </a:t>
            </a:r>
          </a:p>
          <a:p>
            <a:pPr eaLnBrk="1" hangingPunct="1">
              <a:lnSpc>
                <a:spcPct val="120000"/>
              </a:lnSpc>
            </a:pPr>
            <a:r>
              <a:rPr lang="tr-TR" altLang="tr-TR" sz="900" b="1">
                <a:latin typeface="Arial" pitchFamily="34" charset="0"/>
                <a:ea typeface="ＭＳ Ｐゴシック" pitchFamily="34" charset="-128"/>
              </a:rPr>
              <a:t>Kemik iliği normoselüler, hiperselüler veya hiposelüler olabilir.</a:t>
            </a:r>
          </a:p>
          <a:p>
            <a:pPr eaLnBrk="1" hangingPunct="1">
              <a:lnSpc>
                <a:spcPct val="120000"/>
              </a:lnSpc>
            </a:pPr>
            <a:r>
              <a:rPr lang="tr-TR" altLang="tr-TR" sz="900" b="1">
                <a:latin typeface="Arial" pitchFamily="34" charset="0"/>
                <a:ea typeface="ＭＳ Ｐゴシック" pitchFamily="34" charset="-128"/>
              </a:rPr>
              <a:t>Hiposelüler kemik iliği aplastik anemiyle karışabilir. Hücrelerde displazi gözlenmesi ve sitogenetik analizle ayırıcı tanıya gidilebilir</a:t>
            </a:r>
            <a:r>
              <a:rPr lang="tr-TR" altLang="tr-TR" sz="900">
                <a:latin typeface="Arial" pitchFamily="34" charset="0"/>
                <a:ea typeface="ＭＳ Ｐゴシック" pitchFamily="34" charset="-128"/>
              </a:rPr>
              <a:t> </a:t>
            </a:r>
          </a:p>
          <a:p>
            <a:pPr eaLnBrk="1" hangingPunct="1"/>
            <a:endParaRPr lang="tr-TR" altLang="tr-TR" smtClean="0">
              <a:latin typeface="Arial" pitchFamily="34"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C3859014-7ADE-4246-BE0D-2BFDD825DB64}" type="slidenum">
              <a:rPr lang="tr-TR" altLang="tr-TR" smtClean="0"/>
              <a:pPr eaLnBrk="1" hangingPunct="1"/>
              <a:t>35</a:t>
            </a:fld>
            <a:endParaRPr lang="tr-TR" altLang="tr-TR"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smtClean="0">
                <a:latin typeface="Arial" pitchFamily="34" charset="0"/>
                <a:ea typeface="ＭＳ Ｐゴシック" pitchFamily="34" charset="-128"/>
              </a:rPr>
              <a:t>MDS, kan hücrelerinin inefektif ve displazik üretimi ve AML</a:t>
            </a:r>
            <a:r>
              <a:rPr lang="ja-JP" altLang="tr-TR" smtClean="0">
                <a:latin typeface="Arial" pitchFamily="34" charset="0"/>
                <a:ea typeface="ＭＳ Ｐゴシック" pitchFamily="34" charset="-128"/>
              </a:rPr>
              <a:t>’</a:t>
            </a:r>
            <a:r>
              <a:rPr lang="tr-TR" altLang="ja-JP" smtClean="0">
                <a:latin typeface="Arial" pitchFamily="34" charset="0"/>
                <a:ea typeface="ＭＳ Ｐゴシック" pitchFamily="34" charset="-128"/>
              </a:rPr>
              <a:t>ye dönüşüm riski olan bir grup kök hücre kaynaklı maligniteyi temsil eder. </a:t>
            </a:r>
          </a:p>
          <a:p>
            <a:r>
              <a:rPr lang="tr-TR" altLang="tr-TR" sz="1300">
                <a:latin typeface="Arial" pitchFamily="34" charset="0"/>
                <a:ea typeface="ＭＳ Ｐゴシック" pitchFamily="34" charset="-128"/>
              </a:rPr>
              <a:t>Tanı ve tedavisi diğer malignitelerden farklı,</a:t>
            </a:r>
          </a:p>
          <a:p>
            <a:r>
              <a:rPr lang="tr-TR" altLang="tr-TR" sz="1300" i="1">
                <a:solidFill>
                  <a:srgbClr val="FFFF99"/>
                </a:solidFill>
                <a:latin typeface="Arial" pitchFamily="34" charset="0"/>
                <a:ea typeface="ＭＳ Ｐゴシック" pitchFamily="34" charset="-128"/>
              </a:rPr>
              <a:t>Tedavi hedefleri; bireyler arasında hematolojik özelliklere, prognoza ve yaşa göre değişir,</a:t>
            </a:r>
            <a:r>
              <a:rPr lang="tr-TR" altLang="tr-TR" sz="1300">
                <a:solidFill>
                  <a:srgbClr val="FFFF99"/>
                </a:solidFill>
                <a:latin typeface="Arial" pitchFamily="34" charset="0"/>
                <a:ea typeface="ＭＳ Ｐゴシック" pitchFamily="34" charset="-128"/>
              </a:rPr>
              <a:t> </a:t>
            </a:r>
          </a:p>
          <a:p>
            <a:r>
              <a:rPr lang="tr-TR" altLang="tr-TR" sz="1300">
                <a:latin typeface="Arial" pitchFamily="34" charset="0"/>
                <a:ea typeface="ＭＳ Ｐゴシック" pitchFamily="34" charset="-128"/>
              </a:rPr>
              <a:t>Tek bir çeşit tedavi bütün hastaları hedeflemez veya klinik ihtiyacını karşılamaz.</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21" eaLnBrk="0" hangingPunct="0">
              <a:defRPr>
                <a:solidFill>
                  <a:schemeClr val="tx1"/>
                </a:solidFill>
                <a:latin typeface="Arial" pitchFamily="34" charset="0"/>
                <a:ea typeface="ＭＳ Ｐゴシック" pitchFamily="34" charset="-128"/>
              </a:defRPr>
            </a:lvl1pPr>
            <a:lvl2pPr marL="701939" indent="-269977" defTabSz="914921" eaLnBrk="0" hangingPunct="0">
              <a:defRPr>
                <a:solidFill>
                  <a:schemeClr val="tx1"/>
                </a:solidFill>
                <a:latin typeface="Arial" pitchFamily="34" charset="0"/>
                <a:ea typeface="ＭＳ Ｐゴシック" pitchFamily="34" charset="-128"/>
              </a:defRPr>
            </a:lvl2pPr>
            <a:lvl3pPr marL="1079906" indent="-215981" defTabSz="914921" eaLnBrk="0" hangingPunct="0">
              <a:defRPr>
                <a:solidFill>
                  <a:schemeClr val="tx1"/>
                </a:solidFill>
                <a:latin typeface="Arial" pitchFamily="34" charset="0"/>
                <a:ea typeface="ＭＳ Ｐゴシック" pitchFamily="34" charset="-128"/>
              </a:defRPr>
            </a:lvl3pPr>
            <a:lvl4pPr marL="1511869" indent="-215981" defTabSz="914921" eaLnBrk="0" hangingPunct="0">
              <a:defRPr>
                <a:solidFill>
                  <a:schemeClr val="tx1"/>
                </a:solidFill>
                <a:latin typeface="Arial" pitchFamily="34" charset="0"/>
                <a:ea typeface="ＭＳ Ｐゴシック" pitchFamily="34" charset="-128"/>
              </a:defRPr>
            </a:lvl4pPr>
            <a:lvl5pPr marL="1943832" indent="-215981" defTabSz="914921" eaLnBrk="0" hangingPunct="0">
              <a:defRPr>
                <a:solidFill>
                  <a:schemeClr val="tx1"/>
                </a:solidFill>
                <a:latin typeface="Arial" pitchFamily="34" charset="0"/>
                <a:ea typeface="ＭＳ Ｐゴシック" pitchFamily="34" charset="-128"/>
              </a:defRPr>
            </a:lvl5pPr>
            <a:lvl6pPr marL="2375794"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07757"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7pPr>
            <a:lvl8pPr marL="3239719"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8pPr>
            <a:lvl9pPr marL="3671682" indent="-215981" defTabSz="91492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E6EA94F0-37F5-48DB-8A81-992AD205566C}" type="slidenum">
              <a:rPr lang="tr-TR" altLang="tr-TR" smtClean="0"/>
              <a:pPr eaLnBrk="1" hangingPunct="1"/>
              <a:t>37</a:t>
            </a:fld>
            <a:endParaRPr lang="tr-TR" altLang="tr-TR"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tr-TR" altLang="tr-TR" sz="800" b="1" dirty="0" err="1">
                <a:solidFill>
                  <a:srgbClr val="666666"/>
                </a:solidFill>
                <a:latin typeface="Arial" pitchFamily="34" charset="0"/>
                <a:ea typeface="ＭＳ Ｐゴシック" pitchFamily="34" charset="-128"/>
              </a:rPr>
              <a:t>Figure</a:t>
            </a:r>
            <a:r>
              <a:rPr lang="tr-TR" altLang="tr-TR" sz="800" b="1" dirty="0">
                <a:solidFill>
                  <a:srgbClr val="666666"/>
                </a:solidFill>
                <a:latin typeface="Arial" pitchFamily="34" charset="0"/>
                <a:ea typeface="ＭＳ Ｐゴシック" pitchFamily="34" charset="-128"/>
              </a:rPr>
              <a:t> 83.4. </a:t>
            </a:r>
            <a:r>
              <a:rPr lang="tr-TR" altLang="tr-TR" sz="800" b="1" dirty="0" err="1">
                <a:solidFill>
                  <a:srgbClr val="666666"/>
                </a:solidFill>
                <a:latin typeface="Arial" pitchFamily="34" charset="0"/>
                <a:ea typeface="ＭＳ Ｐゴシック" pitchFamily="34" charset="-128"/>
              </a:rPr>
              <a:t>Pseudo</a:t>
            </a:r>
            <a:r>
              <a:rPr lang="tr-TR" altLang="tr-TR" sz="800" b="1" dirty="0">
                <a:solidFill>
                  <a:srgbClr val="666666"/>
                </a:solidFill>
                <a:latin typeface="Arial" pitchFamily="34" charset="0"/>
                <a:ea typeface="ＭＳ Ｐゴシック" pitchFamily="34" charset="-128"/>
              </a:rPr>
              <a:t>–</a:t>
            </a:r>
            <a:r>
              <a:rPr lang="tr-TR" altLang="tr-TR" sz="800" b="1" dirty="0" err="1">
                <a:solidFill>
                  <a:srgbClr val="666666"/>
                </a:solidFill>
                <a:latin typeface="Arial" pitchFamily="34" charset="0"/>
                <a:ea typeface="ＭＳ Ｐゴシック" pitchFamily="34" charset="-128"/>
              </a:rPr>
              <a:t>Pelger-Huët</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anomaly</a:t>
            </a:r>
            <a:r>
              <a:rPr lang="tr-TR" altLang="tr-TR" sz="800" b="1" dirty="0">
                <a:solidFill>
                  <a:srgbClr val="666666"/>
                </a:solidFill>
                <a:latin typeface="Arial" pitchFamily="34" charset="0"/>
                <a:ea typeface="ＭＳ Ｐゴシック" pitchFamily="34" charset="-128"/>
              </a:rPr>
              <a:t> in a </a:t>
            </a:r>
            <a:r>
              <a:rPr lang="tr-TR" altLang="tr-TR" sz="800" b="1" dirty="0" err="1">
                <a:solidFill>
                  <a:srgbClr val="666666"/>
                </a:solidFill>
                <a:latin typeface="Arial" pitchFamily="34" charset="0"/>
                <a:ea typeface="ＭＳ Ｐゴシック" pitchFamily="34" charset="-128"/>
              </a:rPr>
              <a:t>patient</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with</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refractory</a:t>
            </a:r>
            <a:r>
              <a:rPr lang="tr-TR" altLang="tr-TR" sz="800" b="1" dirty="0">
                <a:solidFill>
                  <a:srgbClr val="666666"/>
                </a:solidFill>
                <a:latin typeface="Arial" pitchFamily="34" charset="0"/>
                <a:ea typeface="ＭＳ Ｐゴシック" pitchFamily="34" charset="-128"/>
              </a:rPr>
              <a:t> </a:t>
            </a:r>
            <a:r>
              <a:rPr lang="tr-TR" altLang="tr-TR" sz="800" b="1" dirty="0" err="1">
                <a:solidFill>
                  <a:srgbClr val="666666"/>
                </a:solidFill>
                <a:latin typeface="Arial" pitchFamily="34" charset="0"/>
                <a:ea typeface="ＭＳ Ｐゴシック" pitchFamily="34" charset="-128"/>
              </a:rPr>
              <a:t>anemia</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hematoxylin</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and</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eosin</a:t>
            </a:r>
            <a:r>
              <a:rPr lang="tr-TR" altLang="tr-TR" sz="800" dirty="0">
                <a:solidFill>
                  <a:srgbClr val="666666"/>
                </a:solidFill>
                <a:latin typeface="Arial" pitchFamily="34" charset="0"/>
                <a:ea typeface="ＭＳ Ｐゴシック" pitchFamily="34" charset="-128"/>
              </a:rPr>
              <a:t> </a:t>
            </a:r>
            <a:r>
              <a:rPr lang="tr-TR" altLang="tr-TR" sz="800" dirty="0" err="1">
                <a:solidFill>
                  <a:srgbClr val="666666"/>
                </a:solidFill>
                <a:latin typeface="Arial" pitchFamily="34" charset="0"/>
                <a:ea typeface="ＭＳ Ｐゴシック" pitchFamily="34" charset="-128"/>
              </a:rPr>
              <a:t>stain</a:t>
            </a:r>
            <a:r>
              <a:rPr lang="tr-TR" altLang="tr-TR" sz="800" dirty="0">
                <a:solidFill>
                  <a:srgbClr val="666666"/>
                </a:solidFill>
                <a:latin typeface="Arial" pitchFamily="34" charset="0"/>
                <a:ea typeface="ＭＳ Ｐゴシック" pitchFamily="34" charset="-128"/>
              </a:rPr>
              <a:t> ×1,250).</a:t>
            </a:r>
            <a:endParaRPr lang="tr-TR" altLang="tr-TR" sz="800" dirty="0">
              <a:latin typeface="Arial" pitchFamily="34" charset="0"/>
              <a:ea typeface="ＭＳ Ｐゴシック" pitchFamily="34" charset="-128"/>
            </a:endParaRPr>
          </a:p>
          <a:p>
            <a:pPr>
              <a:buFontTx/>
              <a:buChar char="•"/>
            </a:pPr>
            <a:r>
              <a:rPr lang="tr-TR" altLang="tr-TR" dirty="0" err="1" smtClean="0">
                <a:latin typeface="Arial" pitchFamily="34" charset="0"/>
                <a:ea typeface="ＭＳ Ｐゴシック" pitchFamily="34" charset="-128"/>
              </a:rPr>
              <a:t>Granulositlerde</a:t>
            </a:r>
            <a:r>
              <a:rPr lang="tr-TR" altLang="tr-TR" dirty="0" smtClean="0">
                <a:latin typeface="Arial" pitchFamily="34" charset="0"/>
                <a:ea typeface="ＭＳ Ｐゴシック" pitchFamily="34" charset="-128"/>
              </a:rPr>
              <a:t> genle </a:t>
            </a:r>
            <a:r>
              <a:rPr lang="tr-TR" altLang="tr-TR" dirty="0" err="1" smtClean="0">
                <a:latin typeface="Arial" pitchFamily="34" charset="0"/>
                <a:ea typeface="ＭＳ Ｐゴシック" pitchFamily="34" charset="-128"/>
              </a:rPr>
              <a:t>segmentayon</a:t>
            </a:r>
            <a:r>
              <a:rPr lang="tr-TR" altLang="tr-TR" dirty="0" smtClean="0">
                <a:latin typeface="Arial" pitchFamily="34" charset="0"/>
                <a:ea typeface="ＭＳ Ｐゴシック" pitchFamily="34" charset="-128"/>
              </a:rPr>
              <a:t> azalmış; </a:t>
            </a:r>
            <a:r>
              <a:rPr lang="tr-TR" altLang="tr-TR" dirty="0" err="1" smtClean="0">
                <a:latin typeface="Arial" pitchFamily="34" charset="0"/>
                <a:ea typeface="ＭＳ Ｐゴシック" pitchFamily="34" charset="-128"/>
              </a:rPr>
              <a:t>pseudo</a:t>
            </a:r>
            <a:r>
              <a:rPr lang="tr-TR" altLang="tr-TR" dirty="0" smtClean="0">
                <a:latin typeface="Arial" pitchFamily="34" charset="0"/>
                <a:ea typeface="ＭＳ Ｐゴシック" pitchFamily="34" charset="-128"/>
              </a:rPr>
              <a:t>–</a:t>
            </a:r>
            <a:r>
              <a:rPr lang="tr-TR" altLang="tr-TR" dirty="0" err="1" smtClean="0">
                <a:latin typeface="Arial" pitchFamily="34" charset="0"/>
                <a:ea typeface="ＭＳ Ｐゴシック" pitchFamily="34" charset="-128"/>
              </a:rPr>
              <a:t>Pelger-Huët</a:t>
            </a:r>
            <a:r>
              <a:rPr lang="tr-TR" altLang="tr-TR" dirty="0" smtClean="0">
                <a:latin typeface="Arial" pitchFamily="34" charset="0"/>
                <a:ea typeface="ＭＳ Ｐゴシック" pitchFamily="34" charset="-128"/>
              </a:rPr>
              <a:t> anomalisi, sıklıkla </a:t>
            </a:r>
            <a:r>
              <a:rPr lang="tr-TR" altLang="tr-TR" dirty="0" err="1" smtClean="0">
                <a:latin typeface="Arial" pitchFamily="34" charset="0"/>
                <a:ea typeface="ＭＳ Ｐゴシック" pitchFamily="34" charset="-128"/>
              </a:rPr>
              <a:t>granulasyonu</a:t>
            </a:r>
            <a:r>
              <a:rPr lang="tr-TR" altLang="tr-TR" dirty="0" smtClean="0">
                <a:latin typeface="Arial" pitchFamily="34" charset="0"/>
                <a:ea typeface="ＭＳ Ｐゴシック" pitchFamily="34" charset="-128"/>
              </a:rPr>
              <a:t> azlığı veya yokluğu da eşlik eder. </a:t>
            </a:r>
          </a:p>
          <a:p>
            <a:pPr>
              <a:buFontTx/>
              <a:buChar char="•"/>
            </a:pPr>
            <a:r>
              <a:rPr lang="tr-TR" altLang="tr-TR" dirty="0" err="1" smtClean="0">
                <a:latin typeface="Arial" pitchFamily="34" charset="0"/>
                <a:ea typeface="ＭＳ Ｐゴシック" pitchFamily="34" charset="-128"/>
              </a:rPr>
              <a:t>Nötrofil</a:t>
            </a:r>
            <a:r>
              <a:rPr lang="tr-TR" altLang="tr-TR" dirty="0" smtClean="0">
                <a:latin typeface="Arial" pitchFamily="34" charset="0"/>
                <a:ea typeface="ＭＳ Ｐゴシック" pitchFamily="34" charset="-128"/>
              </a:rPr>
              <a:t> </a:t>
            </a:r>
            <a:r>
              <a:rPr lang="tr-TR" altLang="tr-TR" dirty="0" err="1" smtClean="0">
                <a:latin typeface="Arial" pitchFamily="34" charset="0"/>
                <a:ea typeface="ＭＳ Ｐゴシック" pitchFamily="34" charset="-128"/>
              </a:rPr>
              <a:t>hiposegmentasyonunun</a:t>
            </a:r>
            <a:r>
              <a:rPr lang="tr-TR" altLang="tr-TR" dirty="0" smtClean="0">
                <a:latin typeface="Arial" pitchFamily="34" charset="0"/>
                <a:ea typeface="ＭＳ Ｐゴシック" pitchFamily="34" charset="-128"/>
              </a:rPr>
              <a:t> bozulmuş </a:t>
            </a:r>
            <a:r>
              <a:rPr lang="tr-TR" altLang="tr-TR" dirty="0" err="1" smtClean="0">
                <a:latin typeface="Arial" pitchFamily="34" charset="0"/>
                <a:ea typeface="ＭＳ Ｐゴシック" pitchFamily="34" charset="-128"/>
              </a:rPr>
              <a:t>diferansiasyonu</a:t>
            </a:r>
            <a:r>
              <a:rPr lang="tr-TR" altLang="tr-TR" dirty="0" smtClean="0">
                <a:latin typeface="Arial" pitchFamily="34" charset="0"/>
                <a:ea typeface="ＭＳ Ｐゴシック" pitchFamily="34" charset="-128"/>
              </a:rPr>
              <a:t> ve hızlanmış </a:t>
            </a:r>
            <a:r>
              <a:rPr lang="tr-TR" altLang="tr-TR" dirty="0" err="1" smtClean="0">
                <a:latin typeface="Arial" pitchFamily="34" charset="0"/>
                <a:ea typeface="ＭＳ Ｐゴシック" pitchFamily="34" charset="-128"/>
              </a:rPr>
              <a:t>apopitozisden</a:t>
            </a:r>
            <a:r>
              <a:rPr lang="tr-TR" altLang="tr-TR" dirty="0" smtClean="0">
                <a:latin typeface="Arial" pitchFamily="34" charset="0"/>
                <a:ea typeface="ＭＳ Ｐゴシック" pitchFamily="34" charset="-128"/>
              </a:rPr>
              <a:t> kaynaklandığı </a:t>
            </a:r>
            <a:r>
              <a:rPr lang="tr-TR" altLang="tr-TR" dirty="0" err="1" smtClean="0">
                <a:latin typeface="Arial" pitchFamily="34" charset="0"/>
                <a:ea typeface="ＭＳ Ｐゴシック" pitchFamily="34" charset="-128"/>
              </a:rPr>
              <a:t>düşünülmektedir.bilinmiyor</a:t>
            </a:r>
            <a:r>
              <a:rPr lang="tr-TR" altLang="tr-TR" dirty="0" smtClean="0">
                <a:latin typeface="Arial" pitchFamily="34" charset="0"/>
                <a:ea typeface="ＭＳ Ｐゴシック" pitchFamily="34" charset="-128"/>
              </a:rPr>
              <a:t>. </a:t>
            </a:r>
          </a:p>
          <a:p>
            <a:pPr>
              <a:buFontTx/>
              <a:buChar char="•"/>
            </a:pPr>
            <a:endParaRPr lang="tr-TR" altLang="tr-TR" dirty="0" smtClean="0">
              <a:latin typeface="Arial" pitchFamily="34" charset="0"/>
              <a:ea typeface="ＭＳ Ｐゴシック" pitchFamily="34" charset="-128"/>
            </a:endParaRPr>
          </a:p>
          <a:p>
            <a:pPr>
              <a:spcBef>
                <a:spcPct val="0"/>
              </a:spcBef>
            </a:pPr>
            <a:endParaRPr lang="tr-TR" altLang="tr-TR" dirty="0" smtClean="0">
              <a:latin typeface="Arial" pitchFamily="34"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C8D9A93-FEAB-3846-8155-017610C2916E}" type="slidenum">
              <a:rPr lang="en-US" sz="1200"/>
              <a:pPr/>
              <a:t>42</a:t>
            </a:fld>
            <a:endParaRPr lang="en-US" sz="1200"/>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tr-TR">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dirty="0" smtClean="0">
                <a:latin typeface="Arial" charset="0"/>
                <a:ea typeface="+mn-ea"/>
                <a:cs typeface="Arial" charset="0"/>
              </a:rPr>
              <a:t>A wide range of proteins attach to the cell membrane surface by a </a:t>
            </a:r>
            <a:r>
              <a:rPr lang="en-GB" dirty="0" err="1" smtClean="0">
                <a:latin typeface="Arial" charset="0"/>
                <a:ea typeface="+mn-ea"/>
                <a:cs typeface="Arial" charset="0"/>
              </a:rPr>
              <a:t>glycosylphosphatidylinositol</a:t>
            </a:r>
            <a:r>
              <a:rPr lang="en-GB" dirty="0" smtClean="0">
                <a:latin typeface="Arial" charset="0"/>
                <a:ea typeface="+mn-ea"/>
                <a:cs typeface="Arial" charset="0"/>
              </a:rPr>
              <a:t> (</a:t>
            </a:r>
            <a:r>
              <a:rPr lang="en-US" dirty="0" smtClean="0">
                <a:latin typeface="Arial" charset="0"/>
                <a:ea typeface="+mn-ea"/>
                <a:cs typeface="Arial" charset="0"/>
              </a:rPr>
              <a:t>GPI) anchor and are missing in </a:t>
            </a:r>
            <a:r>
              <a:rPr lang="en-GB" dirty="0" smtClean="0">
                <a:latin typeface="Arial" charset="0"/>
                <a:ea typeface="+mn-ea"/>
                <a:cs typeface="Arial" charset="0"/>
              </a:rPr>
              <a:t>p</a:t>
            </a:r>
            <a:r>
              <a:rPr lang="en-US" dirty="0" err="1" smtClean="0">
                <a:latin typeface="Arial" charset="0"/>
                <a:ea typeface="+mn-ea"/>
                <a:cs typeface="Arial" charset="0"/>
              </a:rPr>
              <a:t>aroxysmal</a:t>
            </a:r>
            <a:r>
              <a:rPr lang="en-US" dirty="0" smtClean="0">
                <a:latin typeface="Arial" charset="0"/>
                <a:ea typeface="+mn-ea"/>
                <a:cs typeface="Arial" charset="0"/>
              </a:rPr>
              <a:t> nocturnal </a:t>
            </a:r>
            <a:r>
              <a:rPr lang="en-US" dirty="0" err="1" smtClean="0">
                <a:latin typeface="Arial" charset="0"/>
                <a:ea typeface="+mn-ea"/>
                <a:cs typeface="Arial" charset="0"/>
              </a:rPr>
              <a:t>haemoglobinuria</a:t>
            </a:r>
            <a:r>
              <a:rPr lang="en-US" dirty="0" smtClean="0">
                <a:latin typeface="Arial" charset="0"/>
                <a:ea typeface="+mn-ea"/>
                <a:cs typeface="Arial" charset="0"/>
              </a:rPr>
              <a:t> (PNH) cells.  </a:t>
            </a:r>
            <a:r>
              <a:rPr lang="en-GB" dirty="0" smtClean="0">
                <a:latin typeface="Arial" charset="0"/>
                <a:ea typeface="+mn-ea"/>
                <a:cs typeface="Arial" charset="0"/>
              </a:rPr>
              <a:t>This includes enzymes, blood group antigens, adhesion molecules, cell receptors, other proteins of unknown function</a:t>
            </a:r>
            <a:r>
              <a:rPr lang="en-US" dirty="0" smtClean="0">
                <a:latin typeface="Arial" charset="0"/>
                <a:ea typeface="+mn-ea"/>
                <a:cs typeface="Arial" charset="0"/>
              </a:rPr>
              <a:t> and, notably, </a:t>
            </a:r>
            <a:r>
              <a:rPr lang="en-GB" dirty="0" smtClean="0">
                <a:latin typeface="Arial" charset="0"/>
                <a:ea typeface="+mn-ea"/>
                <a:cs typeface="Arial" charset="0"/>
              </a:rPr>
              <a:t>complement-regulating surface proteins.</a:t>
            </a:r>
            <a:endParaRPr lang="en-US" dirty="0" smtClean="0">
              <a:latin typeface="Arial" charset="0"/>
              <a:ea typeface="+mn-ea"/>
              <a:cs typeface="Arial" charset="0"/>
            </a:endParaRPr>
          </a:p>
          <a:p>
            <a:pPr>
              <a:defRPr/>
            </a:pPr>
            <a:r>
              <a:rPr lang="en-US" dirty="0" smtClean="0">
                <a:latin typeface="Arial" charset="0"/>
                <a:ea typeface="+mn-ea"/>
                <a:cs typeface="Arial" charset="0"/>
              </a:rPr>
              <a:t>Among the complement-regulating proteins, two emerge as the most important and best studied.</a:t>
            </a:r>
          </a:p>
          <a:p>
            <a:pPr marL="361950" lvl="1" indent="-180975">
              <a:buFontTx/>
              <a:buChar char="•"/>
              <a:defRPr/>
            </a:pPr>
            <a:r>
              <a:rPr lang="en-GB" dirty="0" smtClean="0">
                <a:latin typeface="Arial" charset="0"/>
                <a:ea typeface="+mn-ea"/>
                <a:cs typeface="Arial" charset="0"/>
              </a:rPr>
              <a:t>CD55 (decay accelerating factor, DAF) which controls the first steps of the complement cascade by regulating the activity of the C3 and C5 convertases.</a:t>
            </a:r>
            <a:r>
              <a:rPr lang="en-GB" baseline="30000" dirty="0" smtClean="0">
                <a:latin typeface="Arial" charset="0"/>
                <a:ea typeface="+mn-ea"/>
                <a:cs typeface="Arial" charset="0"/>
              </a:rPr>
              <a:t>1-3 </a:t>
            </a:r>
          </a:p>
          <a:p>
            <a:pPr marL="361950" lvl="1" indent="-180975">
              <a:buFontTx/>
              <a:buChar char="•"/>
              <a:defRPr/>
            </a:pPr>
            <a:r>
              <a:rPr lang="en-GB" dirty="0" smtClean="0">
                <a:latin typeface="Arial" charset="0"/>
                <a:ea typeface="+mn-ea"/>
                <a:cs typeface="Arial" charset="0"/>
              </a:rPr>
              <a:t>CD59 (membrane inhibitor of reactive </a:t>
            </a:r>
            <a:r>
              <a:rPr lang="en-GB" dirty="0" err="1" smtClean="0">
                <a:latin typeface="Arial" charset="0"/>
                <a:ea typeface="+mn-ea"/>
                <a:cs typeface="Arial" charset="0"/>
              </a:rPr>
              <a:t>lysis</a:t>
            </a:r>
            <a:r>
              <a:rPr lang="en-GB" dirty="0" smtClean="0">
                <a:latin typeface="Arial" charset="0"/>
                <a:ea typeface="+mn-ea"/>
                <a:cs typeface="Arial" charset="0"/>
              </a:rPr>
              <a:t>, MIRL) which inhibits the formation of the terminal complement complex (TCC) by preventing the incorporation of C9 in the C5b-8 complex, thereby preventing the formation of membrane attack complex (MAC or C5b-9).</a:t>
            </a:r>
            <a:r>
              <a:rPr lang="en-GB" baseline="30000" dirty="0" smtClean="0">
                <a:latin typeface="Arial" charset="0"/>
                <a:ea typeface="+mn-ea"/>
                <a:cs typeface="Arial" charset="0"/>
              </a:rPr>
              <a:t>1-3</a:t>
            </a:r>
            <a:endParaRPr lang="en-US" baseline="30000" dirty="0" smtClean="0">
              <a:latin typeface="Arial" charset="0"/>
              <a:ea typeface="+mn-ea"/>
              <a:cs typeface="Arial" charset="0"/>
            </a:endParaRPr>
          </a:p>
          <a:p>
            <a:pPr>
              <a:defRPr/>
            </a:pPr>
            <a:r>
              <a:rPr lang="en-US" dirty="0" smtClean="0">
                <a:latin typeface="Arial" charset="0"/>
                <a:ea typeface="+mn-ea"/>
                <a:cs typeface="Arial" charset="0"/>
              </a:rPr>
              <a:t>Red blood cells (RBCs) </a:t>
            </a:r>
            <a:r>
              <a:rPr lang="en-GB" dirty="0" smtClean="0">
                <a:latin typeface="Arial" charset="0"/>
                <a:ea typeface="+mn-ea"/>
                <a:cs typeface="Arial" charset="0"/>
              </a:rPr>
              <a:t>that are partially or completely deficient in the protective effects of CD55 and CD59 have an increased susceptibility to the </a:t>
            </a:r>
            <a:r>
              <a:rPr lang="en-GB" dirty="0" err="1" smtClean="0">
                <a:latin typeface="Arial" charset="0"/>
                <a:ea typeface="+mn-ea"/>
                <a:cs typeface="Arial" charset="0"/>
              </a:rPr>
              <a:t>lytic</a:t>
            </a:r>
            <a:r>
              <a:rPr lang="en-GB" dirty="0" smtClean="0">
                <a:latin typeface="Arial" charset="0"/>
                <a:ea typeface="+mn-ea"/>
                <a:cs typeface="Arial" charset="0"/>
              </a:rPr>
              <a:t> effects of activated complement, as is found in PNH.</a:t>
            </a:r>
            <a:r>
              <a:rPr lang="en-GB" baseline="30000" dirty="0" smtClean="0">
                <a:latin typeface="Arial" charset="0"/>
                <a:ea typeface="+mn-ea"/>
                <a:cs typeface="Arial" charset="0"/>
              </a:rPr>
              <a:t>1-3</a:t>
            </a:r>
          </a:p>
          <a:p>
            <a:pPr>
              <a:defRPr/>
            </a:pPr>
            <a:endParaRPr lang="en-GB" dirty="0" smtClean="0">
              <a:latin typeface="Arial" charset="0"/>
              <a:ea typeface="+mn-ea"/>
              <a:cs typeface="Arial" charset="0"/>
            </a:endParaRPr>
          </a:p>
          <a:p>
            <a:pPr>
              <a:defRPr/>
            </a:pPr>
            <a:r>
              <a:rPr lang="en-GB" b="1" dirty="0" smtClean="0">
                <a:latin typeface="Arial" charset="0"/>
                <a:ea typeface="+mn-ea"/>
                <a:cs typeface="Arial" charset="0"/>
              </a:rPr>
              <a:t>References</a:t>
            </a:r>
          </a:p>
          <a:p>
            <a:pPr marL="228600" indent="-228600">
              <a:buFont typeface="+mj-lt"/>
              <a:buAutoNum type="arabicPeriod"/>
              <a:defRPr/>
            </a:pPr>
            <a:r>
              <a:rPr lang="en-GB" dirty="0" err="1" smtClean="0">
                <a:latin typeface="Arial" charset="0"/>
                <a:ea typeface="+mn-ea"/>
                <a:cs typeface="Arial" charset="0"/>
              </a:rPr>
              <a:t>Rosse</a:t>
            </a:r>
            <a:r>
              <a:rPr lang="en-GB" dirty="0" smtClean="0">
                <a:latin typeface="Arial" charset="0"/>
                <a:ea typeface="+mn-ea"/>
                <a:cs typeface="Arial" charset="0"/>
              </a:rPr>
              <a:t> WF et al. </a:t>
            </a:r>
            <a:r>
              <a:rPr lang="en-GB" dirty="0" err="1" smtClean="0">
                <a:latin typeface="Arial" charset="0"/>
                <a:ea typeface="+mn-ea"/>
                <a:cs typeface="Arial" charset="0"/>
              </a:rPr>
              <a:t>Hematology</a:t>
            </a:r>
            <a:r>
              <a:rPr lang="en-GB" dirty="0" smtClean="0">
                <a:latin typeface="Arial" charset="0"/>
                <a:ea typeface="+mn-ea"/>
                <a:cs typeface="Arial" charset="0"/>
              </a:rPr>
              <a:t> 2004:48-62.</a:t>
            </a:r>
          </a:p>
          <a:p>
            <a:pPr marL="228600" indent="-228600">
              <a:buFont typeface="+mj-lt"/>
              <a:buAutoNum type="arabicPeriod"/>
              <a:defRPr/>
            </a:pPr>
            <a:r>
              <a:rPr lang="en-GB" dirty="0" smtClean="0">
                <a:latin typeface="Arial" charset="0"/>
                <a:ea typeface="+mn-ea"/>
                <a:cs typeface="Arial" charset="0"/>
              </a:rPr>
              <a:t>Johnson RJ, </a:t>
            </a:r>
            <a:r>
              <a:rPr lang="en-GB" dirty="0" err="1" smtClean="0">
                <a:latin typeface="Arial" charset="0"/>
                <a:ea typeface="+mn-ea"/>
                <a:cs typeface="Arial" charset="0"/>
              </a:rPr>
              <a:t>Hillmen</a:t>
            </a:r>
            <a:r>
              <a:rPr lang="en-GB" dirty="0" smtClean="0">
                <a:latin typeface="Arial" charset="0"/>
                <a:ea typeface="+mn-ea"/>
                <a:cs typeface="Arial" charset="0"/>
              </a:rPr>
              <a:t> P. Mol </a:t>
            </a:r>
            <a:r>
              <a:rPr lang="en-GB" dirty="0" err="1" smtClean="0">
                <a:latin typeface="Arial" charset="0"/>
                <a:ea typeface="+mn-ea"/>
                <a:cs typeface="Arial" charset="0"/>
              </a:rPr>
              <a:t>Pathol</a:t>
            </a:r>
            <a:r>
              <a:rPr lang="en-GB" dirty="0" smtClean="0">
                <a:latin typeface="Arial" charset="0"/>
                <a:ea typeface="+mn-ea"/>
                <a:cs typeface="Arial" charset="0"/>
              </a:rPr>
              <a:t> 2002;55:145-52.</a:t>
            </a:r>
          </a:p>
          <a:p>
            <a:pPr marL="228600" indent="-228600">
              <a:buFont typeface="+mj-lt"/>
              <a:buAutoNum type="arabicPeriod"/>
              <a:defRPr/>
            </a:pPr>
            <a:r>
              <a:rPr lang="en-GB" dirty="0" smtClean="0">
                <a:latin typeface="Arial" charset="0"/>
                <a:ea typeface="+mn-ea"/>
                <a:cs typeface="Arial" charset="0"/>
              </a:rPr>
              <a:t>Parker C et al. Blood 2005;106:3699-709.</a:t>
            </a:r>
            <a:endParaRPr lang="en-US" dirty="0" smtClean="0">
              <a:latin typeface="Arial" charset="0"/>
              <a:ea typeface="+mn-ea"/>
              <a:cs typeface="Arial" charset="0"/>
            </a:endParaRPr>
          </a:p>
          <a:p>
            <a:pPr>
              <a:defRPr/>
            </a:pPr>
            <a:endParaRPr lang="en-US" dirty="0" smtClean="0">
              <a:latin typeface="Arial" charset="0"/>
              <a:ea typeface="+mn-ea"/>
              <a:cs typeface="Arial" charset="0"/>
            </a:endParaRPr>
          </a:p>
        </p:txBody>
      </p:sp>
      <p:sp>
        <p:nvSpPr>
          <p:cNvPr id="60419" name="Rectangle 7"/>
          <p:cNvSpPr txBox="1">
            <a:spLocks noGrp="1" noChangeArrowheads="1"/>
          </p:cNvSpPr>
          <p:nvPr/>
        </p:nvSpPr>
        <p:spPr bwMode="auto">
          <a:xfrm>
            <a:off x="6373156" y="8657041"/>
            <a:ext cx="484844" cy="48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E81D3531-7B61-A544-94D7-FE63FE0B1E9B}" type="slidenum">
              <a:rPr lang="en-US" sz="1000">
                <a:solidFill>
                  <a:srgbClr val="000000"/>
                </a:solidFill>
              </a:rPr>
              <a:pPr algn="r" eaLnBrk="1" hangingPunct="1"/>
              <a:t>43</a:t>
            </a:fld>
            <a:endParaRPr lang="en-US" sz="1000">
              <a:solidFill>
                <a:srgbClr val="000000"/>
              </a:solidFill>
            </a:endParaRPr>
          </a:p>
        </p:txBody>
      </p:sp>
      <p:sp>
        <p:nvSpPr>
          <p:cNvPr id="60420" name="Slide Image Placeholder 5"/>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3"/>
          <p:cNvSpPr>
            <a:spLocks noGrp="1" noChangeArrowheads="1"/>
          </p:cNvSpPr>
          <p:nvPr>
            <p:ph type="body" idx="1"/>
          </p:nvPr>
        </p:nvSpPr>
        <p:spPr bwMode="auto"/>
        <p:txBody>
          <a:bodyPr wrap="square" numCol="1" anchor="t" anchorCtr="0" compatLnSpc="1">
            <a:prstTxWarp prst="textNoShape">
              <a:avLst/>
            </a:prstTxWarp>
            <a:noAutofit/>
          </a:bodyPr>
          <a:lstStyle/>
          <a:p>
            <a:pPr marL="180975" indent="-180975">
              <a:spcBef>
                <a:spcPts val="438"/>
              </a:spcBef>
              <a:buFontTx/>
              <a:buChar char="•"/>
            </a:pPr>
            <a:r>
              <a:rPr lang="en-GB" sz="800" dirty="0">
                <a:latin typeface="Arial" charset="0"/>
                <a:cs typeface="Arial" charset="0"/>
              </a:rPr>
              <a:t>Paroxysmal nocturnal </a:t>
            </a:r>
            <a:r>
              <a:rPr lang="en-GB" sz="800" dirty="0" err="1">
                <a:latin typeface="Arial" charset="0"/>
                <a:cs typeface="Arial" charset="0"/>
              </a:rPr>
              <a:t>haemoglobinuria</a:t>
            </a:r>
            <a:r>
              <a:rPr lang="en-GB" sz="800" dirty="0">
                <a:latin typeface="Arial" charset="0"/>
                <a:cs typeface="Arial" charset="0"/>
              </a:rPr>
              <a:t> (PNH) is an acquired clonal haematopoietic stem-cell disorder.  The incidence of PNH is between 7.8 and 15.9 cases per million people.</a:t>
            </a:r>
            <a:r>
              <a:rPr lang="en-GB" sz="800" baseline="30000" dirty="0">
                <a:latin typeface="Arial" charset="0"/>
                <a:cs typeface="Arial" charset="0"/>
              </a:rPr>
              <a:t>1,2</a:t>
            </a:r>
          </a:p>
          <a:p>
            <a:pPr marL="180975" indent="-180975">
              <a:spcBef>
                <a:spcPts val="438"/>
              </a:spcBef>
              <a:buFontTx/>
              <a:buChar char="•"/>
            </a:pPr>
            <a:r>
              <a:rPr lang="en-GB" sz="800" dirty="0">
                <a:latin typeface="Arial" charset="0"/>
                <a:cs typeface="Arial" charset="0"/>
              </a:rPr>
              <a:t>In PNH, somatic mutation of the phosphatidylinositol-glycan complementation class A (</a:t>
            </a:r>
            <a:r>
              <a:rPr lang="en-GB" sz="800" i="1" dirty="0">
                <a:latin typeface="Arial" charset="0"/>
                <a:cs typeface="Arial" charset="0"/>
              </a:rPr>
              <a:t>PIG-A</a:t>
            </a:r>
            <a:r>
              <a:rPr lang="en-GB" sz="800" dirty="0">
                <a:latin typeface="Arial" charset="0"/>
                <a:cs typeface="Arial" charset="0"/>
              </a:rPr>
              <a:t>) gene prevents the assembly of the </a:t>
            </a:r>
            <a:r>
              <a:rPr lang="en-GB" sz="800" dirty="0" err="1">
                <a:latin typeface="Arial" charset="0"/>
                <a:cs typeface="Arial" charset="0"/>
              </a:rPr>
              <a:t>glycosylphosphatidylinositol</a:t>
            </a:r>
            <a:r>
              <a:rPr lang="en-GB" sz="800" dirty="0">
                <a:latin typeface="Arial" charset="0"/>
                <a:cs typeface="Arial" charset="0"/>
              </a:rPr>
              <a:t> (GPI) moiety that serves to anchor some membrane proteins to the haematopoietic stem-cell surface, which results in the partial or complete deficiency of GPI-anchored proteins.</a:t>
            </a:r>
            <a:r>
              <a:rPr lang="en-GB" sz="800" baseline="30000" dirty="0">
                <a:latin typeface="Arial" charset="0"/>
                <a:cs typeface="Arial" charset="0"/>
              </a:rPr>
              <a:t>3,4</a:t>
            </a:r>
          </a:p>
          <a:p>
            <a:pPr marL="180975" indent="-180975">
              <a:spcBef>
                <a:spcPts val="438"/>
              </a:spcBef>
              <a:buFontTx/>
              <a:buChar char="•"/>
            </a:pPr>
            <a:r>
              <a:rPr lang="en-GB" sz="800" dirty="0">
                <a:latin typeface="Arial" charset="0"/>
                <a:cs typeface="Arial" charset="0"/>
              </a:rPr>
              <a:t>GPI-anchored proteins are functionally diverse and include two glycoproteins important for the regulation of complement: CD55 (decay-accelerating factor) and CD59 (membrane inhibitor of reactive </a:t>
            </a:r>
            <a:r>
              <a:rPr lang="en-GB" sz="800" dirty="0" err="1">
                <a:latin typeface="Arial" charset="0"/>
                <a:cs typeface="Arial" charset="0"/>
              </a:rPr>
              <a:t>lysis</a:t>
            </a:r>
            <a:r>
              <a:rPr lang="en-GB" sz="800" dirty="0">
                <a:latin typeface="Arial" charset="0"/>
                <a:cs typeface="Arial" charset="0"/>
              </a:rPr>
              <a:t>).</a:t>
            </a:r>
            <a:r>
              <a:rPr lang="en-GB" sz="800" baseline="30000" dirty="0">
                <a:latin typeface="Arial" charset="0"/>
                <a:cs typeface="Arial" charset="0"/>
              </a:rPr>
              <a:t>3,4</a:t>
            </a:r>
          </a:p>
          <a:p>
            <a:pPr marL="180975" indent="-180975">
              <a:spcBef>
                <a:spcPts val="438"/>
              </a:spcBef>
              <a:buFontTx/>
              <a:buChar char="•"/>
            </a:pPr>
            <a:r>
              <a:rPr lang="en-GB" sz="800" dirty="0">
                <a:latin typeface="Arial" charset="0"/>
                <a:cs typeface="Arial" charset="0"/>
              </a:rPr>
              <a:t>The partial or total deficiency of CD55 and CD59 on </a:t>
            </a:r>
            <a:r>
              <a:rPr lang="en-GB" sz="800" i="1" dirty="0">
                <a:latin typeface="Arial" charset="0"/>
                <a:cs typeface="Arial" charset="0"/>
              </a:rPr>
              <a:t>PIG-A</a:t>
            </a:r>
            <a:r>
              <a:rPr lang="en-GB" sz="800" dirty="0">
                <a:latin typeface="Arial" charset="0"/>
                <a:cs typeface="Arial" charset="0"/>
              </a:rPr>
              <a:t>-mutated cells increases their susceptibility, particularly in the case of red blood cells (RBCs), to the lytic effects of complement, leading to the intravascular haemolysis that is characteristic of PNH.</a:t>
            </a:r>
            <a:r>
              <a:rPr lang="en-GB" sz="800" baseline="30000" dirty="0">
                <a:latin typeface="Arial" charset="0"/>
                <a:cs typeface="Arial" charset="0"/>
              </a:rPr>
              <a:t>3,4</a:t>
            </a:r>
          </a:p>
          <a:p>
            <a:pPr marL="180975" indent="-180975">
              <a:spcBef>
                <a:spcPts val="438"/>
              </a:spcBef>
              <a:buFontTx/>
              <a:buChar char="•"/>
            </a:pPr>
            <a:r>
              <a:rPr lang="en-GB" sz="800" dirty="0">
                <a:latin typeface="Arial" charset="0"/>
                <a:cs typeface="Arial" charset="0"/>
              </a:rPr>
              <a:t>RBCs from patients with PNH can be classified into PNH type I, PNH type II and PNH type III according to GPI surface protein expression.</a:t>
            </a:r>
            <a:r>
              <a:rPr lang="en-GB" sz="800" baseline="30000" dirty="0">
                <a:latin typeface="Arial" charset="0"/>
                <a:cs typeface="Arial" charset="0"/>
              </a:rPr>
              <a:t>3,4</a:t>
            </a:r>
            <a:r>
              <a:rPr lang="en-GB" sz="800" dirty="0">
                <a:latin typeface="Arial" charset="0"/>
                <a:cs typeface="Arial" charset="0"/>
              </a:rPr>
              <a:t>  PNH type I cells have normal GPI protein expression and are insensitive to complement, while PNH type III cells are GPI protein deficient and are 15–25 times more sensitive to complement than type I RBCs.  PNH type II cells have a partial deficiency in GPI protein expression and intermediate complement sensitivity (3- to 5-fold that of type I cells).</a:t>
            </a:r>
            <a:endParaRPr lang="en-GB" sz="800" baseline="30000" dirty="0">
              <a:latin typeface="Arial" charset="0"/>
              <a:cs typeface="Arial" charset="0"/>
            </a:endParaRPr>
          </a:p>
          <a:p>
            <a:pPr marL="180975" indent="-180975">
              <a:spcBef>
                <a:spcPts val="438"/>
              </a:spcBef>
              <a:buFontTx/>
              <a:buChar char="•"/>
            </a:pPr>
            <a:r>
              <a:rPr lang="en-GB" sz="800" dirty="0">
                <a:latin typeface="Arial" charset="0"/>
                <a:cs typeface="Arial" charset="0"/>
              </a:rPr>
              <a:t>White blood cells (WBCs) and platelets also express CD55 and CD59, as well as membrane cofactor protein (MCP or CD46), which is another inhibitor of complement activation that is localised at the plasma membrane via a </a:t>
            </a:r>
            <a:r>
              <a:rPr lang="en-GB" sz="800" dirty="0" err="1">
                <a:latin typeface="Arial" charset="0"/>
                <a:cs typeface="Arial" charset="0"/>
              </a:rPr>
              <a:t>transmembrane</a:t>
            </a:r>
            <a:r>
              <a:rPr lang="en-GB" sz="800" dirty="0">
                <a:latin typeface="Arial" charset="0"/>
                <a:cs typeface="Arial" charset="0"/>
              </a:rPr>
              <a:t> domain.</a:t>
            </a:r>
            <a:r>
              <a:rPr lang="en-GB" sz="800" baseline="30000" dirty="0">
                <a:latin typeface="Arial" charset="0"/>
                <a:cs typeface="Arial" charset="0"/>
              </a:rPr>
              <a:t>5</a:t>
            </a:r>
            <a:r>
              <a:rPr lang="en-GB" sz="800" dirty="0">
                <a:latin typeface="Arial" charset="0"/>
                <a:cs typeface="Arial" charset="0"/>
              </a:rPr>
              <a:t>  Human RBCs lack MCP and are normally protected against complement activation by expression of CD55 and CD59.  PNH RBCs are therefore much more sensitive to </a:t>
            </a:r>
            <a:r>
              <a:rPr lang="en-GB" sz="800" dirty="0" err="1">
                <a:latin typeface="Arial" charset="0"/>
                <a:cs typeface="Arial" charset="0"/>
              </a:rPr>
              <a:t>lysis</a:t>
            </a:r>
            <a:r>
              <a:rPr lang="en-GB" sz="800" dirty="0">
                <a:latin typeface="Arial" charset="0"/>
                <a:cs typeface="Arial" charset="0"/>
              </a:rPr>
              <a:t> by complement than PNH WBCs.</a:t>
            </a:r>
            <a:r>
              <a:rPr lang="en-GB" sz="800" baseline="30000" dirty="0">
                <a:latin typeface="Arial" charset="0"/>
                <a:cs typeface="Arial" charset="0"/>
              </a:rPr>
              <a:t>6</a:t>
            </a:r>
          </a:p>
          <a:p>
            <a:pPr marL="180975" indent="-180975">
              <a:spcBef>
                <a:spcPts val="438"/>
              </a:spcBef>
              <a:buFontTx/>
              <a:buChar char="•"/>
            </a:pPr>
            <a:r>
              <a:rPr lang="en-GB" sz="800" dirty="0">
                <a:latin typeface="Arial" charset="0"/>
                <a:cs typeface="Arial" charset="0"/>
              </a:rPr>
              <a:t>In contrast to GPI-anchored protein-deficient RBCs, the lifespan of PNH granulocytes is normal.</a:t>
            </a:r>
            <a:r>
              <a:rPr lang="en-GB" sz="800" baseline="30000" dirty="0">
                <a:latin typeface="Arial" charset="0"/>
                <a:cs typeface="Arial" charset="0"/>
              </a:rPr>
              <a:t>7</a:t>
            </a:r>
          </a:p>
          <a:p>
            <a:pPr marL="180975" indent="-180975">
              <a:spcBef>
                <a:spcPts val="438"/>
              </a:spcBef>
            </a:pPr>
            <a:endParaRPr lang="en-GB" sz="800" b="1" dirty="0">
              <a:latin typeface="Arial" charset="0"/>
              <a:cs typeface="Arial" charset="0"/>
            </a:endParaRPr>
          </a:p>
          <a:p>
            <a:pPr marL="180975" indent="-180975">
              <a:spcBef>
                <a:spcPts val="438"/>
              </a:spcBef>
            </a:pPr>
            <a:r>
              <a:rPr lang="en-GB" sz="700" b="1" dirty="0">
                <a:latin typeface="Arial" charset="0"/>
                <a:cs typeface="Arial" charset="0"/>
              </a:rPr>
              <a:t>References </a:t>
            </a:r>
          </a:p>
          <a:p>
            <a:pPr marL="180975" indent="-180975">
              <a:spcBef>
                <a:spcPts val="438"/>
              </a:spcBef>
              <a:buFont typeface="Calibri" charset="0"/>
              <a:buAutoNum type="arabicPeriod"/>
            </a:pPr>
            <a:r>
              <a:rPr lang="en-GB" sz="700" dirty="0">
                <a:latin typeface="Arial" charset="0"/>
                <a:cs typeface="Arial" charset="0"/>
              </a:rPr>
              <a:t>Hill A et al. Blood (ASH Annual Meeting Abstracts) 2006; 180: abs 985.</a:t>
            </a:r>
          </a:p>
          <a:p>
            <a:pPr marL="180975" indent="-180975">
              <a:spcBef>
                <a:spcPts val="438"/>
              </a:spcBef>
              <a:buFont typeface="Calibri" charset="0"/>
              <a:buAutoNum type="arabicPeriod"/>
            </a:pPr>
            <a:r>
              <a:rPr lang="en-GB" sz="700" dirty="0">
                <a:latin typeface="Arial" charset="0"/>
                <a:cs typeface="Arial" charset="0"/>
              </a:rPr>
              <a:t>de </a:t>
            </a:r>
            <a:r>
              <a:rPr lang="en-GB" sz="700" dirty="0" err="1">
                <a:latin typeface="Arial" charset="0"/>
                <a:cs typeface="Arial" charset="0"/>
              </a:rPr>
              <a:t>Latour</a:t>
            </a:r>
            <a:r>
              <a:rPr lang="en-GB" sz="700" dirty="0">
                <a:latin typeface="Arial" charset="0"/>
                <a:cs typeface="Arial" charset="0"/>
              </a:rPr>
              <a:t> RP et al. Blood (ASH Annual Meeting Abstracts) 2006; 108: abs 973.</a:t>
            </a:r>
            <a:endParaRPr lang="en-US" sz="700" dirty="0">
              <a:latin typeface="Arial" charset="0"/>
              <a:cs typeface="Arial" charset="0"/>
            </a:endParaRPr>
          </a:p>
          <a:p>
            <a:pPr marL="180975" indent="-180975">
              <a:spcBef>
                <a:spcPts val="438"/>
              </a:spcBef>
              <a:buFontTx/>
              <a:buAutoNum type="arabicPeriod"/>
            </a:pPr>
            <a:r>
              <a:rPr lang="en-US" sz="700" dirty="0" err="1">
                <a:latin typeface="Arial" charset="0"/>
                <a:cs typeface="Arial" charset="0"/>
              </a:rPr>
              <a:t>Rachidi</a:t>
            </a:r>
            <a:r>
              <a:rPr lang="en-US" sz="700" dirty="0">
                <a:latin typeface="Arial" charset="0"/>
                <a:cs typeface="Arial" charset="0"/>
              </a:rPr>
              <a:t> S et al. </a:t>
            </a:r>
            <a:r>
              <a:rPr lang="de-CH" sz="700" dirty="0" err="1">
                <a:latin typeface="Arial" charset="0"/>
                <a:cs typeface="Arial" charset="0"/>
              </a:rPr>
              <a:t>Eur</a:t>
            </a:r>
            <a:r>
              <a:rPr lang="de-CH" sz="700" dirty="0">
                <a:latin typeface="Arial" charset="0"/>
                <a:cs typeface="Arial" charset="0"/>
              </a:rPr>
              <a:t> J Intern </a:t>
            </a:r>
            <a:r>
              <a:rPr lang="de-CH" sz="700" dirty="0" err="1">
                <a:latin typeface="Arial" charset="0"/>
                <a:cs typeface="Arial" charset="0"/>
              </a:rPr>
              <a:t>Med</a:t>
            </a:r>
            <a:r>
              <a:rPr lang="en-US" sz="700" dirty="0">
                <a:latin typeface="Arial" charset="0"/>
                <a:cs typeface="Arial" charset="0"/>
              </a:rPr>
              <a:t> 2010; 21: 260-7.</a:t>
            </a:r>
            <a:endParaRPr lang="en-GB" sz="700" dirty="0">
              <a:latin typeface="Arial" charset="0"/>
              <a:cs typeface="Arial" charset="0"/>
            </a:endParaRPr>
          </a:p>
          <a:p>
            <a:pPr marL="180975" indent="-180975">
              <a:spcBef>
                <a:spcPts val="438"/>
              </a:spcBef>
              <a:buFontTx/>
              <a:buAutoNum type="arabicPeriod"/>
            </a:pPr>
            <a:r>
              <a:rPr lang="en-GB" sz="700" dirty="0">
                <a:latin typeface="Arial" charset="0"/>
                <a:cs typeface="Arial" charset="0"/>
              </a:rPr>
              <a:t>Parker C et al. Blood 2005; 106: 3699-709.</a:t>
            </a:r>
          </a:p>
          <a:p>
            <a:pPr marL="180975" indent="-180975">
              <a:spcBef>
                <a:spcPts val="438"/>
              </a:spcBef>
              <a:buFontTx/>
              <a:buAutoNum type="arabicPeriod"/>
            </a:pPr>
            <a:r>
              <a:rPr lang="en-GB" sz="700" dirty="0" err="1">
                <a:latin typeface="Arial" charset="0"/>
                <a:cs typeface="Arial" charset="0"/>
              </a:rPr>
              <a:t>Bessler</a:t>
            </a:r>
            <a:r>
              <a:rPr lang="en-GB" sz="700" dirty="0">
                <a:latin typeface="Arial" charset="0"/>
                <a:cs typeface="Arial" charset="0"/>
              </a:rPr>
              <a:t> M, </a:t>
            </a:r>
            <a:r>
              <a:rPr lang="en-GB" sz="700" dirty="0" err="1">
                <a:latin typeface="Arial" charset="0"/>
                <a:cs typeface="Arial" charset="0"/>
              </a:rPr>
              <a:t>Hiken</a:t>
            </a:r>
            <a:r>
              <a:rPr lang="en-GB" sz="700" dirty="0">
                <a:latin typeface="Arial" charset="0"/>
                <a:cs typeface="Arial" charset="0"/>
              </a:rPr>
              <a:t> J. </a:t>
            </a:r>
            <a:r>
              <a:rPr lang="en-GB" sz="700" dirty="0" err="1">
                <a:latin typeface="Arial" charset="0"/>
                <a:cs typeface="Arial" charset="0"/>
              </a:rPr>
              <a:t>Hematology</a:t>
            </a:r>
            <a:r>
              <a:rPr lang="en-GB" sz="700" dirty="0">
                <a:latin typeface="Arial" charset="0"/>
                <a:cs typeface="Arial" charset="0"/>
              </a:rPr>
              <a:t> Am </a:t>
            </a:r>
            <a:r>
              <a:rPr lang="en-GB" sz="700" dirty="0" err="1">
                <a:latin typeface="Arial" charset="0"/>
                <a:cs typeface="Arial" charset="0"/>
              </a:rPr>
              <a:t>Soc</a:t>
            </a:r>
            <a:r>
              <a:rPr lang="en-GB" sz="700" dirty="0">
                <a:latin typeface="Arial" charset="0"/>
                <a:cs typeface="Arial" charset="0"/>
              </a:rPr>
              <a:t> </a:t>
            </a:r>
            <a:r>
              <a:rPr lang="en-GB" sz="700" dirty="0" err="1">
                <a:latin typeface="Arial" charset="0"/>
                <a:cs typeface="Arial" charset="0"/>
              </a:rPr>
              <a:t>Hematol</a:t>
            </a:r>
            <a:r>
              <a:rPr lang="en-GB" sz="700" dirty="0">
                <a:latin typeface="Arial" charset="0"/>
                <a:cs typeface="Arial" charset="0"/>
              </a:rPr>
              <a:t> </a:t>
            </a:r>
            <a:r>
              <a:rPr lang="en-GB" sz="700" dirty="0" err="1">
                <a:latin typeface="Arial" charset="0"/>
                <a:cs typeface="Arial" charset="0"/>
              </a:rPr>
              <a:t>Educ</a:t>
            </a:r>
            <a:r>
              <a:rPr lang="en-GB" sz="700" dirty="0">
                <a:latin typeface="Arial" charset="0"/>
                <a:cs typeface="Arial" charset="0"/>
              </a:rPr>
              <a:t> Program 2008: 104-10.</a:t>
            </a:r>
          </a:p>
          <a:p>
            <a:pPr marL="180975" indent="-180975">
              <a:spcBef>
                <a:spcPts val="438"/>
              </a:spcBef>
              <a:buFontTx/>
              <a:buAutoNum type="arabicPeriod"/>
            </a:pPr>
            <a:r>
              <a:rPr lang="en-GB" sz="700" dirty="0">
                <a:latin typeface="Arial" charset="0"/>
                <a:cs typeface="Arial" charset="0"/>
              </a:rPr>
              <a:t>Brubaker LH et al. Blood 1977; 50: 657-62.</a:t>
            </a:r>
          </a:p>
          <a:p>
            <a:pPr marL="180975" indent="-180975">
              <a:spcBef>
                <a:spcPts val="438"/>
              </a:spcBef>
              <a:buFontTx/>
              <a:buAutoNum type="arabicPeriod"/>
            </a:pPr>
            <a:r>
              <a:rPr lang="en-GB" sz="700" dirty="0">
                <a:latin typeface="Arial" charset="0"/>
                <a:cs typeface="Arial" charset="0"/>
              </a:rPr>
              <a:t>Seya T et al. </a:t>
            </a:r>
            <a:r>
              <a:rPr lang="en-GB" sz="700" dirty="0" err="1">
                <a:latin typeface="Arial" charset="0"/>
                <a:cs typeface="Arial" charset="0"/>
              </a:rPr>
              <a:t>Eur</a:t>
            </a:r>
            <a:r>
              <a:rPr lang="en-GB" sz="700" dirty="0">
                <a:latin typeface="Arial" charset="0"/>
                <a:cs typeface="Arial" charset="0"/>
              </a:rPr>
              <a:t> J </a:t>
            </a:r>
            <a:r>
              <a:rPr lang="en-GB" sz="700" dirty="0" err="1">
                <a:latin typeface="Arial" charset="0"/>
                <a:cs typeface="Arial" charset="0"/>
              </a:rPr>
              <a:t>Immunol</a:t>
            </a:r>
            <a:r>
              <a:rPr lang="en-GB" sz="700" dirty="0">
                <a:latin typeface="Arial" charset="0"/>
                <a:cs typeface="Arial" charset="0"/>
              </a:rPr>
              <a:t> 1988; 18: 1289-94.</a:t>
            </a:r>
          </a:p>
        </p:txBody>
      </p:sp>
      <p:sp>
        <p:nvSpPr>
          <p:cNvPr id="56323" name="Slide Image Placeholder 5"/>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 name="Slide Number Placeholder 3"/>
          <p:cNvSpPr txBox="1">
            <a:spLocks noGrp="1"/>
          </p:cNvSpPr>
          <p:nvPr/>
        </p:nvSpPr>
        <p:spPr bwMode="auto">
          <a:xfrm>
            <a:off x="6214808" y="8684826"/>
            <a:ext cx="641560" cy="457711"/>
          </a:xfrm>
          <a:prstGeom prst="rect">
            <a:avLst/>
          </a:prstGeom>
          <a:noFill/>
          <a:ln>
            <a:miter lim="800000"/>
            <a:headEnd/>
            <a:tailEnd/>
          </a:ln>
        </p:spPr>
        <p:txBody>
          <a:bodyPr lIns="93580" tIns="46790" rIns="93580" bIns="46790" anchor="b"/>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D6F8150A-4EC6-A440-893F-DCC139FA7F39}" type="slidenum">
              <a:rPr lang="en-US" sz="1200"/>
              <a:pPr algn="r" eaLnBrk="1" hangingPunct="1"/>
              <a:t>44</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156" indent="0" algn="ctr">
              <a:buNone/>
              <a:defRPr/>
            </a:lvl2pPr>
            <a:lvl3pPr marL="914311" indent="0" algn="ctr">
              <a:buNone/>
              <a:defRPr/>
            </a:lvl3pPr>
            <a:lvl4pPr marL="1371467" indent="0" algn="ctr">
              <a:buNone/>
              <a:defRPr/>
            </a:lvl4pPr>
            <a:lvl5pPr marL="1828623" indent="0" algn="ctr">
              <a:buNone/>
              <a:defRPr/>
            </a:lvl5pPr>
            <a:lvl6pPr marL="2285777" indent="0" algn="ctr">
              <a:buNone/>
              <a:defRPr/>
            </a:lvl6pPr>
            <a:lvl7pPr marL="2742933" indent="0" algn="ctr">
              <a:buNone/>
              <a:defRPr/>
            </a:lvl7pPr>
            <a:lvl8pPr marL="3200089" indent="0" algn="ctr">
              <a:buNone/>
              <a:defRPr/>
            </a:lvl8pPr>
            <a:lvl9pPr marL="365724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DDF191-B457-4361-A36A-A3F5688293C0}"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3730776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Rectangle 4"/>
          <p:cNvSpPr>
            <a:spLocks noGrp="1" noChangeArrowheads="1"/>
          </p:cNvSpPr>
          <p:nvPr>
            <p:ph type="dt" sz="half" idx="10"/>
          </p:nvPr>
        </p:nvSpPr>
        <p:spPr>
          <a:ln/>
        </p:spPr>
        <p:txBody>
          <a:bodyPr/>
          <a:lstStyle>
            <a:lvl1pPr>
              <a:defRPr sz="1000" b="1"/>
            </a:lvl1pPr>
          </a:lstStyle>
          <a:p>
            <a:pPr>
              <a:defRPr/>
            </a:pPr>
            <a:r>
              <a:rPr lang="tr-TR" dirty="0" smtClean="0">
                <a:solidFill>
                  <a:srgbClr val="000000"/>
                </a:solidFill>
              </a:rPr>
              <a:t>Erciyes Hematoloji 2015</a:t>
            </a:r>
            <a:endParaRPr lang="tr-TR" dirty="0">
              <a:solidFill>
                <a:srgbClr val="000000"/>
              </a:solidFill>
            </a:endParaRPr>
          </a:p>
        </p:txBody>
      </p:sp>
      <p:sp>
        <p:nvSpPr>
          <p:cNvPr id="5" name="Rectangle 5"/>
          <p:cNvSpPr>
            <a:spLocks noGrp="1" noChangeArrowheads="1"/>
          </p:cNvSpPr>
          <p:nvPr>
            <p:ph type="ftr" sz="quarter" idx="11"/>
          </p:nvPr>
        </p:nvSpPr>
        <p:spPr>
          <a:ln/>
        </p:spPr>
        <p:txBody>
          <a:bodyPr/>
          <a:lstStyle>
            <a:lvl1pPr>
              <a:defRPr sz="800"/>
            </a:lvl1pPr>
          </a:lstStyle>
          <a:p>
            <a:pPr>
              <a:defRPr/>
            </a:pPr>
            <a:endParaRPr lang="tr-TR"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lgn="l">
              <a:defRPr/>
            </a:pPr>
            <a:r>
              <a:rPr lang="tr-TR" sz="900" dirty="0" smtClean="0">
                <a:solidFill>
                  <a:srgbClr val="000000"/>
                </a:solidFill>
              </a:rPr>
              <a:t>Web: www.iliknakli.com</a:t>
            </a:r>
          </a:p>
          <a:p>
            <a:pPr>
              <a:defRPr/>
            </a:pPr>
            <a:fld id="{0D2F22A9-6873-46E6-AC6A-54EAB86F1DD8}" type="slidenum">
              <a:rPr lang="tr-TR" smtClean="0">
                <a:solidFill>
                  <a:srgbClr val="000000"/>
                </a:solidFill>
              </a:rPr>
              <a:pPr>
                <a:defRPr/>
              </a:pPr>
              <a:t>‹#›</a:t>
            </a:fld>
            <a:endParaRPr lang="tr-TR" dirty="0">
              <a:solidFill>
                <a:srgbClr val="000000"/>
              </a:solidFill>
            </a:endParaRPr>
          </a:p>
        </p:txBody>
      </p:sp>
      <p:pic>
        <p:nvPicPr>
          <p:cNvPr id="8"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2400" y="6275785"/>
            <a:ext cx="599313" cy="537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536" y="6506106"/>
            <a:ext cx="7776864" cy="21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480" y="-31847"/>
            <a:ext cx="9141520" cy="1228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2616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4"/>
            <a:ext cx="7772400" cy="1500187"/>
          </a:xfrm>
        </p:spPr>
        <p:txBody>
          <a:bodyPr anchor="b"/>
          <a:lstStyle>
            <a:lvl1pPr marL="0" indent="0">
              <a:buNone/>
              <a:defRPr sz="2000"/>
            </a:lvl1pPr>
            <a:lvl2pPr marL="457156" indent="0">
              <a:buNone/>
              <a:defRPr sz="1800"/>
            </a:lvl2pPr>
            <a:lvl3pPr marL="914311" indent="0">
              <a:buNone/>
              <a:defRPr sz="1600"/>
            </a:lvl3pPr>
            <a:lvl4pPr marL="1371467" indent="0">
              <a:buNone/>
              <a:defRPr sz="1400"/>
            </a:lvl4pPr>
            <a:lvl5pPr marL="1828623" indent="0">
              <a:buNone/>
              <a:defRPr sz="1400"/>
            </a:lvl5pPr>
            <a:lvl6pPr marL="2285777" indent="0">
              <a:buNone/>
              <a:defRPr sz="1400"/>
            </a:lvl6pPr>
            <a:lvl7pPr marL="2742933" indent="0">
              <a:buNone/>
              <a:defRPr sz="1400"/>
            </a:lvl7pPr>
            <a:lvl8pPr marL="3200089" indent="0">
              <a:buNone/>
              <a:defRPr sz="1400"/>
            </a:lvl8pPr>
            <a:lvl9pPr marL="3657244"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AC070F-1716-429D-8808-7225F1D15D9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240343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FA7733-97B0-40C5-A8A4-0990109F3727}"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071497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6" y="1535113"/>
            <a:ext cx="4041775" cy="639762"/>
          </a:xfrm>
        </p:spPr>
        <p:txBody>
          <a:bodyPr anchor="b"/>
          <a:lstStyle>
            <a:lvl1pPr marL="0" indent="0">
              <a:buNone/>
              <a:defRPr sz="2400" b="1"/>
            </a:lvl1pPr>
            <a:lvl2pPr marL="457156" indent="0">
              <a:buNone/>
              <a:defRPr sz="2000" b="1"/>
            </a:lvl2pPr>
            <a:lvl3pPr marL="914311" indent="0">
              <a:buNone/>
              <a:defRPr sz="1800" b="1"/>
            </a:lvl3pPr>
            <a:lvl4pPr marL="1371467" indent="0">
              <a:buNone/>
              <a:defRPr sz="1600" b="1"/>
            </a:lvl4pPr>
            <a:lvl5pPr marL="1828623" indent="0">
              <a:buNone/>
              <a:defRPr sz="1600" b="1"/>
            </a:lvl5pPr>
            <a:lvl6pPr marL="2285777" indent="0">
              <a:buNone/>
              <a:defRPr sz="1600" b="1"/>
            </a:lvl6pPr>
            <a:lvl7pPr marL="2742933" indent="0">
              <a:buNone/>
              <a:defRPr sz="1600" b="1"/>
            </a:lvl7pPr>
            <a:lvl8pPr marL="3200089" indent="0">
              <a:buNone/>
              <a:defRPr sz="1600" b="1"/>
            </a:lvl8pPr>
            <a:lvl9pPr marL="3657244"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9A9C5FC-2A25-45A8-9085-75713AA0083E}"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17234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311BCAA-E3BC-4AC3-AFA5-8EE992D0B3B1}" type="slidenum">
              <a:rPr lang="tr-TR">
                <a:solidFill>
                  <a:srgbClr val="000000"/>
                </a:solidFill>
              </a:rPr>
              <a:pPr>
                <a:defRPr/>
              </a:pPr>
              <a:t>‹#›</a:t>
            </a:fld>
            <a:endParaRPr lang="tr-TR">
              <a:solidFill>
                <a:srgbClr val="000000"/>
              </a:solidFill>
            </a:endParaRP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377" y="0"/>
            <a:ext cx="9171377" cy="1124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720216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614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377" y="0"/>
            <a:ext cx="9171377" cy="1124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4"/>
          <p:cNvSpPr>
            <a:spLocks noGrp="1" noChangeArrowheads="1"/>
          </p:cNvSpPr>
          <p:nvPr>
            <p:ph type="dt" sz="half" idx="10"/>
          </p:nvPr>
        </p:nvSpPr>
        <p:spPr>
          <a:xfrm>
            <a:off x="457200" y="6245225"/>
            <a:ext cx="2133600" cy="476250"/>
          </a:xfrm>
          <a:ln/>
        </p:spPr>
        <p:txBody>
          <a:bodyPr/>
          <a:lstStyle>
            <a:lvl1pPr>
              <a:defRPr sz="1000" b="1"/>
            </a:lvl1pPr>
          </a:lstStyle>
          <a:p>
            <a:pPr>
              <a:defRPr/>
            </a:pPr>
            <a:r>
              <a:rPr lang="tr-TR" dirty="0" smtClean="0">
                <a:solidFill>
                  <a:srgbClr val="000000"/>
                </a:solidFill>
              </a:rPr>
              <a:t>Erciyes Hematoloji 2015</a:t>
            </a:r>
            <a:endParaRPr lang="tr-TR" dirty="0">
              <a:solidFill>
                <a:srgbClr val="000000"/>
              </a:solidFill>
            </a:endParaRPr>
          </a:p>
        </p:txBody>
      </p:sp>
      <p:sp>
        <p:nvSpPr>
          <p:cNvPr id="7" name="Rectangle 5"/>
          <p:cNvSpPr>
            <a:spLocks noGrp="1" noChangeArrowheads="1"/>
          </p:cNvSpPr>
          <p:nvPr>
            <p:ph type="ftr" sz="quarter" idx="11"/>
          </p:nvPr>
        </p:nvSpPr>
        <p:spPr>
          <a:xfrm>
            <a:off x="3124200" y="6245225"/>
            <a:ext cx="2895600" cy="476250"/>
          </a:xfrm>
          <a:ln/>
        </p:spPr>
        <p:txBody>
          <a:bodyPr/>
          <a:lstStyle>
            <a:lvl1pPr>
              <a:defRPr sz="800"/>
            </a:lvl1pPr>
          </a:lstStyle>
          <a:p>
            <a:pPr>
              <a:defRPr/>
            </a:pPr>
            <a:endParaRPr lang="tr-TR" dirty="0">
              <a:solidFill>
                <a:srgbClr val="000000"/>
              </a:solidFill>
            </a:endParaRPr>
          </a:p>
        </p:txBody>
      </p:sp>
      <p:sp>
        <p:nvSpPr>
          <p:cNvPr id="8" name="Rectangle 6"/>
          <p:cNvSpPr>
            <a:spLocks noGrp="1" noChangeArrowheads="1"/>
          </p:cNvSpPr>
          <p:nvPr>
            <p:ph type="sldNum" sz="quarter" idx="12"/>
          </p:nvPr>
        </p:nvSpPr>
        <p:spPr>
          <a:xfrm>
            <a:off x="6553200" y="6245225"/>
            <a:ext cx="2133600" cy="476250"/>
          </a:xfrm>
          <a:ln/>
        </p:spPr>
        <p:txBody>
          <a:bodyPr/>
          <a:lstStyle>
            <a:lvl1pPr>
              <a:defRPr/>
            </a:lvl1pPr>
          </a:lstStyle>
          <a:p>
            <a:pPr algn="l">
              <a:defRPr/>
            </a:pPr>
            <a:r>
              <a:rPr lang="tr-TR" sz="900" dirty="0" smtClean="0">
                <a:solidFill>
                  <a:srgbClr val="000000"/>
                </a:solidFill>
              </a:rPr>
              <a:t>Web: www.iliknakli.com</a:t>
            </a:r>
          </a:p>
          <a:p>
            <a:pPr>
              <a:defRPr/>
            </a:pPr>
            <a:fld id="{0D2F22A9-6873-46E6-AC6A-54EAB86F1DD8}" type="slidenum">
              <a:rPr lang="tr-TR" smtClean="0">
                <a:solidFill>
                  <a:srgbClr val="000000"/>
                </a:solidFill>
              </a:rPr>
              <a:pPr>
                <a:defRPr/>
              </a:pPr>
              <a:t>‹#›</a:t>
            </a:fld>
            <a:endParaRPr lang="tr-TR" dirty="0">
              <a:solidFill>
                <a:srgbClr val="000000"/>
              </a:solidFill>
            </a:endParaRPr>
          </a:p>
        </p:txBody>
      </p:sp>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2400" y="6275785"/>
            <a:ext cx="599313" cy="537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536" y="6506106"/>
            <a:ext cx="7776864" cy="21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42457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1" y="273051"/>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1" y="1435100"/>
            <a:ext cx="3008313" cy="4691063"/>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E06C9E5-6CA8-4DD7-A277-ACA7CDE3AE11}"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229818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156" indent="0">
              <a:buNone/>
              <a:defRPr sz="2800"/>
            </a:lvl2pPr>
            <a:lvl3pPr marL="914311" indent="0">
              <a:buNone/>
              <a:defRPr sz="2400"/>
            </a:lvl3pPr>
            <a:lvl4pPr marL="1371467" indent="0">
              <a:buNone/>
              <a:defRPr sz="2000"/>
            </a:lvl4pPr>
            <a:lvl5pPr marL="1828623" indent="0">
              <a:buNone/>
              <a:defRPr sz="2000"/>
            </a:lvl5pPr>
            <a:lvl6pPr marL="2285777" indent="0">
              <a:buNone/>
              <a:defRPr sz="2000"/>
            </a:lvl6pPr>
            <a:lvl7pPr marL="2742933" indent="0">
              <a:buNone/>
              <a:defRPr sz="2000"/>
            </a:lvl7pPr>
            <a:lvl8pPr marL="3200089" indent="0">
              <a:buNone/>
              <a:defRPr sz="2000"/>
            </a:lvl8pPr>
            <a:lvl9pPr marL="3657244"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156" indent="0">
              <a:buNone/>
              <a:defRPr sz="1200"/>
            </a:lvl2pPr>
            <a:lvl3pPr marL="914311" indent="0">
              <a:buNone/>
              <a:defRPr sz="1000"/>
            </a:lvl3pPr>
            <a:lvl4pPr marL="1371467" indent="0">
              <a:buNone/>
              <a:defRPr sz="900"/>
            </a:lvl4pPr>
            <a:lvl5pPr marL="1828623" indent="0">
              <a:buNone/>
              <a:defRPr sz="900"/>
            </a:lvl5pPr>
            <a:lvl6pPr marL="2285777" indent="0">
              <a:buNone/>
              <a:defRPr sz="900"/>
            </a:lvl6pPr>
            <a:lvl7pPr marL="2742933" indent="0">
              <a:buNone/>
              <a:defRPr sz="900"/>
            </a:lvl7pPr>
            <a:lvl8pPr marL="3200089" indent="0">
              <a:buNone/>
              <a:defRPr sz="900"/>
            </a:lvl8pPr>
            <a:lvl9pPr marL="3657244"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7A57D1-A816-4464-9DAD-AAEF77F26AFC}"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1925012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B0BE73-783B-4AB1-8DF8-58D1FFF900A3}"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34090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9"/>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06E4C5-4284-40EB-9D1E-BF29011E551E}"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427880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1"/>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5594FB-2EC2-4580-92AC-ED92D8319669}" type="slidenum">
              <a:rPr lang="tr-TR">
                <a:solidFill>
                  <a:srgbClr val="000000"/>
                </a:solidFill>
              </a:rPr>
              <a:pPr>
                <a:defRPr/>
              </a:pPr>
              <a:t>‹#›</a:t>
            </a:fld>
            <a:endParaRPr lang="tr-TR">
              <a:solidFill>
                <a:srgbClr val="000000"/>
              </a:solidFill>
            </a:endParaRPr>
          </a:p>
        </p:txBody>
      </p:sp>
    </p:spTree>
    <p:extLst>
      <p:ext uri="{BB962C8B-B14F-4D97-AF65-F5344CB8AC3E}">
        <p14:creationId xmlns:p14="http://schemas.microsoft.com/office/powerpoint/2010/main" val="7779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tr-TR" smtClean="0"/>
              <a:t>Click to edit Master title style</a:t>
            </a:r>
            <a:endParaRPr lang="en-US"/>
          </a:p>
        </p:txBody>
      </p:sp>
      <p:sp>
        <p:nvSpPr>
          <p:cNvPr id="3" name="ClipArt Placeholder 2"/>
          <p:cNvSpPr>
            <a:spLocks noGrp="1"/>
          </p:cNvSpPr>
          <p:nvPr>
            <p:ph type="clipArt" sz="half" idx="1"/>
          </p:nvPr>
        </p:nvSpPr>
        <p:spPr>
          <a:xfrm>
            <a:off x="838200" y="1905000"/>
            <a:ext cx="3927475" cy="4191000"/>
          </a:xfrm>
        </p:spPr>
        <p:txBody>
          <a:bodyPr rtlCol="0">
            <a:normAutofit/>
          </a:bodyPr>
          <a:lstStyle/>
          <a:p>
            <a:pPr lvl="0"/>
            <a:endParaRPr lang="en-US" noProof="0" smtClean="0"/>
          </a:p>
        </p:txBody>
      </p:sp>
      <p:sp>
        <p:nvSpPr>
          <p:cNvPr id="4" name="Text Placeholder 3"/>
          <p:cNvSpPr>
            <a:spLocks noGrp="1"/>
          </p:cNvSpPr>
          <p:nvPr>
            <p:ph type="body" sz="half" idx="2"/>
          </p:nvPr>
        </p:nvSpPr>
        <p:spPr>
          <a:xfrm>
            <a:off x="4918075" y="1905000"/>
            <a:ext cx="3927475" cy="4191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pPr>
              <a:defRPr/>
            </a:pPr>
            <a:fld id="{31084310-A101-4ECB-A834-8609BC77688E}" type="slidenum">
              <a:rPr lang="tr-TR"/>
              <a:pPr>
                <a:defRPr/>
              </a:pPr>
              <a:t>‹#›</a:t>
            </a:fld>
            <a:endParaRPr lang="tr-TR"/>
          </a:p>
        </p:txBody>
      </p:sp>
    </p:spTree>
    <p:extLst>
      <p:ext uri="{BB962C8B-B14F-4D97-AF65-F5344CB8AC3E}">
        <p14:creationId xmlns:p14="http://schemas.microsoft.com/office/powerpoint/2010/main" val="1031724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529" y="2130879"/>
            <a:ext cx="7772943" cy="1469571"/>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057" y="3885721"/>
            <a:ext cx="6401886" cy="1753400"/>
          </a:xfrm>
        </p:spPr>
        <p:txBody>
          <a:bodyPr/>
          <a:lstStyle>
            <a:lvl1pPr marL="0" indent="0" algn="ctr">
              <a:buNone/>
              <a:defRPr/>
            </a:lvl1pPr>
            <a:lvl2pPr marL="400873" indent="0" algn="ctr">
              <a:buNone/>
              <a:defRPr/>
            </a:lvl2pPr>
            <a:lvl3pPr marL="801746" indent="0" algn="ctr">
              <a:buNone/>
              <a:defRPr/>
            </a:lvl3pPr>
            <a:lvl4pPr marL="1202619" indent="0" algn="ctr">
              <a:buNone/>
              <a:defRPr/>
            </a:lvl4pPr>
            <a:lvl5pPr marL="1603492" indent="0" algn="ctr">
              <a:buNone/>
              <a:defRPr/>
            </a:lvl5pPr>
            <a:lvl6pPr marL="2004365" indent="0" algn="ctr">
              <a:buNone/>
              <a:defRPr/>
            </a:lvl6pPr>
            <a:lvl7pPr marL="2405238" indent="0" algn="ctr">
              <a:buNone/>
              <a:defRPr/>
            </a:lvl7pPr>
            <a:lvl8pPr marL="2806111" indent="0" algn="ctr">
              <a:buNone/>
              <a:defRPr/>
            </a:lvl8pPr>
            <a:lvl9pPr marL="3206984" indent="0" algn="ctr">
              <a:buNone/>
              <a:defRPr/>
            </a:lvl9pPr>
          </a:lstStyle>
          <a:p>
            <a:r>
              <a:rPr lang="tr-TR" smtClean="0"/>
              <a:t>Click to edit Master subtitle style</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1726C8DB-EC7E-4312-9540-FEEA21F656C7}" type="slidenum">
              <a:rPr lang="tr-TR"/>
              <a:pPr>
                <a:defRPr/>
              </a:pPr>
              <a:t>‹#›</a:t>
            </a:fld>
            <a:endParaRPr lang="tr-TR"/>
          </a:p>
        </p:txBody>
      </p:sp>
    </p:spTree>
    <p:extLst>
      <p:ext uri="{BB962C8B-B14F-4D97-AF65-F5344CB8AC3E}">
        <p14:creationId xmlns:p14="http://schemas.microsoft.com/office/powerpoint/2010/main" val="504752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pic>
        <p:nvPicPr>
          <p:cNvPr id="512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4"/>
          <p:cNvSpPr>
            <a:spLocks noGrp="1" noChangeArrowheads="1"/>
          </p:cNvSpPr>
          <p:nvPr>
            <p:ph type="dt" sz="half" idx="10"/>
          </p:nvPr>
        </p:nvSpPr>
        <p:spPr>
          <a:xfrm>
            <a:off x="457200" y="6245225"/>
            <a:ext cx="2133600" cy="476250"/>
          </a:xfrm>
          <a:ln/>
        </p:spPr>
        <p:txBody>
          <a:bodyPr/>
          <a:lstStyle>
            <a:lvl1pPr>
              <a:defRPr sz="1000" b="1"/>
            </a:lvl1pPr>
          </a:lstStyle>
          <a:p>
            <a:pPr>
              <a:defRPr/>
            </a:pPr>
            <a:r>
              <a:rPr lang="tr-TR" dirty="0" smtClean="0">
                <a:solidFill>
                  <a:srgbClr val="000000"/>
                </a:solidFill>
              </a:rPr>
              <a:t>Erciyes Hematoloji 2015</a:t>
            </a:r>
            <a:endParaRPr lang="tr-TR" dirty="0">
              <a:solidFill>
                <a:srgbClr val="000000"/>
              </a:solidFill>
            </a:endParaRPr>
          </a:p>
        </p:txBody>
      </p:sp>
      <p:sp>
        <p:nvSpPr>
          <p:cNvPr id="18" name="Rectangle 5"/>
          <p:cNvSpPr>
            <a:spLocks noGrp="1" noChangeArrowheads="1"/>
          </p:cNvSpPr>
          <p:nvPr>
            <p:ph type="ftr" sz="quarter" idx="11"/>
          </p:nvPr>
        </p:nvSpPr>
        <p:spPr>
          <a:xfrm>
            <a:off x="3124200" y="6245225"/>
            <a:ext cx="2895600" cy="476250"/>
          </a:xfrm>
          <a:ln/>
        </p:spPr>
        <p:txBody>
          <a:bodyPr/>
          <a:lstStyle>
            <a:lvl1pPr>
              <a:defRPr sz="800"/>
            </a:lvl1pPr>
          </a:lstStyle>
          <a:p>
            <a:pPr>
              <a:defRPr/>
            </a:pPr>
            <a:endParaRPr lang="tr-TR" dirty="0">
              <a:solidFill>
                <a:srgbClr val="000000"/>
              </a:solidFill>
            </a:endParaRPr>
          </a:p>
        </p:txBody>
      </p:sp>
      <p:sp>
        <p:nvSpPr>
          <p:cNvPr id="19" name="Rectangle 6"/>
          <p:cNvSpPr>
            <a:spLocks noGrp="1" noChangeArrowheads="1"/>
          </p:cNvSpPr>
          <p:nvPr>
            <p:ph type="sldNum" sz="quarter" idx="12"/>
          </p:nvPr>
        </p:nvSpPr>
        <p:spPr>
          <a:xfrm>
            <a:off x="6553200" y="6245225"/>
            <a:ext cx="2133600" cy="476250"/>
          </a:xfrm>
          <a:ln/>
        </p:spPr>
        <p:txBody>
          <a:bodyPr/>
          <a:lstStyle>
            <a:lvl1pPr>
              <a:defRPr/>
            </a:lvl1pPr>
          </a:lstStyle>
          <a:p>
            <a:pPr algn="l">
              <a:defRPr/>
            </a:pPr>
            <a:r>
              <a:rPr lang="tr-TR" sz="900" dirty="0" smtClean="0">
                <a:solidFill>
                  <a:srgbClr val="000000"/>
                </a:solidFill>
              </a:rPr>
              <a:t>Web: www.iliknakli.com</a:t>
            </a:r>
          </a:p>
          <a:p>
            <a:pPr>
              <a:defRPr/>
            </a:pPr>
            <a:fld id="{0D2F22A9-6873-46E6-AC6A-54EAB86F1DD8}" type="slidenum">
              <a:rPr lang="tr-TR" smtClean="0">
                <a:solidFill>
                  <a:srgbClr val="000000"/>
                </a:solidFill>
              </a:rPr>
              <a:pPr>
                <a:defRPr/>
              </a:pPr>
              <a:t>‹#›</a:t>
            </a:fld>
            <a:endParaRPr lang="tr-TR" dirty="0">
              <a:solidFill>
                <a:srgbClr val="000000"/>
              </a:solidFill>
            </a:endParaRPr>
          </a:p>
        </p:txBody>
      </p:sp>
      <p:pic>
        <p:nvPicPr>
          <p:cNvPr id="2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2400" y="6275785"/>
            <a:ext cx="599313" cy="537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536" y="6506106"/>
            <a:ext cx="7776864" cy="21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97144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1" y="4407275"/>
            <a:ext cx="7772943" cy="1361514"/>
          </a:xfrm>
        </p:spPr>
        <p:txBody>
          <a:bodyPr anchor="t"/>
          <a:lstStyle>
            <a:lvl1pPr algn="l">
              <a:defRPr sz="3500" b="1" cap="all"/>
            </a:lvl1pPr>
          </a:lstStyle>
          <a:p>
            <a:r>
              <a:rPr lang="tr-TR" smtClean="0"/>
              <a:t>Click to edit Master title style</a:t>
            </a:r>
            <a:endParaRPr lang="en-US"/>
          </a:p>
        </p:txBody>
      </p:sp>
      <p:sp>
        <p:nvSpPr>
          <p:cNvPr id="3" name="Text Placeholder 2"/>
          <p:cNvSpPr>
            <a:spLocks noGrp="1"/>
          </p:cNvSpPr>
          <p:nvPr>
            <p:ph type="body" idx="1"/>
          </p:nvPr>
        </p:nvSpPr>
        <p:spPr>
          <a:xfrm>
            <a:off x="722181" y="2906006"/>
            <a:ext cx="7772943" cy="1501268"/>
          </a:xfrm>
        </p:spPr>
        <p:txBody>
          <a:bodyPr anchor="b"/>
          <a:lstStyle>
            <a:lvl1pPr marL="0" indent="0">
              <a:buNone/>
              <a:defRPr sz="1800"/>
            </a:lvl1pPr>
            <a:lvl2pPr marL="400873" indent="0">
              <a:buNone/>
              <a:defRPr sz="1600"/>
            </a:lvl2pPr>
            <a:lvl3pPr marL="801746" indent="0">
              <a:buNone/>
              <a:defRPr sz="1400"/>
            </a:lvl3pPr>
            <a:lvl4pPr marL="1202619" indent="0">
              <a:buNone/>
              <a:defRPr sz="1200"/>
            </a:lvl4pPr>
            <a:lvl5pPr marL="1603492" indent="0">
              <a:buNone/>
              <a:defRPr sz="1200"/>
            </a:lvl5pPr>
            <a:lvl6pPr marL="2004365" indent="0">
              <a:buNone/>
              <a:defRPr sz="1200"/>
            </a:lvl6pPr>
            <a:lvl7pPr marL="2405238" indent="0">
              <a:buNone/>
              <a:defRPr sz="1200"/>
            </a:lvl7pPr>
            <a:lvl8pPr marL="2806111" indent="0">
              <a:buNone/>
              <a:defRPr sz="1200"/>
            </a:lvl8pPr>
            <a:lvl9pPr marL="3206984" indent="0">
              <a:buNone/>
              <a:defRPr sz="1200"/>
            </a:lvl9pPr>
          </a:lstStyle>
          <a:p>
            <a:pPr lvl="0"/>
            <a:r>
              <a:rPr lang="tr-TR" smtClean="0"/>
              <a:t>Click to edit Master text styles</a:t>
            </a:r>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DB6F8BD1-32A6-466D-8503-018814780E2E}" type="slidenum">
              <a:rPr lang="tr-TR"/>
              <a:pPr>
                <a:defRPr/>
              </a:pPr>
              <a:t>‹#›</a:t>
            </a:fld>
            <a:endParaRPr lang="tr-TR"/>
          </a:p>
        </p:txBody>
      </p:sp>
    </p:spTree>
    <p:extLst>
      <p:ext uri="{BB962C8B-B14F-4D97-AF65-F5344CB8AC3E}">
        <p14:creationId xmlns:p14="http://schemas.microsoft.com/office/powerpoint/2010/main" val="184168639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472" y="1600681"/>
            <a:ext cx="4049369"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37159" y="1600681"/>
            <a:ext cx="4049370" cy="452541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1B2CBA1D-C473-430C-ABC4-C02D5F6E679D}" type="slidenum">
              <a:rPr lang="tr-TR"/>
              <a:pPr>
                <a:defRPr/>
              </a:pPr>
              <a:t>‹#›</a:t>
            </a:fld>
            <a:endParaRPr lang="tr-TR"/>
          </a:p>
        </p:txBody>
      </p:sp>
      <p:pic>
        <p:nvPicPr>
          <p:cNvPr id="9"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80" y="-31847"/>
            <a:ext cx="9141520" cy="1228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644457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472" y="1534406"/>
            <a:ext cx="4039867"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4" name="Content Placeholder 3"/>
          <p:cNvSpPr>
            <a:spLocks noGrp="1"/>
          </p:cNvSpPr>
          <p:nvPr>
            <p:ph sz="half" idx="2"/>
          </p:nvPr>
        </p:nvSpPr>
        <p:spPr>
          <a:xfrm>
            <a:off x="457472" y="2175542"/>
            <a:ext cx="4039867"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304" y="1534406"/>
            <a:ext cx="4041225" cy="641136"/>
          </a:xfrm>
        </p:spPr>
        <p:txBody>
          <a:bodyPr anchor="b"/>
          <a:lstStyle>
            <a:lvl1pPr marL="0" indent="0">
              <a:buNone/>
              <a:defRPr sz="2100" b="1"/>
            </a:lvl1pPr>
            <a:lvl2pPr marL="400873" indent="0">
              <a:buNone/>
              <a:defRPr sz="1800" b="1"/>
            </a:lvl2pPr>
            <a:lvl3pPr marL="801746" indent="0">
              <a:buNone/>
              <a:defRPr sz="1600" b="1"/>
            </a:lvl3pPr>
            <a:lvl4pPr marL="1202619" indent="0">
              <a:buNone/>
              <a:defRPr sz="1400" b="1"/>
            </a:lvl4pPr>
            <a:lvl5pPr marL="1603492" indent="0">
              <a:buNone/>
              <a:defRPr sz="1400" b="1"/>
            </a:lvl5pPr>
            <a:lvl6pPr marL="2004365" indent="0">
              <a:buNone/>
              <a:defRPr sz="1400" b="1"/>
            </a:lvl6pPr>
            <a:lvl7pPr marL="2405238" indent="0">
              <a:buNone/>
              <a:defRPr sz="1400" b="1"/>
            </a:lvl7pPr>
            <a:lvl8pPr marL="2806111" indent="0">
              <a:buNone/>
              <a:defRPr sz="1400" b="1"/>
            </a:lvl8pPr>
            <a:lvl9pPr marL="3206984" indent="0">
              <a:buNone/>
              <a:defRPr sz="1400" b="1"/>
            </a:lvl9pPr>
          </a:lstStyle>
          <a:p>
            <a:pPr lvl="0"/>
            <a:r>
              <a:rPr lang="tr-TR" smtClean="0"/>
              <a:t>Click to edit Master text styles</a:t>
            </a:r>
          </a:p>
        </p:txBody>
      </p:sp>
      <p:sp>
        <p:nvSpPr>
          <p:cNvPr id="6" name="Content Placeholder 5"/>
          <p:cNvSpPr>
            <a:spLocks noGrp="1"/>
          </p:cNvSpPr>
          <p:nvPr>
            <p:ph sz="quarter" idx="4"/>
          </p:nvPr>
        </p:nvSpPr>
        <p:spPr>
          <a:xfrm>
            <a:off x="4645304" y="2175542"/>
            <a:ext cx="4041225" cy="395055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8"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9" name="Rectangle 6"/>
          <p:cNvSpPr>
            <a:spLocks noGrp="1" noChangeArrowheads="1"/>
          </p:cNvSpPr>
          <p:nvPr>
            <p:ph type="sldNum" sz="quarter" idx="12"/>
          </p:nvPr>
        </p:nvSpPr>
        <p:spPr/>
        <p:txBody>
          <a:bodyPr/>
          <a:lstStyle>
            <a:lvl1pPr>
              <a:defRPr b="1"/>
            </a:lvl1pPr>
          </a:lstStyle>
          <a:p>
            <a:pPr>
              <a:defRPr/>
            </a:pPr>
            <a:fld id="{6CB9C7E1-200E-4689-A070-79D03FDDB7B5}" type="slidenum">
              <a:rPr lang="tr-TR"/>
              <a:pPr>
                <a:defRPr/>
              </a:pPr>
              <a:t>‹#›</a:t>
            </a:fld>
            <a:endParaRPr lang="tr-TR"/>
          </a:p>
        </p:txBody>
      </p:sp>
    </p:spTree>
    <p:extLst>
      <p:ext uri="{BB962C8B-B14F-4D97-AF65-F5344CB8AC3E}">
        <p14:creationId xmlns:p14="http://schemas.microsoft.com/office/powerpoint/2010/main" val="4032285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4"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5" name="Rectangle 6"/>
          <p:cNvSpPr>
            <a:spLocks noGrp="1" noChangeArrowheads="1"/>
          </p:cNvSpPr>
          <p:nvPr>
            <p:ph type="sldNum" sz="quarter" idx="12"/>
          </p:nvPr>
        </p:nvSpPr>
        <p:spPr/>
        <p:txBody>
          <a:bodyPr/>
          <a:lstStyle>
            <a:lvl1pPr>
              <a:defRPr b="1"/>
            </a:lvl1pPr>
          </a:lstStyle>
          <a:p>
            <a:pPr>
              <a:defRPr/>
            </a:pPr>
            <a:fld id="{2A471D0F-CAC2-4FA6-86B4-767C8732F339}" type="slidenum">
              <a:rPr lang="tr-TR"/>
              <a:pPr>
                <a:defRPr/>
              </a:pPr>
              <a:t>‹#›</a:t>
            </a:fld>
            <a:endParaRPr lang="tr-TR"/>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316005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3"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4" name="Rectangle 6"/>
          <p:cNvSpPr>
            <a:spLocks noGrp="1" noChangeArrowheads="1"/>
          </p:cNvSpPr>
          <p:nvPr>
            <p:ph type="sldNum" sz="quarter" idx="12"/>
          </p:nvPr>
        </p:nvSpPr>
        <p:spPr/>
        <p:txBody>
          <a:bodyPr/>
          <a:lstStyle>
            <a:lvl1pPr>
              <a:defRPr b="1"/>
            </a:lvl1pPr>
          </a:lstStyle>
          <a:p>
            <a:pPr>
              <a:defRPr/>
            </a:pPr>
            <a:fld id="{803EB971-9733-49C5-9730-093C0A68B2A2}" type="slidenum">
              <a:rPr lang="tr-TR"/>
              <a:pPr>
                <a:defRPr/>
              </a:pPr>
              <a:t>‹#›</a:t>
            </a:fld>
            <a:endParaRPr lang="tr-TR"/>
          </a:p>
        </p:txBody>
      </p:sp>
      <p:pic>
        <p:nvPicPr>
          <p:cNvPr id="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361"/>
            <a:ext cx="9144000" cy="1218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982368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472" y="273744"/>
            <a:ext cx="3008181" cy="1161250"/>
          </a:xfrm>
        </p:spPr>
        <p:txBody>
          <a:bodyPr anchor="b"/>
          <a:lstStyle>
            <a:lvl1pPr algn="l">
              <a:defRPr sz="1800" b="1"/>
            </a:lvl1pPr>
          </a:lstStyle>
          <a:p>
            <a:r>
              <a:rPr lang="tr-TR" smtClean="0"/>
              <a:t>Click to edit Master title style</a:t>
            </a:r>
            <a:endParaRPr lang="en-US"/>
          </a:p>
        </p:txBody>
      </p:sp>
      <p:sp>
        <p:nvSpPr>
          <p:cNvPr id="3" name="Content Placeholder 2"/>
          <p:cNvSpPr>
            <a:spLocks noGrp="1"/>
          </p:cNvSpPr>
          <p:nvPr>
            <p:ph idx="1"/>
          </p:nvPr>
        </p:nvSpPr>
        <p:spPr>
          <a:xfrm>
            <a:off x="3575608" y="273744"/>
            <a:ext cx="5110921" cy="5852352"/>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472" y="1434993"/>
            <a:ext cx="3008181" cy="4691103"/>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D43E24C1-EC76-42C8-9404-C538793640AF}" type="slidenum">
              <a:rPr lang="tr-TR"/>
              <a:pPr>
                <a:defRPr/>
              </a:pPr>
              <a:t>‹#›</a:t>
            </a:fld>
            <a:endParaRPr lang="tr-TR"/>
          </a:p>
        </p:txBody>
      </p:sp>
    </p:spTree>
    <p:extLst>
      <p:ext uri="{BB962C8B-B14F-4D97-AF65-F5344CB8AC3E}">
        <p14:creationId xmlns:p14="http://schemas.microsoft.com/office/powerpoint/2010/main" val="2346595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77" y="4800600"/>
            <a:ext cx="5486943" cy="566218"/>
          </a:xfrm>
        </p:spPr>
        <p:txBody>
          <a:bodyPr anchor="b"/>
          <a:lstStyle>
            <a:lvl1pPr algn="l">
              <a:defRPr sz="1800" b="1"/>
            </a:lvl1pPr>
          </a:lstStyle>
          <a:p>
            <a:r>
              <a:rPr lang="tr-TR" smtClean="0"/>
              <a:t>Click to edit Master title style</a:t>
            </a:r>
            <a:endParaRPr lang="en-US"/>
          </a:p>
        </p:txBody>
      </p:sp>
      <p:sp>
        <p:nvSpPr>
          <p:cNvPr id="3" name="Picture Placeholder 2"/>
          <p:cNvSpPr>
            <a:spLocks noGrp="1"/>
          </p:cNvSpPr>
          <p:nvPr>
            <p:ph type="pic" idx="1"/>
          </p:nvPr>
        </p:nvSpPr>
        <p:spPr>
          <a:xfrm>
            <a:off x="1791877" y="612322"/>
            <a:ext cx="5486943" cy="4114800"/>
          </a:xfrm>
        </p:spPr>
        <p:txBody>
          <a:bodyPr/>
          <a:lstStyle>
            <a:lvl1pPr marL="0" indent="0">
              <a:buNone/>
              <a:defRPr sz="2800"/>
            </a:lvl1pPr>
            <a:lvl2pPr marL="400873" indent="0">
              <a:buNone/>
              <a:defRPr sz="2500"/>
            </a:lvl2pPr>
            <a:lvl3pPr marL="801746" indent="0">
              <a:buNone/>
              <a:defRPr sz="2100"/>
            </a:lvl3pPr>
            <a:lvl4pPr marL="1202619" indent="0">
              <a:buNone/>
              <a:defRPr sz="1800"/>
            </a:lvl4pPr>
            <a:lvl5pPr marL="1603492" indent="0">
              <a:buNone/>
              <a:defRPr sz="1800"/>
            </a:lvl5pPr>
            <a:lvl6pPr marL="2004365" indent="0">
              <a:buNone/>
              <a:defRPr sz="1800"/>
            </a:lvl6pPr>
            <a:lvl7pPr marL="2405238" indent="0">
              <a:buNone/>
              <a:defRPr sz="1800"/>
            </a:lvl7pPr>
            <a:lvl8pPr marL="2806111" indent="0">
              <a:buNone/>
              <a:defRPr sz="1800"/>
            </a:lvl8pPr>
            <a:lvl9pPr marL="3206984" indent="0">
              <a:buNone/>
              <a:defRPr sz="1800"/>
            </a:lvl9pPr>
          </a:lstStyle>
          <a:p>
            <a:pPr lvl="0"/>
            <a:endParaRPr lang="en-US" noProof="0" smtClean="0"/>
          </a:p>
        </p:txBody>
      </p:sp>
      <p:sp>
        <p:nvSpPr>
          <p:cNvPr id="4" name="Text Placeholder 3"/>
          <p:cNvSpPr>
            <a:spLocks noGrp="1"/>
          </p:cNvSpPr>
          <p:nvPr>
            <p:ph type="body" sz="half" idx="2"/>
          </p:nvPr>
        </p:nvSpPr>
        <p:spPr>
          <a:xfrm>
            <a:off x="1791877" y="5366818"/>
            <a:ext cx="5486943" cy="805382"/>
          </a:xfrm>
        </p:spPr>
        <p:txBody>
          <a:bodyPr/>
          <a:lstStyle>
            <a:lvl1pPr marL="0" indent="0">
              <a:buNone/>
              <a:defRPr sz="1200"/>
            </a:lvl1pPr>
            <a:lvl2pPr marL="400873" indent="0">
              <a:buNone/>
              <a:defRPr sz="1100"/>
            </a:lvl2pPr>
            <a:lvl3pPr marL="801746" indent="0">
              <a:buNone/>
              <a:defRPr sz="900"/>
            </a:lvl3pPr>
            <a:lvl4pPr marL="1202619" indent="0">
              <a:buNone/>
              <a:defRPr sz="800"/>
            </a:lvl4pPr>
            <a:lvl5pPr marL="1603492" indent="0">
              <a:buNone/>
              <a:defRPr sz="800"/>
            </a:lvl5pPr>
            <a:lvl6pPr marL="2004365" indent="0">
              <a:buNone/>
              <a:defRPr sz="800"/>
            </a:lvl6pPr>
            <a:lvl7pPr marL="2405238" indent="0">
              <a:buNone/>
              <a:defRPr sz="800"/>
            </a:lvl7pPr>
            <a:lvl8pPr marL="2806111" indent="0">
              <a:buNone/>
              <a:defRPr sz="800"/>
            </a:lvl8pPr>
            <a:lvl9pPr marL="3206984" indent="0">
              <a:buNone/>
              <a:defRPr sz="800"/>
            </a:lvl9pPr>
          </a:lstStyle>
          <a:p>
            <a:pPr lvl="0"/>
            <a:r>
              <a:rPr lang="tr-TR" smtClean="0"/>
              <a:t>Click to edit Master text styles</a:t>
            </a:r>
          </a:p>
        </p:txBody>
      </p:sp>
      <p:sp>
        <p:nvSpPr>
          <p:cNvPr id="5" name="Rectangle 6"/>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6" name="Rectangle 7"/>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7" name="Rectangle 8"/>
          <p:cNvSpPr>
            <a:spLocks noGrp="1" noChangeArrowheads="1"/>
          </p:cNvSpPr>
          <p:nvPr>
            <p:ph type="sldNum" sz="quarter" idx="12"/>
          </p:nvPr>
        </p:nvSpPr>
        <p:spPr/>
        <p:txBody>
          <a:bodyPr/>
          <a:lstStyle>
            <a:lvl1pPr>
              <a:defRPr b="1"/>
            </a:lvl1pPr>
          </a:lstStyle>
          <a:p>
            <a:pPr>
              <a:defRPr/>
            </a:pPr>
            <a:fld id="{4AD734C3-EAE6-4FD8-880F-E99282FFB79A}" type="slidenum">
              <a:rPr lang="tr-TR"/>
              <a:pPr>
                <a:defRPr/>
              </a:pPr>
              <a:t>‹#›</a:t>
            </a:fld>
            <a:endParaRPr lang="tr-TR"/>
          </a:p>
        </p:txBody>
      </p:sp>
    </p:spTree>
    <p:extLst>
      <p:ext uri="{BB962C8B-B14F-4D97-AF65-F5344CB8AC3E}">
        <p14:creationId xmlns:p14="http://schemas.microsoft.com/office/powerpoint/2010/main" val="1701259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5B089DE7-D634-459E-8883-8AA29F7601CD}" type="slidenum">
              <a:rPr lang="tr-TR"/>
              <a:pPr>
                <a:defRPr/>
              </a:pPr>
              <a:t>‹#›</a:t>
            </a:fld>
            <a:endParaRPr lang="tr-TR"/>
          </a:p>
        </p:txBody>
      </p:sp>
    </p:spTree>
    <p:extLst>
      <p:ext uri="{BB962C8B-B14F-4D97-AF65-F5344CB8AC3E}">
        <p14:creationId xmlns:p14="http://schemas.microsoft.com/office/powerpoint/2010/main" val="3627349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943" y="275185"/>
            <a:ext cx="2056586" cy="5850911"/>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472" y="275185"/>
            <a:ext cx="6042153" cy="5850911"/>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p:txBody>
          <a:bodyPr/>
          <a:lstStyle>
            <a:lvl1pPr>
              <a:defRPr b="1">
                <a:latin typeface="Arial" pitchFamily="34" charset="0"/>
              </a:defRPr>
            </a:lvl1pPr>
          </a:lstStyle>
          <a:p>
            <a:pPr>
              <a:defRPr/>
            </a:pPr>
            <a:endParaRPr lang="tr-TR"/>
          </a:p>
        </p:txBody>
      </p:sp>
      <p:sp>
        <p:nvSpPr>
          <p:cNvPr id="5" name="Rectangle 5"/>
          <p:cNvSpPr>
            <a:spLocks noGrp="1" noChangeArrowheads="1"/>
          </p:cNvSpPr>
          <p:nvPr>
            <p:ph type="ftr" sz="quarter" idx="11"/>
          </p:nvPr>
        </p:nvSpPr>
        <p:spPr/>
        <p:txBody>
          <a:bodyPr/>
          <a:lstStyle>
            <a:lvl1pPr>
              <a:defRPr b="1">
                <a:latin typeface="Arial" pitchFamily="34" charset="0"/>
              </a:defRPr>
            </a:lvl1pPr>
          </a:lstStyle>
          <a:p>
            <a:pPr>
              <a:defRPr/>
            </a:pPr>
            <a:endParaRPr lang="tr-TR"/>
          </a:p>
        </p:txBody>
      </p:sp>
      <p:sp>
        <p:nvSpPr>
          <p:cNvPr id="6" name="Rectangle 6"/>
          <p:cNvSpPr>
            <a:spLocks noGrp="1" noChangeArrowheads="1"/>
          </p:cNvSpPr>
          <p:nvPr>
            <p:ph type="sldNum" sz="quarter" idx="12"/>
          </p:nvPr>
        </p:nvSpPr>
        <p:spPr/>
        <p:txBody>
          <a:bodyPr/>
          <a:lstStyle>
            <a:lvl1pPr>
              <a:defRPr b="1"/>
            </a:lvl1pPr>
          </a:lstStyle>
          <a:p>
            <a:pPr>
              <a:defRPr/>
            </a:pPr>
            <a:fld id="{243E1891-E87A-4039-9B97-E7512BA7C620}" type="slidenum">
              <a:rPr lang="tr-TR"/>
              <a:pPr>
                <a:defRPr/>
              </a:pPr>
              <a:t>‹#›</a:t>
            </a:fld>
            <a:endParaRPr lang="tr-TR"/>
          </a:p>
        </p:txBody>
      </p:sp>
    </p:spTree>
    <p:extLst>
      <p:ext uri="{BB962C8B-B14F-4D97-AF65-F5344CB8AC3E}">
        <p14:creationId xmlns:p14="http://schemas.microsoft.com/office/powerpoint/2010/main" val="209016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260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3" tIns="45680" rIns="91363" bIns="4568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3" tIns="45680" rIns="91363" bIns="4568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ctr">
              <a:defRPr sz="1400" b="0">
                <a:latin typeface="Arial" charset="0"/>
                <a:ea typeface="+mn-ea"/>
                <a:cs typeface="Arial" charset="0"/>
              </a:defRPr>
            </a:lvl1pPr>
          </a:lstStyle>
          <a:p>
            <a:pPr fontAlgn="base">
              <a:spcBef>
                <a:spcPct val="0"/>
              </a:spcBef>
              <a:spcAft>
                <a:spcPct val="0"/>
              </a:spcAft>
              <a:defRPr/>
            </a:pPr>
            <a:endParaRPr lang="tr-TR">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63" tIns="45680" rIns="91363" bIns="45680" numCol="1" anchor="t" anchorCtr="0" compatLnSpc="1">
            <a:prstTxWarp prst="textNoShape">
              <a:avLst/>
            </a:prstTxWarp>
          </a:bodyPr>
          <a:lstStyle>
            <a:lvl1pPr algn="r">
              <a:defRPr sz="1400" b="0"/>
            </a:lvl1pPr>
          </a:lstStyle>
          <a:p>
            <a:pPr fontAlgn="base">
              <a:spcBef>
                <a:spcPct val="0"/>
              </a:spcBef>
              <a:spcAft>
                <a:spcPct val="0"/>
              </a:spcAft>
              <a:defRPr/>
            </a:pPr>
            <a:fld id="{BB073C7D-3AE1-44FC-B529-5F435B781000}" type="slidenum">
              <a:rPr lang="tr-TR">
                <a:solidFill>
                  <a:srgbClr val="000000"/>
                </a:solidFill>
                <a:ea typeface="ＭＳ Ｐゴシック" pitchFamily="34" charset="-128"/>
              </a:rPr>
              <a:pPr fontAlgn="base">
                <a:spcBef>
                  <a:spcPct val="0"/>
                </a:spcBef>
                <a:spcAft>
                  <a:spcPct val="0"/>
                </a:spcAft>
                <a:defRPr/>
              </a:pPr>
              <a:t>‹#›</a:t>
            </a:fld>
            <a:endParaRPr lang="tr-TR">
              <a:solidFill>
                <a:srgbClr val="000000"/>
              </a:solidFill>
              <a:ea typeface="ＭＳ Ｐゴシック" pitchFamily="34" charset="-128"/>
            </a:endParaRPr>
          </a:p>
        </p:txBody>
      </p:sp>
    </p:spTree>
    <p:extLst>
      <p:ext uri="{BB962C8B-B14F-4D97-AF65-F5344CB8AC3E}">
        <p14:creationId xmlns:p14="http://schemas.microsoft.com/office/powerpoint/2010/main" val="4847898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97"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156" algn="ctr" rtl="0" fontAlgn="base">
        <a:spcBef>
          <a:spcPct val="0"/>
        </a:spcBef>
        <a:spcAft>
          <a:spcPct val="0"/>
        </a:spcAft>
        <a:defRPr sz="4400">
          <a:solidFill>
            <a:schemeClr val="tx2"/>
          </a:solidFill>
          <a:latin typeface="Arial" charset="0"/>
          <a:cs typeface="Arial" charset="0"/>
        </a:defRPr>
      </a:lvl6pPr>
      <a:lvl7pPr marL="914311" algn="ctr" rtl="0" fontAlgn="base">
        <a:spcBef>
          <a:spcPct val="0"/>
        </a:spcBef>
        <a:spcAft>
          <a:spcPct val="0"/>
        </a:spcAft>
        <a:defRPr sz="4400">
          <a:solidFill>
            <a:schemeClr val="tx2"/>
          </a:solidFill>
          <a:latin typeface="Arial" charset="0"/>
          <a:cs typeface="Arial" charset="0"/>
        </a:defRPr>
      </a:lvl7pPr>
      <a:lvl8pPr marL="1371467" algn="ctr" rtl="0" fontAlgn="base">
        <a:spcBef>
          <a:spcPct val="0"/>
        </a:spcBef>
        <a:spcAft>
          <a:spcPct val="0"/>
        </a:spcAft>
        <a:defRPr sz="4400">
          <a:solidFill>
            <a:schemeClr val="tx2"/>
          </a:solidFill>
          <a:latin typeface="Arial" charset="0"/>
          <a:cs typeface="Arial" charset="0"/>
        </a:defRPr>
      </a:lvl8pPr>
      <a:lvl9pPr marL="1828623" algn="ctr" rtl="0" fontAlgn="base">
        <a:spcBef>
          <a:spcPct val="0"/>
        </a:spcBef>
        <a:spcAft>
          <a:spcPct val="0"/>
        </a:spcAft>
        <a:defRPr sz="4400">
          <a:solidFill>
            <a:schemeClr val="tx2"/>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34" charset="-128"/>
          <a:cs typeface="+mn-cs"/>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34" charset="-128"/>
          <a:cs typeface="+mn-cs"/>
        </a:defRPr>
      </a:lvl3pPr>
      <a:lvl4pPr marL="1598613"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5pPr>
      <a:lvl6pPr marL="2514356" indent="-228577" algn="l" rtl="0" fontAlgn="base">
        <a:spcBef>
          <a:spcPct val="20000"/>
        </a:spcBef>
        <a:spcAft>
          <a:spcPct val="0"/>
        </a:spcAft>
        <a:buChar char="»"/>
        <a:defRPr sz="2000">
          <a:solidFill>
            <a:schemeClr val="tx1"/>
          </a:solidFill>
          <a:latin typeface="+mn-lt"/>
          <a:cs typeface="+mn-cs"/>
        </a:defRPr>
      </a:lvl6pPr>
      <a:lvl7pPr marL="2971511" indent="-228577" algn="l" rtl="0" fontAlgn="base">
        <a:spcBef>
          <a:spcPct val="20000"/>
        </a:spcBef>
        <a:spcAft>
          <a:spcPct val="0"/>
        </a:spcAft>
        <a:buChar char="»"/>
        <a:defRPr sz="2000">
          <a:solidFill>
            <a:schemeClr val="tx1"/>
          </a:solidFill>
          <a:latin typeface="+mn-lt"/>
          <a:cs typeface="+mn-cs"/>
        </a:defRPr>
      </a:lvl7pPr>
      <a:lvl8pPr marL="3428667" indent="-228577" algn="l" rtl="0" fontAlgn="base">
        <a:spcBef>
          <a:spcPct val="20000"/>
        </a:spcBef>
        <a:spcAft>
          <a:spcPct val="0"/>
        </a:spcAft>
        <a:buChar char="»"/>
        <a:defRPr sz="2000">
          <a:solidFill>
            <a:schemeClr val="tx1"/>
          </a:solidFill>
          <a:latin typeface="+mn-lt"/>
          <a:cs typeface="+mn-cs"/>
        </a:defRPr>
      </a:lvl8pPr>
      <a:lvl9pPr marL="3885822" indent="-228577"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311" rtl="0" eaLnBrk="1" latinLnBrk="0" hangingPunct="1">
        <a:defRPr sz="1800" kern="1200">
          <a:solidFill>
            <a:schemeClr val="tx1"/>
          </a:solidFill>
          <a:latin typeface="+mn-lt"/>
          <a:ea typeface="+mn-ea"/>
          <a:cs typeface="+mn-cs"/>
        </a:defRPr>
      </a:lvl1pPr>
      <a:lvl2pPr marL="457156" algn="l" defTabSz="914311" rtl="0" eaLnBrk="1" latinLnBrk="0" hangingPunct="1">
        <a:defRPr sz="1800" kern="1200">
          <a:solidFill>
            <a:schemeClr val="tx1"/>
          </a:solidFill>
          <a:latin typeface="+mn-lt"/>
          <a:ea typeface="+mn-ea"/>
          <a:cs typeface="+mn-cs"/>
        </a:defRPr>
      </a:lvl2pPr>
      <a:lvl3pPr marL="914311" algn="l" defTabSz="914311" rtl="0" eaLnBrk="1" latinLnBrk="0" hangingPunct="1">
        <a:defRPr sz="1800" kern="1200">
          <a:solidFill>
            <a:schemeClr val="tx1"/>
          </a:solidFill>
          <a:latin typeface="+mn-lt"/>
          <a:ea typeface="+mn-ea"/>
          <a:cs typeface="+mn-cs"/>
        </a:defRPr>
      </a:lvl3pPr>
      <a:lvl4pPr marL="1371467" algn="l" defTabSz="914311" rtl="0" eaLnBrk="1" latinLnBrk="0" hangingPunct="1">
        <a:defRPr sz="1800" kern="1200">
          <a:solidFill>
            <a:schemeClr val="tx1"/>
          </a:solidFill>
          <a:latin typeface="+mn-lt"/>
          <a:ea typeface="+mn-ea"/>
          <a:cs typeface="+mn-cs"/>
        </a:defRPr>
      </a:lvl4pPr>
      <a:lvl5pPr marL="1828623" algn="l" defTabSz="914311" rtl="0" eaLnBrk="1" latinLnBrk="0" hangingPunct="1">
        <a:defRPr sz="1800" kern="1200">
          <a:solidFill>
            <a:schemeClr val="tx1"/>
          </a:solidFill>
          <a:latin typeface="+mn-lt"/>
          <a:ea typeface="+mn-ea"/>
          <a:cs typeface="+mn-cs"/>
        </a:defRPr>
      </a:lvl5pPr>
      <a:lvl6pPr marL="2285777" algn="l" defTabSz="914311" rtl="0" eaLnBrk="1" latinLnBrk="0" hangingPunct="1">
        <a:defRPr sz="1800" kern="1200">
          <a:solidFill>
            <a:schemeClr val="tx1"/>
          </a:solidFill>
          <a:latin typeface="+mn-lt"/>
          <a:ea typeface="+mn-ea"/>
          <a:cs typeface="+mn-cs"/>
        </a:defRPr>
      </a:lvl6pPr>
      <a:lvl7pPr marL="2742933" algn="l" defTabSz="914311" rtl="0" eaLnBrk="1" latinLnBrk="0" hangingPunct="1">
        <a:defRPr sz="1800" kern="1200">
          <a:solidFill>
            <a:schemeClr val="tx1"/>
          </a:solidFill>
          <a:latin typeface="+mn-lt"/>
          <a:ea typeface="+mn-ea"/>
          <a:cs typeface="+mn-cs"/>
        </a:defRPr>
      </a:lvl7pPr>
      <a:lvl8pPr marL="3200089" algn="l" defTabSz="914311" rtl="0" eaLnBrk="1" latinLnBrk="0" hangingPunct="1">
        <a:defRPr sz="1800" kern="1200">
          <a:solidFill>
            <a:schemeClr val="tx1"/>
          </a:solidFill>
          <a:latin typeface="+mn-lt"/>
          <a:ea typeface="+mn-ea"/>
          <a:cs typeface="+mn-cs"/>
        </a:defRPr>
      </a:lvl8pPr>
      <a:lvl9pPr marL="3657244" algn="l" defTabSz="91431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ctr" anchorCtr="0" compatLnSpc="1">
            <a:prstTxWarp prst="textNoShape">
              <a:avLst/>
            </a:prstTxWarp>
          </a:bodyPr>
          <a:lstStyle/>
          <a:p>
            <a:pPr lvl="0"/>
            <a:r>
              <a:rPr lang="tr-TR" altLang="tr-TR" smtClean="0"/>
              <a:t>Asıl başlık stili için tıklatın</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43" tIns="40072" rIns="80143" bIns="4007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ctr">
              <a:defRPr sz="1100" b="0">
                <a:solidFill>
                  <a:srgbClr val="000000"/>
                </a:solidFill>
                <a:latin typeface="Arial" charset="0"/>
                <a:ea typeface="ＭＳ Ｐゴシック" pitchFamily="34" charset="-128"/>
                <a:cs typeface="+mn-cs"/>
              </a:defRPr>
            </a:lvl1pPr>
          </a:lstStyle>
          <a:p>
            <a:pPr fontAlgn="base">
              <a:spcBef>
                <a:spcPct val="0"/>
              </a:spcBef>
              <a:spcAft>
                <a:spcPct val="0"/>
              </a:spcAft>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143" tIns="40072" rIns="80143" bIns="40072" numCol="1" anchor="t" anchorCtr="0" compatLnSpc="1">
            <a:prstTxWarp prst="textNoShape">
              <a:avLst/>
            </a:prstTxWarp>
          </a:bodyPr>
          <a:lstStyle>
            <a:lvl1pPr algn="r">
              <a:defRPr sz="1100" b="0">
                <a:solidFill>
                  <a:srgbClr val="000000"/>
                </a:solidFill>
              </a:defRPr>
            </a:lvl1pPr>
          </a:lstStyle>
          <a:p>
            <a:pPr fontAlgn="base">
              <a:spcBef>
                <a:spcPct val="0"/>
              </a:spcBef>
              <a:spcAft>
                <a:spcPct val="0"/>
              </a:spcAft>
              <a:defRPr/>
            </a:pPr>
            <a:fld id="{DB8E3E0D-7B70-4C9E-885F-DB848C1C7449}" type="slidenum">
              <a:rPr lang="tr-TR">
                <a:ea typeface="ＭＳ Ｐゴシック" pitchFamily="34" charset="-128"/>
              </a:rPr>
              <a:pPr fontAlgn="base">
                <a:spcBef>
                  <a:spcPct val="0"/>
                </a:spcBef>
                <a:spcAft>
                  <a:spcPct val="0"/>
                </a:spcAft>
                <a:defRPr/>
              </a:pPr>
              <a:t>‹#›</a:t>
            </a:fld>
            <a:endParaRPr lang="tr-TR">
              <a:ea typeface="ＭＳ Ｐゴシック" pitchFamily="34" charset="-128"/>
            </a:endParaRPr>
          </a:p>
        </p:txBody>
      </p:sp>
    </p:spTree>
    <p:extLst>
      <p:ext uri="{BB962C8B-B14F-4D97-AF65-F5344CB8AC3E}">
        <p14:creationId xmlns:p14="http://schemas.microsoft.com/office/powerpoint/2010/main" val="77710394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3900">
          <a:solidFill>
            <a:schemeClr val="tx2"/>
          </a:solidFill>
          <a:latin typeface="+mj-lt"/>
          <a:ea typeface="ＭＳ Ｐゴシック" charset="0"/>
          <a:cs typeface="+mj-cs"/>
        </a:defRPr>
      </a:lvl1pPr>
      <a:lvl2pPr algn="ctr" rtl="0" eaLnBrk="0" fontAlgn="base" hangingPunct="0">
        <a:spcBef>
          <a:spcPct val="0"/>
        </a:spcBef>
        <a:spcAft>
          <a:spcPct val="0"/>
        </a:spcAft>
        <a:defRPr sz="39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39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39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3900">
          <a:solidFill>
            <a:schemeClr val="tx2"/>
          </a:solidFill>
          <a:latin typeface="Arial" charset="0"/>
          <a:ea typeface="ＭＳ Ｐゴシック" charset="0"/>
          <a:cs typeface="Arial" charset="0"/>
        </a:defRPr>
      </a:lvl5pPr>
      <a:lvl6pPr marL="400873" algn="ctr" rtl="0" fontAlgn="base">
        <a:spcBef>
          <a:spcPct val="0"/>
        </a:spcBef>
        <a:spcAft>
          <a:spcPct val="0"/>
        </a:spcAft>
        <a:defRPr sz="3900">
          <a:solidFill>
            <a:schemeClr val="tx2"/>
          </a:solidFill>
          <a:latin typeface="Arial" charset="0"/>
          <a:ea typeface="Arial" charset="0"/>
          <a:cs typeface="Arial" charset="0"/>
        </a:defRPr>
      </a:lvl6pPr>
      <a:lvl7pPr marL="801746" algn="ctr" rtl="0" fontAlgn="base">
        <a:spcBef>
          <a:spcPct val="0"/>
        </a:spcBef>
        <a:spcAft>
          <a:spcPct val="0"/>
        </a:spcAft>
        <a:defRPr sz="3900">
          <a:solidFill>
            <a:schemeClr val="tx2"/>
          </a:solidFill>
          <a:latin typeface="Arial" charset="0"/>
          <a:ea typeface="Arial" charset="0"/>
          <a:cs typeface="Arial" charset="0"/>
        </a:defRPr>
      </a:lvl7pPr>
      <a:lvl8pPr marL="1202619" algn="ctr" rtl="0" fontAlgn="base">
        <a:spcBef>
          <a:spcPct val="0"/>
        </a:spcBef>
        <a:spcAft>
          <a:spcPct val="0"/>
        </a:spcAft>
        <a:defRPr sz="3900">
          <a:solidFill>
            <a:schemeClr val="tx2"/>
          </a:solidFill>
          <a:latin typeface="Arial" charset="0"/>
          <a:ea typeface="Arial" charset="0"/>
          <a:cs typeface="Arial" charset="0"/>
        </a:defRPr>
      </a:lvl8pPr>
      <a:lvl9pPr marL="1603492" algn="ctr" rtl="0" fontAlgn="base">
        <a:spcBef>
          <a:spcPct val="0"/>
        </a:spcBef>
        <a:spcAft>
          <a:spcPct val="0"/>
        </a:spcAft>
        <a:defRPr sz="3900">
          <a:solidFill>
            <a:schemeClr val="tx2"/>
          </a:solidFill>
          <a:latin typeface="Arial" charset="0"/>
          <a:ea typeface="Arial" charset="0"/>
          <a:cs typeface="Arial" charset="0"/>
        </a:defRPr>
      </a:lvl9pPr>
    </p:titleStyle>
    <p:bodyStyle>
      <a:lvl1pPr marL="300038" indent="-300038" algn="l" rtl="0" eaLnBrk="0" fontAlgn="base" hangingPunct="0">
        <a:spcBef>
          <a:spcPct val="20000"/>
        </a:spcBef>
        <a:spcAft>
          <a:spcPct val="0"/>
        </a:spcAft>
        <a:buChar char="•"/>
        <a:defRPr sz="2900">
          <a:solidFill>
            <a:schemeClr val="tx1"/>
          </a:solidFill>
          <a:latin typeface="+mn-lt"/>
          <a:ea typeface="ＭＳ Ｐゴシック" charset="0"/>
          <a:cs typeface="+mn-cs"/>
        </a:defRPr>
      </a:lvl1pPr>
      <a:lvl2pPr marL="650875" indent="-247650" algn="l" rtl="0" eaLnBrk="0" fontAlgn="base" hangingPunct="0">
        <a:spcBef>
          <a:spcPct val="20000"/>
        </a:spcBef>
        <a:spcAft>
          <a:spcPct val="0"/>
        </a:spcAft>
        <a:buChar char="–"/>
        <a:defRPr sz="2500">
          <a:solidFill>
            <a:schemeClr val="tx1"/>
          </a:solidFill>
          <a:latin typeface="+mn-lt"/>
          <a:ea typeface="+mn-ea"/>
          <a:cs typeface="+mn-cs"/>
        </a:defRPr>
      </a:lvl2pPr>
      <a:lvl3pPr marL="1001713" indent="-200025" algn="l" rtl="0" eaLnBrk="0" fontAlgn="base" hangingPunct="0">
        <a:spcBef>
          <a:spcPct val="20000"/>
        </a:spcBef>
        <a:spcAft>
          <a:spcPct val="0"/>
        </a:spcAft>
        <a:buChar char="•"/>
        <a:defRPr sz="2100">
          <a:solidFill>
            <a:schemeClr val="tx1"/>
          </a:solidFill>
          <a:latin typeface="+mn-lt"/>
          <a:ea typeface="+mn-ea"/>
          <a:cs typeface="+mn-cs"/>
        </a:defRPr>
      </a:lvl3pPr>
      <a:lvl4pPr marL="1401763" indent="-200025" algn="l" rtl="0" eaLnBrk="0" fontAlgn="base" hangingPunct="0">
        <a:spcBef>
          <a:spcPct val="20000"/>
        </a:spcBef>
        <a:spcAft>
          <a:spcPct val="0"/>
        </a:spcAft>
        <a:buChar char="–"/>
        <a:defRPr>
          <a:solidFill>
            <a:schemeClr val="tx1"/>
          </a:solidFill>
          <a:latin typeface="+mn-lt"/>
          <a:ea typeface="+mn-ea"/>
          <a:cs typeface="+mn-cs"/>
        </a:defRPr>
      </a:lvl4pPr>
      <a:lvl5pPr marL="1800225" indent="-196850" algn="l" rtl="0" eaLnBrk="0" fontAlgn="base" hangingPunct="0">
        <a:spcBef>
          <a:spcPct val="20000"/>
        </a:spcBef>
        <a:spcAft>
          <a:spcPct val="0"/>
        </a:spcAft>
        <a:buChar char="»"/>
        <a:defRPr>
          <a:solidFill>
            <a:schemeClr val="tx1"/>
          </a:solidFill>
          <a:latin typeface="+mn-lt"/>
          <a:ea typeface="+mn-ea"/>
          <a:cs typeface="+mn-cs"/>
        </a:defRPr>
      </a:lvl5pPr>
      <a:lvl6pPr marL="2202017" indent="-197653" algn="l" rtl="0" fontAlgn="base">
        <a:spcBef>
          <a:spcPct val="20000"/>
        </a:spcBef>
        <a:spcAft>
          <a:spcPct val="0"/>
        </a:spcAft>
        <a:buChar char="»"/>
        <a:defRPr sz="1800">
          <a:solidFill>
            <a:schemeClr val="tx1"/>
          </a:solidFill>
          <a:latin typeface="+mn-lt"/>
          <a:ea typeface="+mn-ea"/>
          <a:cs typeface="+mn-cs"/>
        </a:defRPr>
      </a:lvl6pPr>
      <a:lvl7pPr marL="2602890" indent="-197653" algn="l" rtl="0" fontAlgn="base">
        <a:spcBef>
          <a:spcPct val="20000"/>
        </a:spcBef>
        <a:spcAft>
          <a:spcPct val="0"/>
        </a:spcAft>
        <a:buChar char="»"/>
        <a:defRPr sz="1800">
          <a:solidFill>
            <a:schemeClr val="tx1"/>
          </a:solidFill>
          <a:latin typeface="+mn-lt"/>
          <a:ea typeface="+mn-ea"/>
          <a:cs typeface="+mn-cs"/>
        </a:defRPr>
      </a:lvl7pPr>
      <a:lvl8pPr marL="3003763" indent="-197653" algn="l" rtl="0" fontAlgn="base">
        <a:spcBef>
          <a:spcPct val="20000"/>
        </a:spcBef>
        <a:spcAft>
          <a:spcPct val="0"/>
        </a:spcAft>
        <a:buChar char="»"/>
        <a:defRPr sz="1800">
          <a:solidFill>
            <a:schemeClr val="tx1"/>
          </a:solidFill>
          <a:latin typeface="+mn-lt"/>
          <a:ea typeface="+mn-ea"/>
          <a:cs typeface="+mn-cs"/>
        </a:defRPr>
      </a:lvl8pPr>
      <a:lvl9pPr marL="3404636" indent="-197653" algn="l" rtl="0" fontAlgn="base">
        <a:spcBef>
          <a:spcPct val="20000"/>
        </a:spcBef>
        <a:spcAft>
          <a:spcPct val="0"/>
        </a:spcAft>
        <a:buChar char="»"/>
        <a:defRPr sz="1800">
          <a:solidFill>
            <a:schemeClr val="tx1"/>
          </a:solidFill>
          <a:latin typeface="+mn-lt"/>
          <a:ea typeface="+mn-ea"/>
          <a:cs typeface="+mn-cs"/>
        </a:defRPr>
      </a:lvl9pPr>
    </p:bodyStyle>
    <p:otherStyle>
      <a:defPPr>
        <a:defRPr lang="en-US"/>
      </a:defPPr>
      <a:lvl1pPr marL="0" algn="l" defTabSz="400873" rtl="0" eaLnBrk="1" latinLnBrk="0" hangingPunct="1">
        <a:defRPr sz="1600" kern="1200">
          <a:solidFill>
            <a:schemeClr val="tx1"/>
          </a:solidFill>
          <a:latin typeface="+mn-lt"/>
          <a:ea typeface="+mn-ea"/>
          <a:cs typeface="+mn-cs"/>
        </a:defRPr>
      </a:lvl1pPr>
      <a:lvl2pPr marL="400873" algn="l" defTabSz="400873" rtl="0" eaLnBrk="1" latinLnBrk="0" hangingPunct="1">
        <a:defRPr sz="1600" kern="1200">
          <a:solidFill>
            <a:schemeClr val="tx1"/>
          </a:solidFill>
          <a:latin typeface="+mn-lt"/>
          <a:ea typeface="+mn-ea"/>
          <a:cs typeface="+mn-cs"/>
        </a:defRPr>
      </a:lvl2pPr>
      <a:lvl3pPr marL="801746" algn="l" defTabSz="400873" rtl="0" eaLnBrk="1" latinLnBrk="0" hangingPunct="1">
        <a:defRPr sz="1600" kern="1200">
          <a:solidFill>
            <a:schemeClr val="tx1"/>
          </a:solidFill>
          <a:latin typeface="+mn-lt"/>
          <a:ea typeface="+mn-ea"/>
          <a:cs typeface="+mn-cs"/>
        </a:defRPr>
      </a:lvl3pPr>
      <a:lvl4pPr marL="1202619" algn="l" defTabSz="400873" rtl="0" eaLnBrk="1" latinLnBrk="0" hangingPunct="1">
        <a:defRPr sz="1600" kern="1200">
          <a:solidFill>
            <a:schemeClr val="tx1"/>
          </a:solidFill>
          <a:latin typeface="+mn-lt"/>
          <a:ea typeface="+mn-ea"/>
          <a:cs typeface="+mn-cs"/>
        </a:defRPr>
      </a:lvl4pPr>
      <a:lvl5pPr marL="1603492" algn="l" defTabSz="400873" rtl="0" eaLnBrk="1" latinLnBrk="0" hangingPunct="1">
        <a:defRPr sz="1600" kern="1200">
          <a:solidFill>
            <a:schemeClr val="tx1"/>
          </a:solidFill>
          <a:latin typeface="+mn-lt"/>
          <a:ea typeface="+mn-ea"/>
          <a:cs typeface="+mn-cs"/>
        </a:defRPr>
      </a:lvl5pPr>
      <a:lvl6pPr marL="2004365" algn="l" defTabSz="400873" rtl="0" eaLnBrk="1" latinLnBrk="0" hangingPunct="1">
        <a:defRPr sz="1600" kern="1200">
          <a:solidFill>
            <a:schemeClr val="tx1"/>
          </a:solidFill>
          <a:latin typeface="+mn-lt"/>
          <a:ea typeface="+mn-ea"/>
          <a:cs typeface="+mn-cs"/>
        </a:defRPr>
      </a:lvl6pPr>
      <a:lvl7pPr marL="2405238" algn="l" defTabSz="400873" rtl="0" eaLnBrk="1" latinLnBrk="0" hangingPunct="1">
        <a:defRPr sz="1600" kern="1200">
          <a:solidFill>
            <a:schemeClr val="tx1"/>
          </a:solidFill>
          <a:latin typeface="+mn-lt"/>
          <a:ea typeface="+mn-ea"/>
          <a:cs typeface="+mn-cs"/>
        </a:defRPr>
      </a:lvl7pPr>
      <a:lvl8pPr marL="2806111" algn="l" defTabSz="400873" rtl="0" eaLnBrk="1" latinLnBrk="0" hangingPunct="1">
        <a:defRPr sz="1600" kern="1200">
          <a:solidFill>
            <a:schemeClr val="tx1"/>
          </a:solidFill>
          <a:latin typeface="+mn-lt"/>
          <a:ea typeface="+mn-ea"/>
          <a:cs typeface="+mn-cs"/>
        </a:defRPr>
      </a:lvl8pPr>
      <a:lvl9pPr marL="3206984" algn="l" defTabSz="40087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56.emf"/><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emf"/><Relationship Id="rId10" Type="http://schemas.openxmlformats.org/officeDocument/2006/relationships/image" Target="../media/image64.jpeg"/><Relationship Id="rId4" Type="http://schemas.openxmlformats.org/officeDocument/2006/relationships/image" Target="../media/image58.jpeg"/><Relationship Id="rId9" Type="http://schemas.openxmlformats.org/officeDocument/2006/relationships/image" Target="../media/image63.jpeg"/></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jpeg"/></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jpeg"/></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50" y="-27384"/>
            <a:ext cx="9175577" cy="685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5" name="Picture 15"/>
          <p:cNvPicPr>
            <a:picLocks noChangeAspect="1" noChangeArrowheads="1"/>
          </p:cNvPicPr>
          <p:nvPr/>
        </p:nvPicPr>
        <p:blipFill>
          <a:blip r:embed="rId3"/>
          <a:srcRect/>
          <a:stretch>
            <a:fillRect/>
          </a:stretch>
        </p:blipFill>
        <p:spPr bwMode="auto">
          <a:xfrm>
            <a:off x="67983"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 name="Picture 15"/>
          <p:cNvPicPr>
            <a:picLocks noChangeAspect="1" noChangeArrowheads="1"/>
          </p:cNvPicPr>
          <p:nvPr/>
        </p:nvPicPr>
        <p:blipFill>
          <a:blip r:embed="rId3"/>
          <a:srcRect/>
          <a:stretch>
            <a:fillRect/>
          </a:stretch>
        </p:blipFill>
        <p:spPr bwMode="auto">
          <a:xfrm>
            <a:off x="823634"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15"/>
          <p:cNvPicPr>
            <a:picLocks noChangeAspect="1" noChangeArrowheads="1"/>
          </p:cNvPicPr>
          <p:nvPr/>
        </p:nvPicPr>
        <p:blipFill>
          <a:blip r:embed="rId3"/>
          <a:srcRect/>
          <a:stretch>
            <a:fillRect/>
          </a:stretch>
        </p:blipFill>
        <p:spPr bwMode="auto">
          <a:xfrm>
            <a:off x="1615797"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15"/>
          <p:cNvPicPr>
            <a:picLocks noChangeAspect="1" noChangeArrowheads="1"/>
          </p:cNvPicPr>
          <p:nvPr/>
        </p:nvPicPr>
        <p:blipFill>
          <a:blip r:embed="rId3"/>
          <a:srcRect/>
          <a:stretch>
            <a:fillRect/>
          </a:stretch>
        </p:blipFill>
        <p:spPr bwMode="auto">
          <a:xfrm>
            <a:off x="2371446"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Picture 15"/>
          <p:cNvPicPr>
            <a:picLocks noChangeAspect="1" noChangeArrowheads="1"/>
          </p:cNvPicPr>
          <p:nvPr/>
        </p:nvPicPr>
        <p:blipFill>
          <a:blip r:embed="rId3"/>
          <a:srcRect/>
          <a:stretch>
            <a:fillRect/>
          </a:stretch>
        </p:blipFill>
        <p:spPr bwMode="auto">
          <a:xfrm>
            <a:off x="3127096"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15"/>
          <p:cNvPicPr>
            <a:picLocks noChangeAspect="1" noChangeArrowheads="1"/>
          </p:cNvPicPr>
          <p:nvPr/>
        </p:nvPicPr>
        <p:blipFill>
          <a:blip r:embed="rId3"/>
          <a:srcRect/>
          <a:stretch>
            <a:fillRect/>
          </a:stretch>
        </p:blipFill>
        <p:spPr bwMode="auto">
          <a:xfrm>
            <a:off x="3882747"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Picture 15"/>
          <p:cNvPicPr>
            <a:picLocks noChangeAspect="1" noChangeArrowheads="1"/>
          </p:cNvPicPr>
          <p:nvPr/>
        </p:nvPicPr>
        <p:blipFill>
          <a:blip r:embed="rId3"/>
          <a:srcRect/>
          <a:stretch>
            <a:fillRect/>
          </a:stretch>
        </p:blipFill>
        <p:spPr bwMode="auto">
          <a:xfrm>
            <a:off x="4674909"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Picture 15"/>
          <p:cNvPicPr>
            <a:picLocks noChangeAspect="1" noChangeArrowheads="1"/>
          </p:cNvPicPr>
          <p:nvPr/>
        </p:nvPicPr>
        <p:blipFill>
          <a:blip r:embed="rId3"/>
          <a:srcRect/>
          <a:stretch>
            <a:fillRect/>
          </a:stretch>
        </p:blipFill>
        <p:spPr bwMode="auto">
          <a:xfrm>
            <a:off x="5430559"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Picture 15"/>
          <p:cNvPicPr>
            <a:picLocks noChangeAspect="1" noChangeArrowheads="1"/>
          </p:cNvPicPr>
          <p:nvPr/>
        </p:nvPicPr>
        <p:blipFill>
          <a:blip r:embed="rId3"/>
          <a:srcRect/>
          <a:stretch>
            <a:fillRect/>
          </a:stretch>
        </p:blipFill>
        <p:spPr bwMode="auto">
          <a:xfrm>
            <a:off x="6116359"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Picture 15"/>
          <p:cNvPicPr>
            <a:picLocks noChangeAspect="1" noChangeArrowheads="1"/>
          </p:cNvPicPr>
          <p:nvPr/>
        </p:nvPicPr>
        <p:blipFill>
          <a:blip r:embed="rId3"/>
          <a:srcRect/>
          <a:stretch>
            <a:fillRect/>
          </a:stretch>
        </p:blipFill>
        <p:spPr bwMode="auto">
          <a:xfrm>
            <a:off x="6872008" y="6151471"/>
            <a:ext cx="659493"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Picture 15"/>
          <p:cNvPicPr>
            <a:picLocks noChangeAspect="1" noChangeArrowheads="1"/>
          </p:cNvPicPr>
          <p:nvPr/>
        </p:nvPicPr>
        <p:blipFill>
          <a:blip r:embed="rId3"/>
          <a:srcRect/>
          <a:stretch>
            <a:fillRect/>
          </a:stretch>
        </p:blipFill>
        <p:spPr bwMode="auto">
          <a:xfrm>
            <a:off x="7664171"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2" name="Picture 15"/>
          <p:cNvPicPr>
            <a:picLocks noChangeAspect="1" noChangeArrowheads="1"/>
          </p:cNvPicPr>
          <p:nvPr/>
        </p:nvPicPr>
        <p:blipFill>
          <a:blip r:embed="rId3"/>
          <a:srcRect/>
          <a:stretch>
            <a:fillRect/>
          </a:stretch>
        </p:blipFill>
        <p:spPr bwMode="auto">
          <a:xfrm>
            <a:off x="8419821" y="6151471"/>
            <a:ext cx="659492" cy="6593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1192" y="3417659"/>
            <a:ext cx="3371850" cy="1633522"/>
          </a:xfrm>
          <a:prstGeom prst="rect">
            <a:avLst/>
          </a:prstGeom>
          <a:ln/>
        </p:spPr>
        <p:style>
          <a:lnRef idx="3">
            <a:schemeClr val="lt1"/>
          </a:lnRef>
          <a:fillRef idx="1">
            <a:schemeClr val="accent3"/>
          </a:fillRef>
          <a:effectRef idx="1">
            <a:schemeClr val="accent3"/>
          </a:effectRef>
          <a:fontRef idx="minor">
            <a:schemeClr val="lt1"/>
          </a:fontRef>
        </p:style>
      </p:pic>
      <p:pic>
        <p:nvPicPr>
          <p:cNvPr id="1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2861" y="1556792"/>
            <a:ext cx="6984095" cy="12183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45543" y="1644946"/>
            <a:ext cx="5407025"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Dikdörtgen 13"/>
          <p:cNvSpPr/>
          <p:nvPr/>
        </p:nvSpPr>
        <p:spPr>
          <a:xfrm flipV="1">
            <a:off x="1182861" y="1558312"/>
            <a:ext cx="698409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5939" y="4618784"/>
            <a:ext cx="68580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3965" y="4797152"/>
            <a:ext cx="4266294" cy="471406"/>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21" name="Dikdörtgen 20"/>
          <p:cNvSpPr/>
          <p:nvPr/>
        </p:nvSpPr>
        <p:spPr>
          <a:xfrm>
            <a:off x="1182861" y="1604031"/>
            <a:ext cx="45719" cy="11710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3689" y="3284984"/>
            <a:ext cx="433777" cy="250858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6774" y="1412776"/>
            <a:ext cx="433777" cy="250858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511873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Freeform 7"/>
          <p:cNvSpPr>
            <a:spLocks/>
          </p:cNvSpPr>
          <p:nvPr/>
        </p:nvSpPr>
        <p:spPr bwMode="auto">
          <a:xfrm>
            <a:off x="25400" y="6637338"/>
            <a:ext cx="1714500" cy="184150"/>
          </a:xfrm>
          <a:custGeom>
            <a:avLst/>
            <a:gdLst>
              <a:gd name="T0" fmla="*/ 0 w 1080"/>
              <a:gd name="T1" fmla="*/ 2147483647 h 120"/>
              <a:gd name="T2" fmla="*/ 2147483647 w 1080"/>
              <a:gd name="T3" fmla="*/ 2147483647 h 120"/>
              <a:gd name="T4" fmla="*/ 2147483647 w 1080"/>
              <a:gd name="T5" fmla="*/ 0 h 120"/>
              <a:gd name="T6" fmla="*/ 0 w 1080"/>
              <a:gd name="T7" fmla="*/ 0 h 120"/>
              <a:gd name="T8" fmla="*/ 0 w 1080"/>
              <a:gd name="T9" fmla="*/ 2147483647 h 120"/>
              <a:gd name="T10" fmla="*/ 0 60000 65536"/>
              <a:gd name="T11" fmla="*/ 0 60000 65536"/>
              <a:gd name="T12" fmla="*/ 0 60000 65536"/>
              <a:gd name="T13" fmla="*/ 0 60000 65536"/>
              <a:gd name="T14" fmla="*/ 0 60000 65536"/>
              <a:gd name="T15" fmla="*/ 0 w 1080"/>
              <a:gd name="T16" fmla="*/ 0 h 120"/>
              <a:gd name="T17" fmla="*/ 1080 w 1080"/>
              <a:gd name="T18" fmla="*/ 120 h 120"/>
            </a:gdLst>
            <a:ahLst/>
            <a:cxnLst>
              <a:cxn ang="T10">
                <a:pos x="T0" y="T1"/>
              </a:cxn>
              <a:cxn ang="T11">
                <a:pos x="T2" y="T3"/>
              </a:cxn>
              <a:cxn ang="T12">
                <a:pos x="T4" y="T5"/>
              </a:cxn>
              <a:cxn ang="T13">
                <a:pos x="T6" y="T7"/>
              </a:cxn>
              <a:cxn ang="T14">
                <a:pos x="T8" y="T9"/>
              </a:cxn>
            </a:cxnLst>
            <a:rect l="T15" t="T16" r="T17" b="T18"/>
            <a:pathLst>
              <a:path w="1080" h="120">
                <a:moveTo>
                  <a:pt x="0" y="120"/>
                </a:moveTo>
                <a:lnTo>
                  <a:pt x="1080" y="120"/>
                </a:lnTo>
                <a:lnTo>
                  <a:pt x="1080" y="0"/>
                </a:lnTo>
                <a:lnTo>
                  <a:pt x="0" y="0"/>
                </a:lnTo>
                <a:lnTo>
                  <a:pt x="0" y="120"/>
                </a:lnTo>
                <a:close/>
              </a:path>
            </a:pathLst>
          </a:custGeom>
          <a:solidFill>
            <a:srgbClr val="FFFFFF"/>
          </a:solidFill>
          <a:ln w="12700">
            <a:solidFill>
              <a:srgbClr val="000000">
                <a:alpha val="0"/>
              </a:srgbClr>
            </a:solidFill>
            <a:round/>
            <a:headEnd/>
            <a:tailEnd/>
          </a:ln>
        </p:spPr>
        <p:txBody>
          <a:bodyPr wrap="none" lIns="80168" tIns="40083" rIns="80168" bIns="40083" anchor="ctr"/>
          <a:lstStyle/>
          <a:p>
            <a:pPr fontAlgn="base">
              <a:spcBef>
                <a:spcPct val="0"/>
              </a:spcBef>
              <a:spcAft>
                <a:spcPct val="0"/>
              </a:spcAft>
            </a:pPr>
            <a:endParaRPr lang="tr-TR" b="1">
              <a:solidFill>
                <a:srgbClr val="000000"/>
              </a:solidFill>
              <a:ea typeface="ＭＳ Ｐゴシック" pitchFamily="34" charset="-128"/>
            </a:endParaRPr>
          </a:p>
        </p:txBody>
      </p:sp>
      <p:sp>
        <p:nvSpPr>
          <p:cNvPr id="23561" name="Title 1"/>
          <p:cNvSpPr>
            <a:spLocks/>
          </p:cNvSpPr>
          <p:nvPr/>
        </p:nvSpPr>
        <p:spPr bwMode="auto">
          <a:xfrm>
            <a:off x="569913" y="722313"/>
            <a:ext cx="7389812" cy="757237"/>
          </a:xfrm>
          <a:prstGeom prst="rect">
            <a:avLst/>
          </a:prstGeom>
          <a:noFill/>
          <a:ln>
            <a:noFill/>
          </a:ln>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0" rIns="0" bIns="0" anchor="b"/>
          <a:lstStyle>
            <a:lvl1pPr eaLnBrk="0" hangingPunct="0">
              <a:spcBef>
                <a:spcPct val="20000"/>
              </a:spcBef>
              <a:buChar char="•"/>
              <a:defRPr sz="29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har char="–"/>
              <a:defRPr sz="2500">
                <a:solidFill>
                  <a:schemeClr val="tx1"/>
                </a:solidFill>
                <a:latin typeface="Arial" pitchFamily="34" charset="0"/>
                <a:ea typeface="Arial" pitchFamily="34" charset="0"/>
                <a:cs typeface="Arial" pitchFamily="34" charset="0"/>
              </a:defRPr>
            </a:lvl2pPr>
            <a:lvl3pPr marL="1143000" indent="-228600" eaLnBrk="0" hangingPunct="0">
              <a:spcBef>
                <a:spcPct val="20000"/>
              </a:spcBef>
              <a:buChar char="•"/>
              <a:defRPr sz="2100">
                <a:solidFill>
                  <a:schemeClr val="tx1"/>
                </a:solidFill>
                <a:latin typeface="Arial" pitchFamily="34" charset="0"/>
                <a:ea typeface="Arial" pitchFamily="34" charset="0"/>
                <a:cs typeface="Arial" pitchFamily="34" charset="0"/>
              </a:defRPr>
            </a:lvl3pPr>
            <a:lvl4pPr marL="1600200" indent="-228600" eaLnBrk="0" hangingPunct="0">
              <a:spcBef>
                <a:spcPct val="20000"/>
              </a:spcBef>
              <a:buChar char="–"/>
              <a:defRPr>
                <a:solidFill>
                  <a:schemeClr val="tx1"/>
                </a:solidFill>
                <a:latin typeface="Arial" pitchFamily="34" charset="0"/>
                <a:ea typeface="Arial" pitchFamily="34" charset="0"/>
                <a:cs typeface="Arial" pitchFamily="34" charset="0"/>
              </a:defRPr>
            </a:lvl4pPr>
            <a:lvl5pPr marL="2057400" indent="-228600" eaLnBrk="0" hangingPunct="0">
              <a:spcBef>
                <a:spcPct val="20000"/>
              </a:spcBef>
              <a:buChar char="»"/>
              <a:defRPr>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ea typeface="Arial" pitchFamily="34" charset="0"/>
                <a:cs typeface="Arial" pitchFamily="34" charset="0"/>
              </a:defRPr>
            </a:lvl9pPr>
          </a:lstStyle>
          <a:p>
            <a:pPr algn="ctr" eaLnBrk="1" fontAlgn="base" hangingPunct="1">
              <a:lnSpc>
                <a:spcPct val="160000"/>
              </a:lnSpc>
              <a:spcBef>
                <a:spcPct val="0"/>
              </a:spcBef>
              <a:spcAft>
                <a:spcPct val="0"/>
              </a:spcAft>
              <a:buFontTx/>
              <a:buNone/>
            </a:pPr>
            <a:endParaRPr lang="en-US" altLang="tr-TR" sz="3200">
              <a:solidFill>
                <a:srgbClr val="FFFFFF"/>
              </a:solidFill>
              <a:latin typeface="Segoe UI" pitchFamily="34" charset="0"/>
            </a:endParaRPr>
          </a:p>
        </p:txBody>
      </p:sp>
      <p:sp>
        <p:nvSpPr>
          <p:cNvPr id="2" name="Başlık 1"/>
          <p:cNvSpPr>
            <a:spLocks noGrp="1"/>
          </p:cNvSpPr>
          <p:nvPr>
            <p:ph type="title"/>
          </p:nvPr>
        </p:nvSpPr>
        <p:spPr>
          <a:xfrm>
            <a:off x="457200" y="86465"/>
            <a:ext cx="8229600" cy="1143000"/>
          </a:xfrm>
        </p:spPr>
        <p:txBody>
          <a:bodyPr/>
          <a:lstStyle/>
          <a:p>
            <a:r>
              <a:rPr lang="tr-TR" dirty="0" err="1"/>
              <a:t>Aplastik</a:t>
            </a:r>
            <a:r>
              <a:rPr lang="tr-TR" dirty="0"/>
              <a:t> anemi (AA)</a:t>
            </a:r>
          </a:p>
        </p:txBody>
      </p:sp>
      <p:sp>
        <p:nvSpPr>
          <p:cNvPr id="3" name="İçerik Yer Tutucusu 2"/>
          <p:cNvSpPr>
            <a:spLocks noGrp="1"/>
          </p:cNvSpPr>
          <p:nvPr>
            <p:ph idx="1"/>
          </p:nvPr>
        </p:nvSpPr>
        <p:spPr>
          <a:xfrm>
            <a:off x="395536" y="1988840"/>
            <a:ext cx="8229600" cy="4525963"/>
          </a:xfrm>
        </p:spPr>
        <p:txBody>
          <a:bodyPr/>
          <a:lstStyle/>
          <a:p>
            <a:pPr marL="0" indent="0" algn="ctr">
              <a:lnSpc>
                <a:spcPct val="200000"/>
              </a:lnSpc>
              <a:buNone/>
            </a:pPr>
            <a:r>
              <a:rPr lang="tr-TR" sz="2400" dirty="0" err="1"/>
              <a:t>Aplastik</a:t>
            </a:r>
            <a:r>
              <a:rPr lang="tr-TR" sz="2400" dirty="0"/>
              <a:t> anemi (AA) anormal </a:t>
            </a:r>
            <a:r>
              <a:rPr lang="tr-TR" sz="2400" dirty="0" err="1"/>
              <a:t>infiltrasyon</a:t>
            </a:r>
            <a:r>
              <a:rPr lang="tr-TR" sz="2400" dirty="0"/>
              <a:t> ve </a:t>
            </a:r>
            <a:r>
              <a:rPr lang="tr-TR" sz="2400" dirty="0" err="1"/>
              <a:t>retikülin</a:t>
            </a:r>
            <a:r>
              <a:rPr lang="tr-TR" sz="2400" dirty="0"/>
              <a:t> lif artısı </a:t>
            </a:r>
            <a:r>
              <a:rPr lang="tr-TR" sz="2400" dirty="0" smtClean="0"/>
              <a:t>olmaksızın </a:t>
            </a:r>
            <a:r>
              <a:rPr lang="tr-TR" sz="2400" dirty="0" err="1" smtClean="0"/>
              <a:t>hiposellüler</a:t>
            </a:r>
            <a:r>
              <a:rPr lang="tr-TR" sz="2400" dirty="0" smtClean="0"/>
              <a:t> </a:t>
            </a:r>
            <a:r>
              <a:rPr lang="tr-TR" sz="2400" dirty="0"/>
              <a:t>kemik iliği ve </a:t>
            </a:r>
            <a:r>
              <a:rPr lang="tr-TR" sz="2400" dirty="0" err="1"/>
              <a:t>pansitopeni</a:t>
            </a:r>
            <a:r>
              <a:rPr lang="tr-TR" sz="2400" dirty="0"/>
              <a:t> ile seyreden </a:t>
            </a:r>
            <a:r>
              <a:rPr lang="tr-TR" sz="2400" dirty="0" err="1"/>
              <a:t>idiyopatik</a:t>
            </a:r>
            <a:r>
              <a:rPr lang="tr-TR" sz="2400" dirty="0"/>
              <a:t>/</a:t>
            </a:r>
            <a:r>
              <a:rPr lang="tr-TR" sz="2400" dirty="0" err="1"/>
              <a:t>idosenkratik</a:t>
            </a:r>
            <a:r>
              <a:rPr lang="tr-TR" sz="2400" dirty="0"/>
              <a:t> </a:t>
            </a:r>
            <a:r>
              <a:rPr lang="tr-TR" sz="2400" dirty="0" smtClean="0"/>
              <a:t>veya kalıtsal </a:t>
            </a:r>
            <a:r>
              <a:rPr lang="tr-TR" sz="2400" dirty="0"/>
              <a:t>bir kemik iliği yetmezliği hastalığıdır.</a:t>
            </a:r>
          </a:p>
        </p:txBody>
      </p:sp>
    </p:spTree>
    <p:extLst>
      <p:ext uri="{BB962C8B-B14F-4D97-AF65-F5344CB8AC3E}">
        <p14:creationId xmlns:p14="http://schemas.microsoft.com/office/powerpoint/2010/main" val="3898052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132856"/>
            <a:ext cx="6410100"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4"/>
          <p:cNvSpPr>
            <a:spLocks noChangeArrowheads="1"/>
          </p:cNvSpPr>
          <p:nvPr/>
        </p:nvSpPr>
        <p:spPr bwMode="auto">
          <a:xfrm>
            <a:off x="811646" y="5730797"/>
            <a:ext cx="8458200" cy="381000"/>
          </a:xfrm>
          <a:prstGeom prst="rect">
            <a:avLst/>
          </a:prstGeom>
          <a:noFill/>
          <a:ln>
            <a:noFill/>
          </a:ln>
          <a:extLst/>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400" dirty="0" smtClean="0">
                <a:solidFill>
                  <a:srgbClr val="CC0000"/>
                </a:solidFill>
              </a:rPr>
              <a:t>     Bazofil        </a:t>
            </a:r>
            <a:r>
              <a:rPr lang="tr-TR" altLang="tr-TR" sz="1400" dirty="0" err="1">
                <a:solidFill>
                  <a:srgbClr val="CC0000"/>
                </a:solidFill>
              </a:rPr>
              <a:t>Eozinofil</a:t>
            </a:r>
            <a:r>
              <a:rPr lang="tr-TR" altLang="tr-TR" sz="1400" dirty="0">
                <a:solidFill>
                  <a:srgbClr val="CC0000"/>
                </a:solidFill>
              </a:rPr>
              <a:t>  </a:t>
            </a:r>
            <a:r>
              <a:rPr lang="tr-TR" altLang="tr-TR" sz="1400" dirty="0" smtClean="0">
                <a:solidFill>
                  <a:srgbClr val="CC0000"/>
                </a:solidFill>
              </a:rPr>
              <a:t>      </a:t>
            </a:r>
            <a:r>
              <a:rPr lang="tr-TR" altLang="tr-TR" sz="1400" dirty="0" err="1">
                <a:solidFill>
                  <a:srgbClr val="CC0000"/>
                </a:solidFill>
              </a:rPr>
              <a:t>Nötrofil</a:t>
            </a:r>
            <a:r>
              <a:rPr lang="tr-TR" altLang="tr-TR" sz="1400" dirty="0">
                <a:solidFill>
                  <a:srgbClr val="CC0000"/>
                </a:solidFill>
              </a:rPr>
              <a:t>   </a:t>
            </a:r>
            <a:r>
              <a:rPr lang="tr-TR" altLang="tr-TR" sz="1400" dirty="0" smtClean="0">
                <a:solidFill>
                  <a:srgbClr val="CC0000"/>
                </a:solidFill>
              </a:rPr>
              <a:t>    </a:t>
            </a:r>
            <a:r>
              <a:rPr lang="tr-TR" altLang="tr-TR" sz="1400" dirty="0" err="1" smtClean="0">
                <a:solidFill>
                  <a:srgbClr val="CC0000"/>
                </a:solidFill>
              </a:rPr>
              <a:t>Monosit</a:t>
            </a:r>
            <a:r>
              <a:rPr lang="tr-TR" altLang="tr-TR" sz="1400" dirty="0" smtClean="0">
                <a:solidFill>
                  <a:srgbClr val="CC0000"/>
                </a:solidFill>
              </a:rPr>
              <a:t>       </a:t>
            </a:r>
            <a:r>
              <a:rPr lang="tr-TR" altLang="tr-TR" sz="1400" dirty="0" err="1" smtClean="0">
                <a:solidFill>
                  <a:srgbClr val="CC0000"/>
                </a:solidFill>
              </a:rPr>
              <a:t>Trombosit</a:t>
            </a:r>
            <a:r>
              <a:rPr lang="tr-TR" altLang="tr-TR" sz="1400" dirty="0" smtClean="0">
                <a:solidFill>
                  <a:srgbClr val="CC0000"/>
                </a:solidFill>
              </a:rPr>
              <a:t>       Eritrosit        Lenfosit</a:t>
            </a:r>
            <a:endParaRPr lang="tr-TR" altLang="tr-TR" sz="1400" dirty="0">
              <a:solidFill>
                <a:srgbClr val="CC0000"/>
              </a:solidFill>
            </a:endParaRPr>
          </a:p>
        </p:txBody>
      </p:sp>
      <p:sp>
        <p:nvSpPr>
          <p:cNvPr id="1029" name="Text Box 37"/>
          <p:cNvSpPr txBox="1">
            <a:spLocks noChangeArrowheads="1"/>
          </p:cNvSpPr>
          <p:nvPr/>
        </p:nvSpPr>
        <p:spPr bwMode="auto">
          <a:xfrm>
            <a:off x="3923928" y="2183840"/>
            <a:ext cx="11168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smtClean="0">
                <a:solidFill>
                  <a:srgbClr val="CC0000"/>
                </a:solidFill>
              </a:rPr>
              <a:t>Myeloid</a:t>
            </a:r>
            <a:r>
              <a:rPr lang="tr-TR" altLang="tr-TR" sz="1400" dirty="0" smtClean="0">
                <a:solidFill>
                  <a:srgbClr val="CC0000"/>
                </a:solidFill>
              </a:rPr>
              <a:t>   kök </a:t>
            </a:r>
            <a:r>
              <a:rPr lang="tr-TR" altLang="tr-TR" sz="1400" dirty="0">
                <a:solidFill>
                  <a:srgbClr val="CC0000"/>
                </a:solidFill>
              </a:rPr>
              <a:t>hücre</a:t>
            </a:r>
            <a:r>
              <a:rPr lang="tr-TR" altLang="tr-TR" sz="1400" dirty="0"/>
              <a:t> </a:t>
            </a:r>
          </a:p>
        </p:txBody>
      </p:sp>
      <p:sp>
        <p:nvSpPr>
          <p:cNvPr id="1030" name="Text Box 38"/>
          <p:cNvSpPr txBox="1">
            <a:spLocks noChangeArrowheads="1"/>
          </p:cNvSpPr>
          <p:nvPr/>
        </p:nvSpPr>
        <p:spPr bwMode="auto">
          <a:xfrm>
            <a:off x="5868144" y="2814169"/>
            <a:ext cx="1676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a:solidFill>
                  <a:srgbClr val="CC0000"/>
                </a:solidFill>
              </a:rPr>
              <a:t>Eritroblast</a:t>
            </a:r>
            <a:r>
              <a:rPr lang="tr-TR" altLang="tr-TR" sz="1400" dirty="0">
                <a:solidFill>
                  <a:srgbClr val="CC0000"/>
                </a:solidFill>
              </a:rPr>
              <a:t> </a:t>
            </a:r>
            <a:endParaRPr lang="tr-TR" altLang="tr-TR" sz="1400" dirty="0"/>
          </a:p>
        </p:txBody>
      </p:sp>
      <p:sp>
        <p:nvSpPr>
          <p:cNvPr id="1031" name="Text Box 39"/>
          <p:cNvSpPr txBox="1">
            <a:spLocks noChangeArrowheads="1"/>
          </p:cNvSpPr>
          <p:nvPr/>
        </p:nvSpPr>
        <p:spPr bwMode="auto">
          <a:xfrm>
            <a:off x="7236297" y="2132856"/>
            <a:ext cx="1008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a:solidFill>
                  <a:srgbClr val="CC0000"/>
                </a:solidFill>
              </a:rPr>
              <a:t>Lenfoid</a:t>
            </a:r>
            <a:r>
              <a:rPr lang="tr-TR" altLang="tr-TR" sz="1400" dirty="0">
                <a:solidFill>
                  <a:srgbClr val="CC0000"/>
                </a:solidFill>
              </a:rPr>
              <a:t> kök hücre</a:t>
            </a:r>
            <a:r>
              <a:rPr lang="tr-TR" altLang="tr-TR" sz="1400" dirty="0"/>
              <a:t> </a:t>
            </a:r>
          </a:p>
        </p:txBody>
      </p:sp>
      <p:sp>
        <p:nvSpPr>
          <p:cNvPr id="1032" name="Text Box 40"/>
          <p:cNvSpPr txBox="1">
            <a:spLocks noChangeArrowheads="1"/>
          </p:cNvSpPr>
          <p:nvPr/>
        </p:nvSpPr>
        <p:spPr bwMode="auto">
          <a:xfrm>
            <a:off x="2843808" y="2705616"/>
            <a:ext cx="1316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dirty="0" err="1">
                <a:solidFill>
                  <a:srgbClr val="CC0000"/>
                </a:solidFill>
              </a:rPr>
              <a:t>Myeloblast</a:t>
            </a:r>
            <a:endParaRPr lang="tr-TR" altLang="tr-TR" sz="1400" dirty="0"/>
          </a:p>
        </p:txBody>
      </p:sp>
      <p:sp>
        <p:nvSpPr>
          <p:cNvPr id="1033" name="Text Box 41"/>
          <p:cNvSpPr txBox="1">
            <a:spLocks noChangeArrowheads="1"/>
          </p:cNvSpPr>
          <p:nvPr/>
        </p:nvSpPr>
        <p:spPr bwMode="auto">
          <a:xfrm>
            <a:off x="4768652" y="1720553"/>
            <a:ext cx="2676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1400" b="1" dirty="0">
                <a:solidFill>
                  <a:srgbClr val="CC0000"/>
                </a:solidFill>
              </a:rPr>
              <a:t>PLURİPOTENT KÖK HÜCRE</a:t>
            </a:r>
          </a:p>
        </p:txBody>
      </p:sp>
      <p:sp>
        <p:nvSpPr>
          <p:cNvPr id="2" name="Başlık 1"/>
          <p:cNvSpPr>
            <a:spLocks noGrp="1"/>
          </p:cNvSpPr>
          <p:nvPr>
            <p:ph type="title"/>
          </p:nvPr>
        </p:nvSpPr>
        <p:spPr>
          <a:xfrm>
            <a:off x="495300" y="168135"/>
            <a:ext cx="8229600" cy="1143000"/>
          </a:xfrm>
        </p:spPr>
        <p:txBody>
          <a:bodyPr/>
          <a:lstStyle/>
          <a:p>
            <a:pPr lvl="0" eaLnBrk="1" fontAlgn="auto" hangingPunct="1">
              <a:spcBef>
                <a:spcPts val="0"/>
              </a:spcBef>
              <a:spcAft>
                <a:spcPts val="0"/>
              </a:spcAft>
            </a:pPr>
            <a:r>
              <a:rPr lang="tr-TR" altLang="tr-TR" sz="2800" b="1" kern="1200" dirty="0" smtClean="0">
                <a:solidFill>
                  <a:srgbClr val="000000"/>
                </a:solidFill>
                <a:ea typeface="+mn-ea"/>
              </a:rPr>
              <a:t>HEMATOPOESİS</a:t>
            </a:r>
            <a:endParaRPr lang="tr-TR" dirty="0"/>
          </a:p>
        </p:txBody>
      </p:sp>
    </p:spTree>
    <p:extLst>
      <p:ext uri="{BB962C8B-B14F-4D97-AF65-F5344CB8AC3E}">
        <p14:creationId xmlns:p14="http://schemas.microsoft.com/office/powerpoint/2010/main" val="2234682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132856"/>
            <a:ext cx="6410100"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76" name="AutoShape 28"/>
          <p:cNvSpPr>
            <a:spLocks noChangeArrowheads="1"/>
          </p:cNvSpPr>
          <p:nvPr/>
        </p:nvSpPr>
        <p:spPr bwMode="auto">
          <a:xfrm>
            <a:off x="5066748" y="1904256"/>
            <a:ext cx="533400" cy="457200"/>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104477" name="AutoShape 29"/>
          <p:cNvSpPr>
            <a:spLocks noChangeArrowheads="1"/>
          </p:cNvSpPr>
          <p:nvPr/>
        </p:nvSpPr>
        <p:spPr bwMode="auto">
          <a:xfrm rot="5762745">
            <a:off x="6298007" y="1904256"/>
            <a:ext cx="533400" cy="457200"/>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2" name="Dikdörtgen 1"/>
          <p:cNvSpPr/>
          <p:nvPr/>
        </p:nvSpPr>
        <p:spPr>
          <a:xfrm>
            <a:off x="3119898" y="332656"/>
            <a:ext cx="3223447" cy="523220"/>
          </a:xfrm>
          <a:prstGeom prst="rect">
            <a:avLst/>
          </a:prstGeom>
        </p:spPr>
        <p:txBody>
          <a:bodyPr wrap="none">
            <a:spAutoFit/>
          </a:bodyPr>
          <a:lstStyle/>
          <a:p>
            <a:pPr lvl="0"/>
            <a:r>
              <a:rPr lang="tr-TR" altLang="tr-TR" sz="2800" b="1" dirty="0">
                <a:solidFill>
                  <a:srgbClr val="000000"/>
                </a:solidFill>
              </a:rPr>
              <a:t>APLASTİK ANEMİ</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282" y="1843562"/>
            <a:ext cx="7416824" cy="436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0954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0447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0447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wheel(1)">
                                      <p:cBhvr>
                                        <p:cTn id="14"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76" grpId="0" animBg="1"/>
      <p:bldP spid="1044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468313" y="260350"/>
            <a:ext cx="7056015" cy="936402"/>
          </a:xfrm>
        </p:spPr>
        <p:txBody>
          <a:bodyPr/>
          <a:lstStyle/>
          <a:p>
            <a:pPr eaLnBrk="1" hangingPunct="1"/>
            <a:r>
              <a:rPr lang="tr-TR" altLang="tr-TR" sz="2800" b="1" dirty="0" smtClean="0">
                <a:ea typeface="ＭＳ Ｐゴシック" pitchFamily="34" charset="-128"/>
              </a:rPr>
              <a:t>APLASTİK ANEMİ (AA)</a:t>
            </a:r>
          </a:p>
        </p:txBody>
      </p:sp>
      <p:sp>
        <p:nvSpPr>
          <p:cNvPr id="108547" name="Rectangle 3"/>
          <p:cNvSpPr>
            <a:spLocks noGrp="1" noRot="1" noChangeArrowheads="1"/>
          </p:cNvSpPr>
          <p:nvPr>
            <p:ph idx="1"/>
          </p:nvPr>
        </p:nvSpPr>
        <p:spPr>
          <a:xfrm>
            <a:off x="5060261" y="1948182"/>
            <a:ext cx="4083739" cy="3329695"/>
          </a:xfrm>
        </p:spPr>
        <p:txBody>
          <a:bodyPr>
            <a:normAutofit/>
          </a:bodyPr>
          <a:lstStyle/>
          <a:p>
            <a:pPr indent="-173038" eaLnBrk="1" hangingPunct="1">
              <a:lnSpc>
                <a:spcPct val="150000"/>
              </a:lnSpc>
              <a:buFont typeface="Wingdings" pitchFamily="2" charset="2"/>
              <a:buNone/>
              <a:defRPr/>
            </a:pPr>
            <a:endParaRPr lang="tr-TR" sz="1600" dirty="0" smtClean="0">
              <a:ea typeface="ＭＳ Ｐゴシック" pitchFamily="34" charset="-128"/>
            </a:endParaRPr>
          </a:p>
          <a:p>
            <a:pPr indent="-173038" eaLnBrk="1" hangingPunct="1">
              <a:lnSpc>
                <a:spcPct val="150000"/>
              </a:lnSpc>
              <a:buFont typeface="Wingdings" pitchFamily="2" charset="2"/>
              <a:buNone/>
              <a:defRPr/>
            </a:pPr>
            <a:r>
              <a:rPr lang="tr-TR" sz="1600" dirty="0" smtClean="0">
                <a:ea typeface="ＭＳ Ｐゴシック" pitchFamily="34" charset="-128"/>
              </a:rPr>
              <a:t>	</a:t>
            </a:r>
            <a:r>
              <a:rPr lang="tr-TR" sz="1600" b="1" dirty="0" smtClean="0">
                <a:ea typeface="ＭＳ Ｐゴシック" pitchFamily="34" charset="-128"/>
              </a:rPr>
              <a:t>Kemik iliği</a:t>
            </a:r>
            <a:r>
              <a:rPr lang="en-US" sz="1600" dirty="0" smtClean="0">
                <a:ea typeface="ＭＳ Ｐゴシック" pitchFamily="34" charset="-128"/>
              </a:rPr>
              <a:t> –    </a:t>
            </a:r>
          </a:p>
          <a:p>
            <a:pPr indent="-173038" eaLnBrk="1" hangingPunct="1">
              <a:lnSpc>
                <a:spcPct val="150000"/>
              </a:lnSpc>
              <a:buFont typeface="Wingdings" pitchFamily="2" charset="2"/>
              <a:buNone/>
              <a:defRPr/>
            </a:pPr>
            <a:r>
              <a:rPr lang="en-US" sz="1600" dirty="0" smtClean="0">
                <a:ea typeface="ＭＳ Ｐゴシック" pitchFamily="34" charset="-128"/>
              </a:rPr>
              <a:t>	Hematopoetik kök hücre sayısı azalır,</a:t>
            </a:r>
          </a:p>
          <a:p>
            <a:pPr indent="-173038" eaLnBrk="1" hangingPunct="1">
              <a:lnSpc>
                <a:spcPct val="150000"/>
              </a:lnSpc>
              <a:buFont typeface="Wingdings" pitchFamily="2" charset="2"/>
              <a:buNone/>
              <a:defRPr/>
            </a:pPr>
            <a:r>
              <a:rPr lang="en-US" sz="1600" dirty="0" smtClean="0">
                <a:ea typeface="ＭＳ Ｐゴシック" pitchFamily="34" charset="-128"/>
              </a:rPr>
              <a:t>	</a:t>
            </a:r>
            <a:r>
              <a:rPr lang="tr-TR" sz="1600" dirty="0" smtClean="0">
                <a:ea typeface="ＭＳ Ｐゴシック" pitchFamily="34" charset="-128"/>
              </a:rPr>
              <a:t>Her 3 seride de belirgin azalma,</a:t>
            </a:r>
          </a:p>
          <a:p>
            <a:pPr indent="-173038" eaLnBrk="1" hangingPunct="1">
              <a:lnSpc>
                <a:spcPct val="150000"/>
              </a:lnSpc>
              <a:buFont typeface="Wingdings" pitchFamily="2" charset="2"/>
              <a:buNone/>
              <a:defRPr/>
            </a:pPr>
            <a:r>
              <a:rPr lang="tr-TR" sz="1600" dirty="0" smtClean="0">
                <a:ea typeface="ＭＳ Ｐゴシック" pitchFamily="34" charset="-128"/>
              </a:rPr>
              <a:t>	Yağ dokusunda artış</a:t>
            </a:r>
          </a:p>
          <a:p>
            <a:pPr indent="-173038" eaLnBrk="1" hangingPunct="1">
              <a:lnSpc>
                <a:spcPct val="150000"/>
              </a:lnSpc>
              <a:buFont typeface="Wingdings" pitchFamily="2" charset="2"/>
              <a:buNone/>
              <a:defRPr/>
            </a:pPr>
            <a:r>
              <a:rPr lang="tr-TR" sz="1600" dirty="0" smtClean="0">
                <a:ea typeface="ＭＳ Ｐゴシック" pitchFamily="34" charset="-128"/>
              </a:rPr>
              <a:t>	</a:t>
            </a:r>
            <a:endParaRPr lang="en-US" sz="1600" dirty="0" smtClean="0">
              <a:ea typeface="ＭＳ Ｐゴシック" pitchFamily="34" charset="-128"/>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412776"/>
            <a:ext cx="5243513"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http://www.kumc.edu/instruction/medicine/anatomy/histoweb/path/blood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7633" y="4673456"/>
            <a:ext cx="2002179" cy="13478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media-cache-ec0.pinimg.com/736x/89/e4/6e/89e46ea618a8c2eff34e4f5d5dd7ef5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8788" y="4665086"/>
            <a:ext cx="2268252" cy="1356202"/>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5436096" y="5322662"/>
            <a:ext cx="3203848" cy="584775"/>
          </a:xfrm>
          <a:prstGeom prst="rect">
            <a:avLst/>
          </a:prstGeom>
        </p:spPr>
        <p:txBody>
          <a:bodyPr wrap="square">
            <a:spAutoFit/>
          </a:bodyPr>
          <a:lstStyle/>
          <a:p>
            <a:r>
              <a:rPr lang="tr-TR" sz="1600" b="1" dirty="0" err="1"/>
              <a:t>Periferik</a:t>
            </a:r>
            <a:r>
              <a:rPr lang="tr-TR" sz="1600" b="1" dirty="0"/>
              <a:t> kan </a:t>
            </a:r>
            <a:r>
              <a:rPr lang="tr-TR" sz="1600" b="1" dirty="0" smtClean="0"/>
              <a:t>–              </a:t>
            </a:r>
            <a:r>
              <a:rPr lang="tr-TR" sz="1600" dirty="0" err="1"/>
              <a:t>Pansitopeni</a:t>
            </a:r>
            <a:r>
              <a:rPr lang="tr-TR" sz="1600" dirty="0"/>
              <a:t> ile karakterizedir.</a:t>
            </a:r>
          </a:p>
        </p:txBody>
      </p:sp>
      <p:pic>
        <p:nvPicPr>
          <p:cNvPr id="3084" name="Picture 12" descr="http://www.hindawi.com/journals/crihem/2012/106182.fig.00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2334444" y="1055919"/>
            <a:ext cx="1495619" cy="4369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692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Rot="1" noChangeArrowheads="1"/>
          </p:cNvSpPr>
          <p:nvPr>
            <p:ph idx="1"/>
          </p:nvPr>
        </p:nvSpPr>
        <p:spPr>
          <a:xfrm>
            <a:off x="539552" y="1916832"/>
            <a:ext cx="7848872" cy="4525963"/>
          </a:xfrm>
        </p:spPr>
        <p:txBody>
          <a:bodyPr/>
          <a:lstStyle/>
          <a:p>
            <a:pPr marL="273050" indent="77788" eaLnBrk="1" hangingPunct="1">
              <a:buFont typeface="Wingdings" pitchFamily="2" charset="2"/>
              <a:buNone/>
              <a:tabLst>
                <a:tab pos="622300" algn="l"/>
              </a:tabLst>
            </a:pPr>
            <a:r>
              <a:rPr lang="tr-TR" altLang="tr-TR" sz="2200" b="1" dirty="0" smtClean="0">
                <a:solidFill>
                  <a:srgbClr val="FF0000"/>
                </a:solidFill>
                <a:ea typeface="ＭＳ Ｐゴシック" pitchFamily="34" charset="-128"/>
              </a:rPr>
              <a:t>ANEMİ</a:t>
            </a:r>
          </a:p>
          <a:p>
            <a:pPr marL="273050" indent="77788" eaLnBrk="1" hangingPunct="1">
              <a:buFont typeface="Wingdings" pitchFamily="2" charset="2"/>
              <a:buNone/>
              <a:tabLst>
                <a:tab pos="622300" algn="l"/>
              </a:tabLst>
            </a:pPr>
            <a:r>
              <a:rPr lang="tr-TR" altLang="tr-TR" sz="2200" b="1" dirty="0" smtClean="0">
                <a:solidFill>
                  <a:srgbClr val="FF0000"/>
                </a:solidFill>
                <a:ea typeface="ＭＳ Ｐゴシック" pitchFamily="34" charset="-128"/>
              </a:rPr>
              <a:t>LÖKOPENİ</a:t>
            </a:r>
          </a:p>
          <a:p>
            <a:pPr marL="273050" indent="77788" eaLnBrk="1" hangingPunct="1">
              <a:buFont typeface="Wingdings" pitchFamily="2" charset="2"/>
              <a:buNone/>
              <a:tabLst>
                <a:tab pos="622300" algn="l"/>
              </a:tabLst>
            </a:pPr>
            <a:r>
              <a:rPr lang="tr-TR" altLang="tr-TR" sz="2200" b="1" dirty="0" smtClean="0">
                <a:solidFill>
                  <a:srgbClr val="FF0000"/>
                </a:solidFill>
                <a:ea typeface="ＭＳ Ｐゴシック" pitchFamily="34" charset="-128"/>
              </a:rPr>
              <a:t>TROMBOSİTOPENİ</a:t>
            </a:r>
          </a:p>
          <a:p>
            <a:pPr marL="273050" indent="77788" eaLnBrk="1" hangingPunct="1">
              <a:buFont typeface="Wingdings" pitchFamily="2" charset="2"/>
              <a:buNone/>
              <a:tabLst>
                <a:tab pos="622300" algn="l"/>
              </a:tabLst>
            </a:pPr>
            <a:endParaRPr lang="tr-TR" altLang="tr-TR" sz="2200" b="1" dirty="0" smtClean="0">
              <a:solidFill>
                <a:srgbClr val="E9EBF9"/>
              </a:solidFill>
              <a:ea typeface="ＭＳ Ｐゴシック" pitchFamily="34" charset="-128"/>
            </a:endParaRPr>
          </a:p>
          <a:p>
            <a:pPr marL="273050" indent="77788" eaLnBrk="1" hangingPunct="1">
              <a:buFont typeface="Wingdings" pitchFamily="2" charset="2"/>
              <a:buNone/>
              <a:tabLst>
                <a:tab pos="622300" algn="l"/>
              </a:tabLst>
            </a:pPr>
            <a:endParaRPr lang="tr-TR" altLang="tr-TR" sz="2200" b="1" dirty="0" smtClean="0">
              <a:solidFill>
                <a:srgbClr val="E9EBF9"/>
              </a:solidFill>
              <a:ea typeface="ＭＳ Ｐゴシック" pitchFamily="34" charset="-128"/>
            </a:endParaRPr>
          </a:p>
          <a:p>
            <a:pPr marL="273050" indent="77788" eaLnBrk="1" hangingPunct="1">
              <a:tabLst>
                <a:tab pos="622300" algn="l"/>
              </a:tabLst>
            </a:pPr>
            <a:endParaRPr lang="tr-TR" altLang="tr-TR" sz="2200" b="1" dirty="0" smtClean="0">
              <a:solidFill>
                <a:srgbClr val="E9EBF9"/>
              </a:solidFill>
              <a:ea typeface="ＭＳ Ｐゴシック" pitchFamily="34" charset="-128"/>
            </a:endParaRPr>
          </a:p>
          <a:p>
            <a:pPr marL="273050" indent="77788" eaLnBrk="1" hangingPunct="1">
              <a:buFont typeface="Wingdings" pitchFamily="2" charset="2"/>
              <a:buNone/>
              <a:tabLst>
                <a:tab pos="622300" algn="l"/>
              </a:tabLst>
            </a:pPr>
            <a:r>
              <a:rPr lang="tr-TR" altLang="tr-TR" sz="2200" b="1" dirty="0" smtClean="0">
                <a:solidFill>
                  <a:srgbClr val="FF0000"/>
                </a:solidFill>
                <a:ea typeface="ＭＳ Ｐゴシック" pitchFamily="34" charset="-128"/>
              </a:rPr>
              <a:t>PANSİTOPENİ: </a:t>
            </a:r>
            <a:r>
              <a:rPr lang="tr-TR" altLang="tr-TR" sz="2200" dirty="0" smtClean="0">
                <a:ea typeface="ＭＳ Ｐゴシック" pitchFamily="34" charset="-128"/>
              </a:rPr>
              <a:t>Kanda bulunan lökosit, eritrosit ve </a:t>
            </a:r>
            <a:r>
              <a:rPr lang="tr-TR" altLang="tr-TR" sz="2200" dirty="0" err="1" smtClean="0">
                <a:ea typeface="ＭＳ Ｐゴシック" pitchFamily="34" charset="-128"/>
              </a:rPr>
              <a:t>trombositlerin</a:t>
            </a:r>
            <a:r>
              <a:rPr lang="tr-TR" altLang="tr-TR" sz="2200" dirty="0" smtClean="0">
                <a:ea typeface="ＭＳ Ｐゴシック" pitchFamily="34" charset="-128"/>
              </a:rPr>
              <a:t> beraber azalmasına </a:t>
            </a:r>
            <a:r>
              <a:rPr lang="tr-TR" altLang="tr-TR" sz="2200" dirty="0" err="1" smtClean="0">
                <a:ea typeface="ＭＳ Ｐゴシック" pitchFamily="34" charset="-128"/>
              </a:rPr>
              <a:t>pansitopeni</a:t>
            </a:r>
            <a:r>
              <a:rPr lang="tr-TR" altLang="tr-TR" sz="2200" dirty="0" smtClean="0">
                <a:ea typeface="ＭＳ Ｐゴシック" pitchFamily="34" charset="-128"/>
              </a:rPr>
              <a:t> denir.</a:t>
            </a:r>
          </a:p>
        </p:txBody>
      </p:sp>
      <p:sp>
        <p:nvSpPr>
          <p:cNvPr id="8196" name="Line 4"/>
          <p:cNvSpPr>
            <a:spLocks noChangeShapeType="1"/>
          </p:cNvSpPr>
          <p:nvPr/>
        </p:nvSpPr>
        <p:spPr bwMode="auto">
          <a:xfrm>
            <a:off x="1648288" y="3140968"/>
            <a:ext cx="0" cy="10668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 name="Rectangle 2"/>
          <p:cNvSpPr>
            <a:spLocks noGrp="1" noRot="1" noChangeArrowheads="1"/>
          </p:cNvSpPr>
          <p:nvPr>
            <p:ph type="title"/>
          </p:nvPr>
        </p:nvSpPr>
        <p:spPr/>
        <p:txBody>
          <a:bodyPr/>
          <a:lstStyle/>
          <a:p>
            <a:pPr eaLnBrk="1" hangingPunct="1"/>
            <a:r>
              <a:rPr lang="tr-TR" altLang="tr-TR" sz="2800" b="1" dirty="0" smtClean="0">
                <a:ea typeface="ＭＳ Ｐゴシック" pitchFamily="34" charset="-128"/>
              </a:rPr>
              <a:t>APLASTİK ANEMİ (AA)</a:t>
            </a:r>
          </a:p>
        </p:txBody>
      </p:sp>
    </p:spTree>
    <p:extLst>
      <p:ext uri="{BB962C8B-B14F-4D97-AF65-F5344CB8AC3E}">
        <p14:creationId xmlns:p14="http://schemas.microsoft.com/office/powerpoint/2010/main" val="31978367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3"/>
          <p:cNvSpPr>
            <a:spLocks noGrp="1" noRot="1" noChangeArrowheads="1"/>
          </p:cNvSpPr>
          <p:nvPr>
            <p:ph idx="1"/>
          </p:nvPr>
        </p:nvSpPr>
        <p:spPr>
          <a:xfrm>
            <a:off x="1043608" y="2708920"/>
            <a:ext cx="6768752" cy="3483372"/>
          </a:xfrm>
        </p:spPr>
        <p:txBody>
          <a:bodyPr>
            <a:normAutofit/>
          </a:bodyPr>
          <a:lstStyle/>
          <a:p>
            <a:pPr indent="-173038" eaLnBrk="1" hangingPunct="1">
              <a:lnSpc>
                <a:spcPct val="130000"/>
              </a:lnSpc>
              <a:defRPr/>
            </a:pPr>
            <a:r>
              <a:rPr lang="tr-TR" sz="2000" dirty="0" smtClean="0">
                <a:ea typeface="ＭＳ Ｐゴシック" pitchFamily="34" charset="-128"/>
              </a:rPr>
              <a:t>Her iki cins ve her yaşta görülür. </a:t>
            </a:r>
          </a:p>
          <a:p>
            <a:pPr indent="-173038" eaLnBrk="1" hangingPunct="1">
              <a:lnSpc>
                <a:spcPct val="130000"/>
              </a:lnSpc>
              <a:defRPr/>
            </a:pPr>
            <a:r>
              <a:rPr lang="tr-TR" sz="2000" dirty="0" err="1" smtClean="0">
                <a:ea typeface="ＭＳ Ｐゴシック" pitchFamily="34" charset="-128"/>
              </a:rPr>
              <a:t>İnsidans</a:t>
            </a:r>
            <a:r>
              <a:rPr lang="en-US" sz="2000" dirty="0" smtClean="0">
                <a:ea typeface="ＭＳ Ｐゴシック" pitchFamily="34" charset="-128"/>
              </a:rPr>
              <a:t>: 5-10:10</a:t>
            </a:r>
            <a:r>
              <a:rPr lang="en-US" sz="2000" baseline="30000" dirty="0" smtClean="0">
                <a:ea typeface="ＭＳ Ｐゴシック" pitchFamily="34" charset="-128"/>
              </a:rPr>
              <a:t>6</a:t>
            </a:r>
            <a:r>
              <a:rPr lang="en-US" sz="2000" dirty="0" smtClean="0">
                <a:ea typeface="ＭＳ Ｐゴシック" pitchFamily="34" charset="-128"/>
              </a:rPr>
              <a:t> </a:t>
            </a:r>
            <a:r>
              <a:rPr lang="tr-TR" sz="2000" dirty="0" smtClean="0">
                <a:ea typeface="ＭＳ Ｐゴシック" pitchFamily="34" charset="-128"/>
              </a:rPr>
              <a:t>/yıl</a:t>
            </a:r>
          </a:p>
          <a:p>
            <a:pPr indent="-173038" eaLnBrk="1" hangingPunct="1">
              <a:lnSpc>
                <a:spcPct val="130000"/>
              </a:lnSpc>
              <a:defRPr/>
            </a:pPr>
            <a:r>
              <a:rPr lang="tr-TR" sz="2000" dirty="0" smtClean="0">
                <a:solidFill>
                  <a:srgbClr val="CC0000"/>
                </a:solidFill>
                <a:effectLst>
                  <a:outerShdw blurRad="38100" dist="38100" dir="2700000" algn="tl">
                    <a:srgbClr val="FFFFFF"/>
                  </a:outerShdw>
                </a:effectLst>
                <a:ea typeface="ＭＳ Ｐゴシック" pitchFamily="34" charset="-128"/>
              </a:rPr>
              <a:t>Yaş</a:t>
            </a:r>
            <a:r>
              <a:rPr lang="tr-TR" sz="2000" dirty="0" smtClean="0">
                <a:ea typeface="ＭＳ Ｐゴシック" pitchFamily="34" charset="-128"/>
              </a:rPr>
              <a:t>: 15-30 yaş</a:t>
            </a:r>
            <a:endParaRPr lang="en-US" sz="2000" dirty="0" smtClean="0">
              <a:ea typeface="ＭＳ Ｐゴシック" pitchFamily="34" charset="-128"/>
            </a:endParaRPr>
          </a:p>
          <a:p>
            <a:pPr indent="-173038" eaLnBrk="1" hangingPunct="1">
              <a:lnSpc>
                <a:spcPct val="130000"/>
              </a:lnSpc>
              <a:buFont typeface="Wingdings" pitchFamily="2" charset="2"/>
              <a:buNone/>
              <a:defRPr/>
            </a:pPr>
            <a:r>
              <a:rPr lang="en-US" sz="2000" dirty="0" smtClean="0">
                <a:ea typeface="ＭＳ Ｐゴシック" pitchFamily="34" charset="-128"/>
              </a:rPr>
              <a:t>	 </a:t>
            </a:r>
            <a:r>
              <a:rPr lang="tr-TR" sz="2000" dirty="0" smtClean="0">
                <a:ea typeface="ＭＳ Ｐゴシック" pitchFamily="34" charset="-128"/>
              </a:rPr>
              <a:t>	 </a:t>
            </a:r>
            <a:r>
              <a:rPr lang="en-US" sz="2000" dirty="0" smtClean="0">
                <a:ea typeface="ＭＳ Ｐゴシック" pitchFamily="34" charset="-128"/>
              </a:rPr>
              <a:t>&gt; 60 years </a:t>
            </a:r>
            <a:endParaRPr lang="tr-TR" sz="2000" dirty="0" smtClean="0">
              <a:ea typeface="ＭＳ Ｐゴシック" pitchFamily="34" charset="-128"/>
            </a:endParaRPr>
          </a:p>
          <a:p>
            <a:pPr indent="-173038" eaLnBrk="1" hangingPunct="1">
              <a:lnSpc>
                <a:spcPct val="130000"/>
              </a:lnSpc>
              <a:defRPr/>
            </a:pPr>
            <a:r>
              <a:rPr lang="tr-TR" sz="2000" dirty="0" smtClean="0">
                <a:solidFill>
                  <a:srgbClr val="CC0000"/>
                </a:solidFill>
                <a:effectLst>
                  <a:outerShdw blurRad="38100" dist="38100" dir="2700000" algn="tl">
                    <a:srgbClr val="FFFFFF"/>
                  </a:outerShdw>
                </a:effectLst>
                <a:ea typeface="ＭＳ Ｐゴシック" pitchFamily="34" charset="-128"/>
              </a:rPr>
              <a:t>Cins:</a:t>
            </a:r>
            <a:r>
              <a:rPr lang="tr-TR" sz="2000" dirty="0" smtClean="0">
                <a:solidFill>
                  <a:srgbClr val="CC0000"/>
                </a:solidFill>
                <a:ea typeface="ＭＳ Ｐゴシック" pitchFamily="34" charset="-128"/>
              </a:rPr>
              <a:t> </a:t>
            </a:r>
            <a:r>
              <a:rPr lang="tr-TR" sz="2000" dirty="0" smtClean="0">
                <a:ea typeface="ＭＳ Ｐゴシック" pitchFamily="34" charset="-128"/>
              </a:rPr>
              <a:t>E=K</a:t>
            </a:r>
          </a:p>
          <a:p>
            <a:pPr indent="-173038" eaLnBrk="1" hangingPunct="1">
              <a:lnSpc>
                <a:spcPct val="130000"/>
              </a:lnSpc>
              <a:defRPr/>
            </a:pPr>
            <a:r>
              <a:rPr lang="tr-TR" sz="2000" dirty="0" smtClean="0">
                <a:ea typeface="ＭＳ Ｐゴシック" pitchFamily="34" charset="-128"/>
              </a:rPr>
              <a:t>Uzak Doğu</a:t>
            </a:r>
            <a:r>
              <a:rPr lang="tr-TR" altLang="en-US" sz="2000" dirty="0" smtClean="0">
                <a:ea typeface="ＭＳ Ｐゴシック" pitchFamily="34" charset="-128"/>
              </a:rPr>
              <a:t>’</a:t>
            </a:r>
            <a:r>
              <a:rPr lang="tr-TR" sz="2000" dirty="0" smtClean="0">
                <a:ea typeface="ＭＳ Ｐゴシック" pitchFamily="34" charset="-128"/>
              </a:rPr>
              <a:t>da 2-3 kat fazla görülür.</a:t>
            </a:r>
            <a:endParaRPr lang="en-US" sz="2000" dirty="0" smtClean="0">
              <a:ea typeface="ＭＳ Ｐゴシック" pitchFamily="34" charset="-128"/>
            </a:endParaRPr>
          </a:p>
          <a:p>
            <a:pPr lvl="2" indent="-173038" eaLnBrk="1" hangingPunct="1">
              <a:lnSpc>
                <a:spcPct val="130000"/>
              </a:lnSpc>
              <a:buFont typeface="Wingdings" pitchFamily="2" charset="2"/>
              <a:buNone/>
              <a:defRPr/>
            </a:pPr>
            <a:r>
              <a:rPr lang="en-US" sz="2000" dirty="0" smtClean="0">
                <a:ea typeface="ＭＳ Ｐゴシック" pitchFamily="34" charset="-128"/>
              </a:rPr>
              <a:t>		</a:t>
            </a:r>
          </a:p>
          <a:p>
            <a:pPr indent="-173038" eaLnBrk="1" hangingPunct="1">
              <a:lnSpc>
                <a:spcPct val="130000"/>
              </a:lnSpc>
              <a:defRPr/>
            </a:pPr>
            <a:endParaRPr lang="tr-TR" sz="2000" dirty="0" smtClean="0">
              <a:ea typeface="ＭＳ Ｐゴシック" pitchFamily="34" charset="-128"/>
            </a:endParaRPr>
          </a:p>
        </p:txBody>
      </p:sp>
      <p:sp>
        <p:nvSpPr>
          <p:cNvPr id="2" name="Başlık 1"/>
          <p:cNvSpPr>
            <a:spLocks noGrp="1"/>
          </p:cNvSpPr>
          <p:nvPr>
            <p:ph type="title"/>
          </p:nvPr>
        </p:nvSpPr>
        <p:spPr>
          <a:xfrm>
            <a:off x="467544" y="44624"/>
            <a:ext cx="8229600" cy="1143000"/>
          </a:xfrm>
        </p:spPr>
        <p:txBody>
          <a:bodyPr/>
          <a:lstStyle/>
          <a:p>
            <a:r>
              <a:rPr lang="tr-TR" altLang="tr-TR" sz="2800" b="1" dirty="0">
                <a:solidFill>
                  <a:srgbClr val="000000"/>
                </a:solidFill>
                <a:ea typeface="ＭＳ Ｐゴシック" pitchFamily="34" charset="-128"/>
              </a:rPr>
              <a:t>APLASTİK ANEMİ (AA)</a:t>
            </a:r>
            <a:endParaRPr lang="tr-TR" dirty="0"/>
          </a:p>
        </p:txBody>
      </p:sp>
      <p:sp>
        <p:nvSpPr>
          <p:cNvPr id="3" name="Dikdörtgen 2"/>
          <p:cNvSpPr/>
          <p:nvPr/>
        </p:nvSpPr>
        <p:spPr>
          <a:xfrm>
            <a:off x="1259632" y="1916832"/>
            <a:ext cx="2520280" cy="523220"/>
          </a:xfrm>
          <a:prstGeom prst="rect">
            <a:avLst/>
          </a:prstGeom>
          <a:solidFill>
            <a:srgbClr val="FFC000"/>
          </a:solidFill>
        </p:spPr>
        <p:txBody>
          <a:bodyPr wrap="square">
            <a:spAutoFit/>
          </a:bodyPr>
          <a:lstStyle/>
          <a:p>
            <a:r>
              <a:rPr lang="tr-TR" altLang="tr-TR" sz="2800" dirty="0">
                <a:solidFill>
                  <a:srgbClr val="CC0000"/>
                </a:solidFill>
                <a:ea typeface="ＭＳ Ｐゴシック" pitchFamily="34" charset="-128"/>
              </a:rPr>
              <a:t>Epidemiyoloji</a:t>
            </a:r>
            <a:endParaRPr lang="tr-TR" sz="2800" dirty="0"/>
          </a:p>
        </p:txBody>
      </p:sp>
    </p:spTree>
    <p:extLst>
      <p:ext uri="{BB962C8B-B14F-4D97-AF65-F5344CB8AC3E}">
        <p14:creationId xmlns:p14="http://schemas.microsoft.com/office/powerpoint/2010/main" val="2053770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499992" y="4941168"/>
            <a:ext cx="4320480" cy="1296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9458" name="Picture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565156"/>
            <a:ext cx="1825625" cy="1513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2" name="AutoShape 4"/>
          <p:cNvSpPr>
            <a:spLocks noChangeArrowheads="1"/>
          </p:cNvSpPr>
          <p:nvPr/>
        </p:nvSpPr>
        <p:spPr bwMode="auto">
          <a:xfrm>
            <a:off x="1477962" y="1868488"/>
            <a:ext cx="1341438" cy="1112837"/>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73" name="AutoShape 5"/>
          <p:cNvSpPr>
            <a:spLocks noChangeArrowheads="1"/>
          </p:cNvSpPr>
          <p:nvPr/>
        </p:nvSpPr>
        <p:spPr bwMode="auto">
          <a:xfrm rot="5762745">
            <a:off x="4825441" y="1753311"/>
            <a:ext cx="959350" cy="872808"/>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74" name="Text Box 6"/>
          <p:cNvSpPr txBox="1">
            <a:spLocks noChangeArrowheads="1"/>
          </p:cNvSpPr>
          <p:nvPr/>
        </p:nvSpPr>
        <p:spPr bwMode="auto">
          <a:xfrm>
            <a:off x="179512" y="1531340"/>
            <a:ext cx="20882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smtClean="0">
                <a:solidFill>
                  <a:srgbClr val="FF0000"/>
                </a:solidFill>
              </a:rPr>
              <a:t>RADYASYON </a:t>
            </a:r>
            <a:r>
              <a:rPr lang="tr-TR" altLang="tr-TR" sz="2000" b="1" baseline="30000" dirty="0" smtClean="0">
                <a:solidFill>
                  <a:srgbClr val="FF0000"/>
                </a:solidFill>
              </a:rPr>
              <a:t>♠</a:t>
            </a:r>
            <a:endParaRPr lang="tr-TR" altLang="tr-TR" sz="2000" b="1" baseline="30000" dirty="0">
              <a:solidFill>
                <a:srgbClr val="FF0000"/>
              </a:solidFill>
            </a:endParaRPr>
          </a:p>
        </p:txBody>
      </p:sp>
      <p:sp>
        <p:nvSpPr>
          <p:cNvPr id="186375" name="Text Box 7"/>
          <p:cNvSpPr txBox="1">
            <a:spLocks noChangeArrowheads="1"/>
          </p:cNvSpPr>
          <p:nvPr/>
        </p:nvSpPr>
        <p:spPr bwMode="auto">
          <a:xfrm>
            <a:off x="5764460" y="1789605"/>
            <a:ext cx="320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a:solidFill>
                  <a:srgbClr val="FF0000"/>
                </a:solidFill>
              </a:rPr>
              <a:t>SİTOTOKSİK AJANLAR</a:t>
            </a:r>
            <a:r>
              <a:rPr lang="tr-TR" altLang="tr-TR" sz="2000" b="1" baseline="30000" dirty="0" smtClean="0">
                <a:solidFill>
                  <a:srgbClr val="FF0000"/>
                </a:solidFill>
              </a:rPr>
              <a:t>♦</a:t>
            </a:r>
            <a:endParaRPr lang="tr-TR" altLang="tr-TR" sz="2000" b="1" baseline="30000" dirty="0">
              <a:solidFill>
                <a:srgbClr val="FF0000"/>
              </a:solidFill>
            </a:endParaRPr>
          </a:p>
        </p:txBody>
      </p:sp>
      <p:sp>
        <p:nvSpPr>
          <p:cNvPr id="186376" name="Text Box 8"/>
          <p:cNvSpPr txBox="1">
            <a:spLocks noChangeArrowheads="1"/>
          </p:cNvSpPr>
          <p:nvPr/>
        </p:nvSpPr>
        <p:spPr bwMode="auto">
          <a:xfrm>
            <a:off x="683568" y="4791892"/>
            <a:ext cx="36022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smtClean="0">
                <a:solidFill>
                  <a:srgbClr val="FF0000"/>
                </a:solidFill>
              </a:rPr>
              <a:t>KONSTİTÜSYONEL</a:t>
            </a:r>
            <a:r>
              <a:rPr lang="tr-TR" altLang="tr-TR" sz="2000" b="1" baseline="30000" dirty="0" smtClean="0">
                <a:solidFill>
                  <a:srgbClr val="FF0000"/>
                </a:solidFill>
              </a:rPr>
              <a:t>♣</a:t>
            </a:r>
          </a:p>
          <a:p>
            <a:pPr eaLnBrk="1" hangingPunct="1"/>
            <a:r>
              <a:rPr lang="tr-TR" altLang="tr-TR" sz="1400" dirty="0" err="1" smtClean="0"/>
              <a:t>Fanconi</a:t>
            </a:r>
            <a:r>
              <a:rPr lang="tr-TR" altLang="tr-TR" sz="1400" dirty="0" smtClean="0"/>
              <a:t> </a:t>
            </a:r>
            <a:r>
              <a:rPr lang="tr-TR" altLang="tr-TR" sz="1400" dirty="0"/>
              <a:t>AA</a:t>
            </a:r>
          </a:p>
          <a:p>
            <a:pPr eaLnBrk="1" hangingPunct="1"/>
            <a:r>
              <a:rPr lang="tr-TR" altLang="tr-TR" sz="1400" dirty="0" err="1"/>
              <a:t>Dyskeratosis</a:t>
            </a:r>
            <a:r>
              <a:rPr lang="tr-TR" altLang="tr-TR" sz="1400" dirty="0"/>
              <a:t> </a:t>
            </a:r>
            <a:r>
              <a:rPr lang="tr-TR" altLang="tr-TR" sz="1400" dirty="0" err="1"/>
              <a:t>Congenita</a:t>
            </a:r>
            <a:endParaRPr lang="tr-TR" altLang="tr-TR" sz="1400" dirty="0"/>
          </a:p>
          <a:p>
            <a:pPr eaLnBrk="1" hangingPunct="1"/>
            <a:r>
              <a:rPr lang="tr-TR" altLang="tr-TR" sz="1400" dirty="0" err="1"/>
              <a:t>Schwachman-Diamond</a:t>
            </a:r>
            <a:endParaRPr lang="tr-TR" altLang="tr-TR" sz="1400" dirty="0"/>
          </a:p>
          <a:p>
            <a:pPr eaLnBrk="1" hangingPunct="1"/>
            <a:r>
              <a:rPr lang="tr-TR" altLang="tr-TR" sz="1400" dirty="0" err="1"/>
              <a:t>Konjenital</a:t>
            </a:r>
            <a:r>
              <a:rPr lang="tr-TR" altLang="tr-TR" sz="1400" dirty="0"/>
              <a:t> </a:t>
            </a:r>
            <a:r>
              <a:rPr lang="tr-TR" altLang="tr-TR" sz="1400" dirty="0" err="1"/>
              <a:t>amegakaryositik</a:t>
            </a:r>
            <a:r>
              <a:rPr lang="tr-TR" altLang="tr-TR" sz="1400" dirty="0"/>
              <a:t> </a:t>
            </a:r>
            <a:r>
              <a:rPr lang="tr-TR" altLang="tr-TR" sz="1400" dirty="0" err="1"/>
              <a:t>trombositopeni</a:t>
            </a:r>
            <a:r>
              <a:rPr lang="tr-TR" altLang="tr-TR" dirty="0">
                <a:solidFill>
                  <a:srgbClr val="FF0000"/>
                </a:solidFill>
              </a:rPr>
              <a:t> </a:t>
            </a:r>
          </a:p>
        </p:txBody>
      </p:sp>
      <p:sp>
        <p:nvSpPr>
          <p:cNvPr id="186377" name="Text Box 9"/>
          <p:cNvSpPr txBox="1">
            <a:spLocks noChangeArrowheads="1"/>
          </p:cNvSpPr>
          <p:nvPr/>
        </p:nvSpPr>
        <p:spPr bwMode="auto">
          <a:xfrm>
            <a:off x="5724128" y="4480719"/>
            <a:ext cx="21757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000" b="1" dirty="0">
                <a:solidFill>
                  <a:srgbClr val="FF0000"/>
                </a:solidFill>
              </a:rPr>
              <a:t>OTOİMMÜNİTE</a:t>
            </a:r>
            <a:r>
              <a:rPr lang="tr-TR" altLang="tr-TR" sz="2000" b="1" baseline="30000" dirty="0">
                <a:solidFill>
                  <a:srgbClr val="FF0000"/>
                </a:solidFill>
              </a:rPr>
              <a:t>♥</a:t>
            </a:r>
          </a:p>
          <a:p>
            <a:pPr eaLnBrk="1" hangingPunct="1"/>
            <a:endParaRPr lang="tr-TR" altLang="tr-TR" sz="2000" b="1" dirty="0">
              <a:solidFill>
                <a:srgbClr val="FF0000"/>
              </a:solidFill>
            </a:endParaRPr>
          </a:p>
        </p:txBody>
      </p:sp>
      <p:sp>
        <p:nvSpPr>
          <p:cNvPr id="186378" name="AutoShape 10"/>
          <p:cNvSpPr>
            <a:spLocks noChangeArrowheads="1"/>
          </p:cNvSpPr>
          <p:nvPr/>
        </p:nvSpPr>
        <p:spPr bwMode="auto">
          <a:xfrm rot="-5302074">
            <a:off x="1952591" y="3927046"/>
            <a:ext cx="921782" cy="785899"/>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79" name="AutoShape 11"/>
          <p:cNvSpPr>
            <a:spLocks noChangeArrowheads="1"/>
          </p:cNvSpPr>
          <p:nvPr/>
        </p:nvSpPr>
        <p:spPr bwMode="auto">
          <a:xfrm rot="-10786140">
            <a:off x="4952369" y="3610341"/>
            <a:ext cx="1069185" cy="868226"/>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80" name="Text Box 12"/>
          <p:cNvSpPr txBox="1">
            <a:spLocks noChangeArrowheads="1"/>
          </p:cNvSpPr>
          <p:nvPr/>
        </p:nvSpPr>
        <p:spPr bwMode="auto">
          <a:xfrm>
            <a:off x="6660232" y="3335923"/>
            <a:ext cx="2081651" cy="338554"/>
          </a:xfrm>
          <a:prstGeom prst="rect">
            <a:avLst/>
          </a:prstGeom>
          <a:solidFill>
            <a:srgbClr val="FFC000"/>
          </a:solidFill>
          <a:ln w="9525">
            <a:solidFill>
              <a:srgbClr val="000000"/>
            </a:solidFill>
            <a:miter lim="800000"/>
            <a:headEnd/>
            <a:tailEnd/>
          </a:ln>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a:t>otoimmün hastalık</a:t>
            </a:r>
          </a:p>
        </p:txBody>
      </p:sp>
      <p:sp>
        <p:nvSpPr>
          <p:cNvPr id="186381" name="Text Box 13"/>
          <p:cNvSpPr txBox="1">
            <a:spLocks noChangeArrowheads="1"/>
          </p:cNvSpPr>
          <p:nvPr/>
        </p:nvSpPr>
        <p:spPr bwMode="auto">
          <a:xfrm>
            <a:off x="6669088" y="2916342"/>
            <a:ext cx="639762" cy="338554"/>
          </a:xfrm>
          <a:prstGeom prst="rect">
            <a:avLst/>
          </a:prstGeom>
          <a:solidFill>
            <a:srgbClr val="FFC000"/>
          </a:solidFill>
          <a:ln w="9525">
            <a:solidFill>
              <a:srgbClr val="000000"/>
            </a:solidFill>
            <a:miter lim="800000"/>
            <a:headEnd/>
            <a:tailEnd/>
          </a:ln>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dirty="0" smtClean="0"/>
              <a:t>İlaç</a:t>
            </a:r>
            <a:endParaRPr lang="tr-TR" altLang="tr-TR" sz="1600" b="1" dirty="0"/>
          </a:p>
        </p:txBody>
      </p:sp>
      <p:sp>
        <p:nvSpPr>
          <p:cNvPr id="186382" name="Text Box 14"/>
          <p:cNvSpPr txBox="1">
            <a:spLocks noChangeArrowheads="1"/>
          </p:cNvSpPr>
          <p:nvPr/>
        </p:nvSpPr>
        <p:spPr bwMode="auto">
          <a:xfrm>
            <a:off x="6655386" y="3776246"/>
            <a:ext cx="838200" cy="338554"/>
          </a:xfrm>
          <a:prstGeom prst="rect">
            <a:avLst/>
          </a:prstGeom>
          <a:solidFill>
            <a:srgbClr val="FFC000"/>
          </a:solidFill>
          <a:ln w="9525">
            <a:solidFill>
              <a:srgbClr val="000000"/>
            </a:solidFill>
            <a:miter lim="800000"/>
            <a:headEnd/>
            <a:tailEnd/>
          </a:ln>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1600" b="1"/>
              <a:t>virüs</a:t>
            </a:r>
          </a:p>
        </p:txBody>
      </p:sp>
      <p:sp>
        <p:nvSpPr>
          <p:cNvPr id="186383" name="Line 15"/>
          <p:cNvSpPr>
            <a:spLocks noChangeShapeType="1"/>
          </p:cNvSpPr>
          <p:nvPr/>
        </p:nvSpPr>
        <p:spPr bwMode="auto">
          <a:xfrm flipH="1">
            <a:off x="5867400" y="3048000"/>
            <a:ext cx="76200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86384" name="Line 16"/>
          <p:cNvSpPr>
            <a:spLocks noChangeShapeType="1"/>
          </p:cNvSpPr>
          <p:nvPr/>
        </p:nvSpPr>
        <p:spPr bwMode="auto">
          <a:xfrm flipH="1">
            <a:off x="6019800" y="3657600"/>
            <a:ext cx="609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86385" name="Line 17"/>
          <p:cNvSpPr>
            <a:spLocks noChangeShapeType="1"/>
          </p:cNvSpPr>
          <p:nvPr/>
        </p:nvSpPr>
        <p:spPr bwMode="auto">
          <a:xfrm flipH="1">
            <a:off x="6172200" y="4114800"/>
            <a:ext cx="381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86386" name="AutoShape 18"/>
          <p:cNvSpPr>
            <a:spLocks noChangeArrowheads="1"/>
          </p:cNvSpPr>
          <p:nvPr/>
        </p:nvSpPr>
        <p:spPr bwMode="auto">
          <a:xfrm rot="7728589">
            <a:off x="4851321" y="2630197"/>
            <a:ext cx="1000284" cy="910845"/>
          </a:xfrm>
          <a:prstGeom prst="lightningBol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solidFill>
                <a:srgbClr val="FFFF99"/>
              </a:solidFill>
            </a:endParaRPr>
          </a:p>
        </p:txBody>
      </p:sp>
      <p:sp>
        <p:nvSpPr>
          <p:cNvPr id="186387" name="Text Box 19"/>
          <p:cNvSpPr txBox="1">
            <a:spLocks noChangeArrowheads="1"/>
          </p:cNvSpPr>
          <p:nvPr/>
        </p:nvSpPr>
        <p:spPr bwMode="auto">
          <a:xfrm>
            <a:off x="4266999" y="2524125"/>
            <a:ext cx="369888" cy="457200"/>
          </a:xfrm>
          <a:prstGeom prst="rect">
            <a:avLst/>
          </a:prstGeom>
          <a:solidFill>
            <a:srgbClr val="FFC000"/>
          </a:solidFill>
          <a:ln>
            <a:noFill/>
          </a:ln>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400" b="1" dirty="0">
                <a:solidFill>
                  <a:srgbClr val="FFFF99"/>
                </a:solidFill>
              </a:rPr>
              <a:t>?</a:t>
            </a:r>
          </a:p>
        </p:txBody>
      </p:sp>
      <p:sp>
        <p:nvSpPr>
          <p:cNvPr id="19476" name="Text Box 20"/>
          <p:cNvSpPr txBox="1">
            <a:spLocks noChangeArrowheads="1"/>
          </p:cNvSpPr>
          <p:nvPr/>
        </p:nvSpPr>
        <p:spPr bwMode="auto">
          <a:xfrm>
            <a:off x="3047999" y="2863850"/>
            <a:ext cx="1368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2400" b="1" dirty="0">
                <a:solidFill>
                  <a:srgbClr val="FFFF99"/>
                </a:solidFill>
              </a:rPr>
              <a:t>KÖK HÜCRE</a:t>
            </a:r>
          </a:p>
        </p:txBody>
      </p:sp>
      <p:sp>
        <p:nvSpPr>
          <p:cNvPr id="23" name="Rectangle 2"/>
          <p:cNvSpPr>
            <a:spLocks noGrp="1" noRot="1" noChangeArrowheads="1"/>
          </p:cNvSpPr>
          <p:nvPr>
            <p:ph type="title"/>
          </p:nvPr>
        </p:nvSpPr>
        <p:spPr>
          <a:xfrm>
            <a:off x="539552" y="680526"/>
            <a:ext cx="8025449" cy="450304"/>
          </a:xfrm>
        </p:spPr>
        <p:txBody>
          <a:bodyPr/>
          <a:lstStyle/>
          <a:p>
            <a:pPr marL="495300" lvl="0" indent="-495300" algn="l" eaLnBrk="1" fontAlgn="auto" hangingPunct="1">
              <a:lnSpc>
                <a:spcPct val="150000"/>
              </a:lnSpc>
              <a:spcBef>
                <a:spcPts val="0"/>
              </a:spcBef>
              <a:spcAft>
                <a:spcPts val="0"/>
              </a:spcAft>
              <a:defRPr/>
            </a:pPr>
            <a:r>
              <a:rPr lang="tr-TR" altLang="tr-TR" sz="1600" kern="1200" dirty="0" err="1">
                <a:solidFill>
                  <a:srgbClr val="000000"/>
                </a:solidFill>
                <a:latin typeface="Arial" pitchFamily="34" charset="0"/>
                <a:ea typeface="ＭＳ Ｐゴシック" pitchFamily="34" charset="-128"/>
              </a:rPr>
              <a:t>Primer</a:t>
            </a:r>
            <a:r>
              <a:rPr lang="tr-TR" altLang="tr-TR" sz="1600" kern="1200" dirty="0">
                <a:solidFill>
                  <a:srgbClr val="000000"/>
                </a:solidFill>
                <a:latin typeface="Arial" pitchFamily="34" charset="0"/>
                <a:ea typeface="ＭＳ Ｐゴシック" pitchFamily="34" charset="-128"/>
              </a:rPr>
              <a:t> </a:t>
            </a:r>
            <a:r>
              <a:rPr lang="tr-TR" altLang="tr-TR" sz="1600" kern="1200" dirty="0" err="1">
                <a:solidFill>
                  <a:srgbClr val="000000"/>
                </a:solidFill>
                <a:latin typeface="Arial" pitchFamily="34" charset="0"/>
                <a:ea typeface="ＭＳ Ｐゴシック" pitchFamily="34" charset="-128"/>
              </a:rPr>
              <a:t>defekt</a:t>
            </a:r>
            <a:r>
              <a:rPr lang="tr-TR" altLang="tr-TR" sz="1600" kern="1200" dirty="0">
                <a:solidFill>
                  <a:srgbClr val="000000"/>
                </a:solidFill>
                <a:latin typeface="Arial" pitchFamily="34" charset="0"/>
                <a:ea typeface="ＭＳ Ｐゴシック" pitchFamily="34" charset="-128"/>
              </a:rPr>
              <a:t> hematopoetik </a:t>
            </a:r>
            <a:r>
              <a:rPr lang="tr-TR" altLang="tr-TR" sz="1600" kern="1200" dirty="0" err="1">
                <a:solidFill>
                  <a:srgbClr val="000000"/>
                </a:solidFill>
                <a:latin typeface="Arial" pitchFamily="34" charset="0"/>
                <a:ea typeface="ＭＳ Ｐゴシック" pitchFamily="34" charset="-128"/>
              </a:rPr>
              <a:t>prekürsör</a:t>
            </a:r>
            <a:r>
              <a:rPr lang="tr-TR" altLang="tr-TR" sz="1600" kern="1200" dirty="0">
                <a:solidFill>
                  <a:srgbClr val="000000"/>
                </a:solidFill>
                <a:latin typeface="Arial" pitchFamily="34" charset="0"/>
                <a:ea typeface="ＭＳ Ｐゴシック" pitchFamily="34" charset="-128"/>
              </a:rPr>
              <a:t> kök hücrenin azalması/yok olmasıdır.</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0618" y="4835550"/>
            <a:ext cx="3439519" cy="1618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951" y="5188605"/>
            <a:ext cx="292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0392" y="5188605"/>
            <a:ext cx="2984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8850" y="5443085"/>
            <a:ext cx="3111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9617" y="5188605"/>
            <a:ext cx="3175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65975" y="5638987"/>
            <a:ext cx="2984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68344" y="5877273"/>
            <a:ext cx="292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3171" y="5638987"/>
            <a:ext cx="292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8"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14394" y="5877272"/>
            <a:ext cx="292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2267744" y="188640"/>
            <a:ext cx="4666534" cy="461665"/>
          </a:xfrm>
          <a:prstGeom prst="rect">
            <a:avLst/>
          </a:prstGeom>
        </p:spPr>
        <p:txBody>
          <a:bodyPr wrap="none">
            <a:spAutoFit/>
          </a:bodyPr>
          <a:lstStyle/>
          <a:p>
            <a:r>
              <a:rPr lang="tr-TR" sz="2400" b="1" dirty="0" smtClean="0"/>
              <a:t>AA ETYOLOJİ VE PATOGENEZ</a:t>
            </a:r>
            <a:endParaRPr lang="tr-TR" sz="2400" b="1" dirty="0"/>
          </a:p>
        </p:txBody>
      </p:sp>
    </p:spTree>
    <p:extLst>
      <p:ext uri="{BB962C8B-B14F-4D97-AF65-F5344CB8AC3E}">
        <p14:creationId xmlns:p14="http://schemas.microsoft.com/office/powerpoint/2010/main" val="2873973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6374"/>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8637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86375"/>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8637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86376"/>
                                        </p:tgtEl>
                                        <p:attrNameLst>
                                          <p:attrName>style.visibility</p:attrName>
                                        </p:attrNameLst>
                                      </p:cBhvr>
                                      <p:to>
                                        <p:strVal val="visible"/>
                                      </p:to>
                                    </p:se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186378"/>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186377"/>
                                        </p:tgtEl>
                                        <p:attrNameLst>
                                          <p:attrName>style.visibility</p:attrName>
                                        </p:attrNameLst>
                                      </p:cBhvr>
                                      <p:to>
                                        <p:strVal val="visible"/>
                                      </p:to>
                                    </p:set>
                                  </p:childTnLst>
                                </p:cTn>
                              </p:par>
                            </p:childTnLst>
                          </p:cTn>
                        </p:par>
                        <p:par>
                          <p:cTn id="28" fill="hold" nodeType="afterGroup">
                            <p:stCondLst>
                              <p:cond delay="500"/>
                            </p:stCondLst>
                            <p:childTnLst>
                              <p:par>
                                <p:cTn id="29" presetID="1" presetClass="entr" presetSubtype="0" fill="hold" grpId="0" nodeType="afterEffect">
                                  <p:stCondLst>
                                    <p:cond delay="0"/>
                                  </p:stCondLst>
                                  <p:childTnLst>
                                    <p:set>
                                      <p:cBhvr>
                                        <p:cTn id="30" dur="1" fill="hold">
                                          <p:stCondLst>
                                            <p:cond delay="499"/>
                                          </p:stCondLst>
                                        </p:cTn>
                                        <p:tgtEl>
                                          <p:spTgt spid="186379"/>
                                        </p:tgtEl>
                                        <p:attrNameLst>
                                          <p:attrName>style.visibility</p:attrName>
                                        </p:attrNameLst>
                                      </p:cBhvr>
                                      <p:to>
                                        <p:strVal val="visible"/>
                                      </p:to>
                                    </p:set>
                                  </p:childTnLst>
                                </p:cTn>
                              </p:par>
                            </p:childTnLst>
                          </p:cTn>
                        </p:par>
                        <p:par>
                          <p:cTn id="31" fill="hold" nodeType="afterGroup">
                            <p:stCondLst>
                              <p:cond delay="1000"/>
                            </p:stCondLst>
                            <p:childTnLst>
                              <p:par>
                                <p:cTn id="32" presetID="1" presetClass="entr" presetSubtype="0" fill="hold" grpId="0" nodeType="afterEffect">
                                  <p:stCondLst>
                                    <p:cond delay="0"/>
                                  </p:stCondLst>
                                  <p:childTnLst>
                                    <p:set>
                                      <p:cBhvr>
                                        <p:cTn id="33" dur="1" fill="hold">
                                          <p:stCondLst>
                                            <p:cond delay="499"/>
                                          </p:stCondLst>
                                        </p:cTn>
                                        <p:tgtEl>
                                          <p:spTgt spid="186381"/>
                                        </p:tgtEl>
                                        <p:attrNameLst>
                                          <p:attrName>style.visibility</p:attrName>
                                        </p:attrNameLst>
                                      </p:cBhvr>
                                      <p:to>
                                        <p:strVal val="visible"/>
                                      </p:to>
                                    </p:set>
                                  </p:childTnLst>
                                </p:cTn>
                              </p:par>
                            </p:childTnLst>
                          </p:cTn>
                        </p:par>
                        <p:par>
                          <p:cTn id="34" fill="hold" nodeType="afterGroup">
                            <p:stCondLst>
                              <p:cond delay="1500"/>
                            </p:stCondLst>
                            <p:childTnLst>
                              <p:par>
                                <p:cTn id="35" presetID="1" presetClass="entr" presetSubtype="0" fill="hold" grpId="0" nodeType="afterEffect">
                                  <p:stCondLst>
                                    <p:cond delay="0"/>
                                  </p:stCondLst>
                                  <p:childTnLst>
                                    <p:set>
                                      <p:cBhvr>
                                        <p:cTn id="36" dur="1" fill="hold">
                                          <p:stCondLst>
                                            <p:cond delay="499"/>
                                          </p:stCondLst>
                                        </p:cTn>
                                        <p:tgtEl>
                                          <p:spTgt spid="186383"/>
                                        </p:tgtEl>
                                        <p:attrNameLst>
                                          <p:attrName>style.visibility</p:attrName>
                                        </p:attrNameLst>
                                      </p:cBhvr>
                                      <p:to>
                                        <p:strVal val="visible"/>
                                      </p:to>
                                    </p:set>
                                  </p:childTnLst>
                                </p:cTn>
                              </p:par>
                            </p:childTnLst>
                          </p:cTn>
                        </p:par>
                        <p:par>
                          <p:cTn id="37" fill="hold" nodeType="afterGroup">
                            <p:stCondLst>
                              <p:cond delay="2000"/>
                            </p:stCondLst>
                            <p:childTnLst>
                              <p:par>
                                <p:cTn id="38" presetID="1" presetClass="entr" presetSubtype="0" fill="hold" grpId="0" nodeType="afterEffect">
                                  <p:stCondLst>
                                    <p:cond delay="0"/>
                                  </p:stCondLst>
                                  <p:childTnLst>
                                    <p:set>
                                      <p:cBhvr>
                                        <p:cTn id="39" dur="1" fill="hold">
                                          <p:stCondLst>
                                            <p:cond delay="499"/>
                                          </p:stCondLst>
                                        </p:cTn>
                                        <p:tgtEl>
                                          <p:spTgt spid="186380"/>
                                        </p:tgtEl>
                                        <p:attrNameLst>
                                          <p:attrName>style.visibility</p:attrName>
                                        </p:attrNameLst>
                                      </p:cBhvr>
                                      <p:to>
                                        <p:strVal val="visible"/>
                                      </p:to>
                                    </p:set>
                                  </p:childTnLst>
                                </p:cTn>
                              </p:par>
                            </p:childTnLst>
                          </p:cTn>
                        </p:par>
                        <p:par>
                          <p:cTn id="40" fill="hold" nodeType="afterGroup">
                            <p:stCondLst>
                              <p:cond delay="2500"/>
                            </p:stCondLst>
                            <p:childTnLst>
                              <p:par>
                                <p:cTn id="41" presetID="1" presetClass="entr" presetSubtype="0" fill="hold" grpId="0" nodeType="afterEffect">
                                  <p:stCondLst>
                                    <p:cond delay="0"/>
                                  </p:stCondLst>
                                  <p:childTnLst>
                                    <p:set>
                                      <p:cBhvr>
                                        <p:cTn id="42" dur="1" fill="hold">
                                          <p:stCondLst>
                                            <p:cond delay="499"/>
                                          </p:stCondLst>
                                        </p:cTn>
                                        <p:tgtEl>
                                          <p:spTgt spid="186384"/>
                                        </p:tgtEl>
                                        <p:attrNameLst>
                                          <p:attrName>style.visibility</p:attrName>
                                        </p:attrNameLst>
                                      </p:cBhvr>
                                      <p:to>
                                        <p:strVal val="visible"/>
                                      </p:to>
                                    </p:set>
                                  </p:childTnLst>
                                </p:cTn>
                              </p:par>
                            </p:childTnLst>
                          </p:cTn>
                        </p:par>
                        <p:par>
                          <p:cTn id="43" fill="hold" nodeType="afterGroup">
                            <p:stCondLst>
                              <p:cond delay="3000"/>
                            </p:stCondLst>
                            <p:childTnLst>
                              <p:par>
                                <p:cTn id="44" presetID="1" presetClass="entr" presetSubtype="0" fill="hold" grpId="0" nodeType="afterEffect">
                                  <p:stCondLst>
                                    <p:cond delay="0"/>
                                  </p:stCondLst>
                                  <p:childTnLst>
                                    <p:set>
                                      <p:cBhvr>
                                        <p:cTn id="45" dur="1" fill="hold">
                                          <p:stCondLst>
                                            <p:cond delay="499"/>
                                          </p:stCondLst>
                                        </p:cTn>
                                        <p:tgtEl>
                                          <p:spTgt spid="186382"/>
                                        </p:tgtEl>
                                        <p:attrNameLst>
                                          <p:attrName>style.visibility</p:attrName>
                                        </p:attrNameLst>
                                      </p:cBhvr>
                                      <p:to>
                                        <p:strVal val="visible"/>
                                      </p:to>
                                    </p:set>
                                  </p:childTnLst>
                                </p:cTn>
                              </p:par>
                            </p:childTnLst>
                          </p:cTn>
                        </p:par>
                        <p:par>
                          <p:cTn id="46" fill="hold" nodeType="afterGroup">
                            <p:stCondLst>
                              <p:cond delay="3500"/>
                            </p:stCondLst>
                            <p:childTnLst>
                              <p:par>
                                <p:cTn id="47" presetID="1" presetClass="entr" presetSubtype="0" fill="hold" grpId="0" nodeType="afterEffect">
                                  <p:stCondLst>
                                    <p:cond delay="0"/>
                                  </p:stCondLst>
                                  <p:childTnLst>
                                    <p:set>
                                      <p:cBhvr>
                                        <p:cTn id="48" dur="1" fill="hold">
                                          <p:stCondLst>
                                            <p:cond delay="499"/>
                                          </p:stCondLst>
                                        </p:cTn>
                                        <p:tgtEl>
                                          <p:spTgt spid="186385"/>
                                        </p:tgtEl>
                                        <p:attrNameLst>
                                          <p:attrName>style.visibility</p:attrName>
                                        </p:attrNameLst>
                                      </p:cBhvr>
                                      <p:to>
                                        <p:strVal val="visible"/>
                                      </p:to>
                                    </p:set>
                                  </p:childTnLst>
                                </p:cTn>
                              </p:par>
                            </p:childTnLst>
                          </p:cTn>
                        </p:par>
                        <p:par>
                          <p:cTn id="49" fill="hold" nodeType="afterGroup">
                            <p:stCondLst>
                              <p:cond delay="4000"/>
                            </p:stCondLst>
                            <p:childTnLst>
                              <p:par>
                                <p:cTn id="50" presetID="1" presetClass="entr" presetSubtype="0" fill="hold" grpId="0" nodeType="afterEffect">
                                  <p:stCondLst>
                                    <p:cond delay="0"/>
                                  </p:stCondLst>
                                  <p:childTnLst>
                                    <p:set>
                                      <p:cBhvr>
                                        <p:cTn id="51" dur="1" fill="hold">
                                          <p:stCondLst>
                                            <p:cond delay="499"/>
                                          </p:stCondLst>
                                        </p:cTn>
                                        <p:tgtEl>
                                          <p:spTgt spid="186386"/>
                                        </p:tgtEl>
                                        <p:attrNameLst>
                                          <p:attrName>style.visibility</p:attrName>
                                        </p:attrNameLst>
                                      </p:cBhvr>
                                      <p:to>
                                        <p:strVal val="visible"/>
                                      </p:to>
                                    </p:set>
                                  </p:childTnLst>
                                </p:cTn>
                              </p:par>
                            </p:childTnLst>
                          </p:cTn>
                        </p:par>
                        <p:par>
                          <p:cTn id="52" fill="hold" nodeType="afterGroup">
                            <p:stCondLst>
                              <p:cond delay="4500"/>
                            </p:stCondLst>
                            <p:childTnLst>
                              <p:par>
                                <p:cTn id="53" presetID="1" presetClass="entr" presetSubtype="0" fill="hold" grpId="0" nodeType="afterEffect">
                                  <p:stCondLst>
                                    <p:cond delay="0"/>
                                  </p:stCondLst>
                                  <p:childTnLst>
                                    <p:set>
                                      <p:cBhvr>
                                        <p:cTn id="54" dur="1" fill="hold">
                                          <p:stCondLst>
                                            <p:cond delay="499"/>
                                          </p:stCondLst>
                                        </p:cTn>
                                        <p:tgtEl>
                                          <p:spTgt spid="186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2" grpId="0" animBg="1"/>
      <p:bldP spid="186373" grpId="0" animBg="1"/>
      <p:bldP spid="186374" grpId="0" autoUpdateAnimBg="0"/>
      <p:bldP spid="186375" grpId="0" autoUpdateAnimBg="0"/>
      <p:bldP spid="186376" grpId="0" autoUpdateAnimBg="0"/>
      <p:bldP spid="186377" grpId="0" autoUpdateAnimBg="0"/>
      <p:bldP spid="186378" grpId="0" animBg="1"/>
      <p:bldP spid="186379" grpId="0" animBg="1"/>
      <p:bldP spid="186380" grpId="0" animBg="1" autoUpdateAnimBg="0"/>
      <p:bldP spid="186381" grpId="0" animBg="1" autoUpdateAnimBg="0"/>
      <p:bldP spid="186382" grpId="0" animBg="1" autoUpdateAnimBg="0"/>
      <p:bldP spid="186383" grpId="0" animBg="1"/>
      <p:bldP spid="186384" grpId="0" animBg="1"/>
      <p:bldP spid="186385" grpId="0" animBg="1"/>
      <p:bldP spid="186386" grpId="0" animBg="1"/>
      <p:bldP spid="186387"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395536" y="188640"/>
            <a:ext cx="8229600" cy="1143000"/>
          </a:xfrm>
        </p:spPr>
        <p:txBody>
          <a:bodyPr/>
          <a:lstStyle/>
          <a:p>
            <a:pPr eaLnBrk="1" hangingPunct="1"/>
            <a:r>
              <a:rPr lang="tr-TR" altLang="tr-TR" sz="2800" b="1" dirty="0" smtClean="0">
                <a:solidFill>
                  <a:schemeClr val="tx1"/>
                </a:solidFill>
                <a:ea typeface="ＭＳ Ｐゴシック" pitchFamily="34" charset="-128"/>
              </a:rPr>
              <a:t>AA-ETYOLOJİ</a:t>
            </a:r>
          </a:p>
        </p:txBody>
      </p:sp>
      <p:sp>
        <p:nvSpPr>
          <p:cNvPr id="102403" name="Rectangle 3"/>
          <p:cNvSpPr>
            <a:spLocks noGrp="1" noRot="1" noChangeArrowheads="1"/>
          </p:cNvSpPr>
          <p:nvPr>
            <p:ph idx="1"/>
          </p:nvPr>
        </p:nvSpPr>
        <p:spPr>
          <a:xfrm>
            <a:off x="1187624" y="2852936"/>
            <a:ext cx="7587878" cy="4211931"/>
          </a:xfrm>
        </p:spPr>
        <p:txBody>
          <a:bodyPr>
            <a:normAutofit/>
          </a:bodyPr>
          <a:lstStyle/>
          <a:p>
            <a:pPr marL="609600" indent="-609600" algn="ctr" eaLnBrk="1" hangingPunct="1">
              <a:lnSpc>
                <a:spcPct val="130000"/>
              </a:lnSpc>
              <a:buFont typeface="Wingdings" pitchFamily="2" charset="2"/>
              <a:buNone/>
              <a:defRPr/>
            </a:pPr>
            <a:endParaRPr lang="tr-TR" sz="2000" b="1" dirty="0" smtClean="0">
              <a:solidFill>
                <a:schemeClr val="accent2"/>
              </a:solidFill>
              <a:effectLst>
                <a:outerShdw blurRad="38100" dist="38100" dir="2700000" algn="tl">
                  <a:srgbClr val="FFFFFF"/>
                </a:outerShdw>
              </a:effectLst>
              <a:ea typeface="ＭＳ Ｐゴシック" pitchFamily="34" charset="-128"/>
            </a:endParaRPr>
          </a:p>
          <a:p>
            <a:pPr marL="609600" indent="-609600" eaLnBrk="1" hangingPunct="1">
              <a:lnSpc>
                <a:spcPct val="130000"/>
              </a:lnSpc>
              <a:buFont typeface="Wingdings" pitchFamily="2" charset="2"/>
              <a:buNone/>
              <a:defRPr/>
            </a:pPr>
            <a:r>
              <a:rPr lang="tr-TR" sz="2000" b="1" dirty="0" smtClean="0">
                <a:solidFill>
                  <a:srgbClr val="FF0000"/>
                </a:solidFill>
                <a:effectLst>
                  <a:outerShdw blurRad="38100" dist="38100" dir="2700000" algn="tl">
                    <a:srgbClr val="FFFFFF"/>
                  </a:outerShdw>
                </a:effectLst>
                <a:ea typeface="ＭＳ Ｐゴシック" pitchFamily="34" charset="-128"/>
              </a:rPr>
              <a:t>I. </a:t>
            </a:r>
            <a:r>
              <a:rPr lang="tr-TR" sz="2000" b="1" dirty="0" err="1" smtClean="0">
                <a:solidFill>
                  <a:srgbClr val="FF0000"/>
                </a:solidFill>
                <a:effectLst>
                  <a:outerShdw blurRad="38100" dist="38100" dir="2700000" algn="tl">
                    <a:srgbClr val="FFFFFF"/>
                  </a:outerShdw>
                </a:effectLst>
                <a:ea typeface="ＭＳ Ｐゴシック" pitchFamily="34" charset="-128"/>
              </a:rPr>
              <a:t>Herediter</a:t>
            </a:r>
            <a:r>
              <a:rPr lang="tr-TR" sz="2000" b="1" dirty="0" smtClean="0">
                <a:solidFill>
                  <a:srgbClr val="FF0000"/>
                </a:solidFill>
                <a:effectLst>
                  <a:outerShdw blurRad="38100" dist="38100" dir="2700000" algn="tl">
                    <a:srgbClr val="FFFFFF"/>
                  </a:outerShdw>
                </a:effectLst>
                <a:ea typeface="ＭＳ Ｐゴシック" pitchFamily="34" charset="-128"/>
              </a:rPr>
              <a:t> </a:t>
            </a:r>
          </a:p>
          <a:p>
            <a:pPr marL="609600" indent="-609600" eaLnBrk="1" hangingPunct="1">
              <a:lnSpc>
                <a:spcPct val="130000"/>
              </a:lnSpc>
              <a:buClr>
                <a:srgbClr val="277527"/>
              </a:buClr>
              <a:buFont typeface="Wingdings" pitchFamily="2" charset="2"/>
              <a:buAutoNum type="arabicPeriod"/>
              <a:defRPr/>
            </a:pPr>
            <a:r>
              <a:rPr lang="tr-TR" sz="2000" dirty="0" err="1" smtClean="0">
                <a:ea typeface="ＭＳ Ｐゴシック" pitchFamily="34" charset="-128"/>
              </a:rPr>
              <a:t>Fanconi</a:t>
            </a:r>
            <a:r>
              <a:rPr lang="tr-TR" sz="2000" dirty="0" smtClean="0">
                <a:ea typeface="ＭＳ Ｐゴシック" pitchFamily="34" charset="-128"/>
              </a:rPr>
              <a:t> anemisi</a:t>
            </a:r>
          </a:p>
          <a:p>
            <a:pPr marL="609600" indent="-609600" eaLnBrk="1" hangingPunct="1">
              <a:lnSpc>
                <a:spcPct val="130000"/>
              </a:lnSpc>
              <a:buClr>
                <a:srgbClr val="277527"/>
              </a:buClr>
              <a:buFont typeface="Wingdings" pitchFamily="2" charset="2"/>
              <a:buAutoNum type="arabicPeriod"/>
              <a:defRPr/>
            </a:pPr>
            <a:r>
              <a:rPr lang="tr-TR" sz="2000" dirty="0" err="1" smtClean="0">
                <a:ea typeface="ＭＳ Ｐゴシック" pitchFamily="34" charset="-128"/>
              </a:rPr>
              <a:t>Konjenital</a:t>
            </a:r>
            <a:r>
              <a:rPr lang="tr-TR" sz="2000" dirty="0" smtClean="0">
                <a:ea typeface="ＭＳ Ｐゴシック" pitchFamily="34" charset="-128"/>
              </a:rPr>
              <a:t> </a:t>
            </a:r>
            <a:r>
              <a:rPr lang="tr-TR" sz="2000" dirty="0" err="1" smtClean="0">
                <a:ea typeface="ＭＳ Ｐゴシック" pitchFamily="34" charset="-128"/>
              </a:rPr>
              <a:t>diskeratozis</a:t>
            </a:r>
            <a:endParaRPr lang="tr-TR" sz="2000" dirty="0" smtClean="0">
              <a:ea typeface="ＭＳ Ｐゴシック" pitchFamily="34" charset="-128"/>
            </a:endParaRPr>
          </a:p>
          <a:p>
            <a:pPr marL="609600" indent="-609600" eaLnBrk="1" hangingPunct="1">
              <a:lnSpc>
                <a:spcPct val="130000"/>
              </a:lnSpc>
              <a:buClr>
                <a:srgbClr val="277527"/>
              </a:buClr>
              <a:buFont typeface="Wingdings" pitchFamily="2" charset="2"/>
              <a:buAutoNum type="arabicPeriod"/>
              <a:defRPr/>
            </a:pPr>
            <a:r>
              <a:rPr lang="tr-TR" sz="2000" dirty="0" err="1" smtClean="0">
                <a:ea typeface="ＭＳ Ｐゴシック" pitchFamily="34" charset="-128"/>
              </a:rPr>
              <a:t>Shwachman-Diamond</a:t>
            </a:r>
            <a:r>
              <a:rPr lang="tr-TR" sz="2000" dirty="0" smtClean="0">
                <a:ea typeface="ＭＳ Ｐゴシック" pitchFamily="34" charset="-128"/>
              </a:rPr>
              <a:t> sendromu</a:t>
            </a:r>
          </a:p>
          <a:p>
            <a:pPr marL="609600" indent="-609600" eaLnBrk="1" hangingPunct="1">
              <a:lnSpc>
                <a:spcPct val="130000"/>
              </a:lnSpc>
              <a:buClr>
                <a:srgbClr val="277527"/>
              </a:buClr>
              <a:buFont typeface="Wingdings" pitchFamily="2" charset="2"/>
              <a:buAutoNum type="arabicPeriod"/>
              <a:defRPr/>
            </a:pPr>
            <a:r>
              <a:rPr lang="tr-TR" sz="2000" dirty="0" err="1" smtClean="0">
                <a:ea typeface="ＭＳ Ｐゴシック" pitchFamily="34" charset="-128"/>
              </a:rPr>
              <a:t>Konjenital</a:t>
            </a:r>
            <a:r>
              <a:rPr lang="tr-TR" sz="2000" dirty="0" smtClean="0">
                <a:ea typeface="ＭＳ Ｐゴシック" pitchFamily="34" charset="-128"/>
              </a:rPr>
              <a:t> </a:t>
            </a:r>
            <a:r>
              <a:rPr lang="tr-TR" sz="2000" dirty="0" err="1" smtClean="0">
                <a:ea typeface="ＭＳ Ｐゴシック" pitchFamily="34" charset="-128"/>
              </a:rPr>
              <a:t>amegakaryositik</a:t>
            </a:r>
            <a:r>
              <a:rPr lang="tr-TR" sz="2000" dirty="0" smtClean="0">
                <a:ea typeface="ＭＳ Ｐゴシック" pitchFamily="34" charset="-128"/>
              </a:rPr>
              <a:t> </a:t>
            </a:r>
            <a:r>
              <a:rPr lang="tr-TR" sz="2000" dirty="0" err="1" smtClean="0">
                <a:ea typeface="ＭＳ Ｐゴシック" pitchFamily="34" charset="-128"/>
              </a:rPr>
              <a:t>trombositopeni</a:t>
            </a:r>
            <a:r>
              <a:rPr lang="tr-TR" sz="2000" dirty="0" smtClean="0">
                <a:ea typeface="ＭＳ Ｐゴシック" pitchFamily="34" charset="-128"/>
              </a:rPr>
              <a:t>  </a:t>
            </a:r>
          </a:p>
          <a:p>
            <a:pPr marL="609600" indent="-609600" eaLnBrk="1" hangingPunct="1">
              <a:lnSpc>
                <a:spcPct val="130000"/>
              </a:lnSpc>
              <a:defRPr/>
            </a:pPr>
            <a:endParaRPr lang="tr-TR" sz="2000" dirty="0" smtClean="0">
              <a:ea typeface="ＭＳ Ｐゴシック" pitchFamily="34" charset="-128"/>
            </a:endParaRPr>
          </a:p>
        </p:txBody>
      </p:sp>
      <p:sp>
        <p:nvSpPr>
          <p:cNvPr id="2" name="Dikdörtgen 1"/>
          <p:cNvSpPr/>
          <p:nvPr/>
        </p:nvSpPr>
        <p:spPr>
          <a:xfrm>
            <a:off x="539552" y="1844824"/>
            <a:ext cx="8424936" cy="892552"/>
          </a:xfrm>
          <a:prstGeom prst="rect">
            <a:avLst/>
          </a:prstGeom>
        </p:spPr>
        <p:txBody>
          <a:bodyPr wrap="square">
            <a:spAutoFit/>
          </a:bodyPr>
          <a:lstStyle/>
          <a:p>
            <a:pPr marL="609600" indent="-609600">
              <a:lnSpc>
                <a:spcPct val="130000"/>
              </a:lnSpc>
              <a:defRPr/>
            </a:pPr>
            <a:r>
              <a:rPr lang="tr-TR" sz="2000" dirty="0">
                <a:ea typeface="ＭＳ Ｐゴシック" pitchFamily="34" charset="-128"/>
              </a:rPr>
              <a:t>AA </a:t>
            </a:r>
            <a:r>
              <a:rPr lang="tr-TR" sz="2000" dirty="0" err="1">
                <a:ea typeface="ＭＳ Ｐゴシック" pitchFamily="34" charset="-128"/>
              </a:rPr>
              <a:t>kalıtılan</a:t>
            </a:r>
            <a:r>
              <a:rPr lang="tr-TR" sz="2000" dirty="0">
                <a:ea typeface="ＭＳ Ｐゴシック" pitchFamily="34" charset="-128"/>
              </a:rPr>
              <a:t> birtakım genetik </a:t>
            </a:r>
            <a:r>
              <a:rPr lang="tr-TR" sz="2000" dirty="0" err="1">
                <a:ea typeface="ＭＳ Ｐゴシック" pitchFamily="34" charset="-128"/>
              </a:rPr>
              <a:t>defektlerden</a:t>
            </a:r>
            <a:r>
              <a:rPr lang="tr-TR" sz="2000" dirty="0">
                <a:ea typeface="ＭＳ Ｐゴシック" pitchFamily="34" charset="-128"/>
              </a:rPr>
              <a:t> köken alan </a:t>
            </a:r>
            <a:r>
              <a:rPr lang="tr-TR" sz="2000" dirty="0" err="1">
                <a:ea typeface="ＭＳ Ｐゴシック" pitchFamily="34" charset="-128"/>
              </a:rPr>
              <a:t>konjenital</a:t>
            </a:r>
            <a:r>
              <a:rPr lang="tr-TR" sz="2000" dirty="0">
                <a:ea typeface="ＭＳ Ｐゴシック" pitchFamily="34" charset="-128"/>
              </a:rPr>
              <a:t> </a:t>
            </a:r>
            <a:r>
              <a:rPr lang="tr-TR" sz="2000" dirty="0" smtClean="0">
                <a:ea typeface="ＭＳ Ｐゴシック" pitchFamily="34" charset="-128"/>
              </a:rPr>
              <a:t>form</a:t>
            </a:r>
          </a:p>
          <a:p>
            <a:pPr marL="609600" indent="-609600">
              <a:lnSpc>
                <a:spcPct val="130000"/>
              </a:lnSpc>
              <a:defRPr/>
            </a:pPr>
            <a:r>
              <a:rPr lang="tr-TR" sz="2000" dirty="0" smtClean="0">
                <a:ea typeface="ＭＳ Ｐゴシック" pitchFamily="34" charset="-128"/>
              </a:rPr>
              <a:t>olabileceği </a:t>
            </a:r>
            <a:r>
              <a:rPr lang="tr-TR" sz="2000" dirty="0">
                <a:ea typeface="ＭＳ Ｐゴシック" pitchFamily="34" charset="-128"/>
              </a:rPr>
              <a:t>gibi daha sık olarak sonradan kazanılmaktadır. (</a:t>
            </a:r>
            <a:r>
              <a:rPr lang="tr-TR" sz="2000" dirty="0" err="1" smtClean="0">
                <a:ea typeface="ＭＳ Ｐゴシック" pitchFamily="34" charset="-128"/>
              </a:rPr>
              <a:t>edinsel</a:t>
            </a:r>
            <a:r>
              <a:rPr lang="tr-TR" sz="2000" dirty="0">
                <a:ea typeface="ＭＳ Ｐゴシック" pitchFamily="34" charset="-128"/>
              </a:rPr>
              <a:t> </a:t>
            </a:r>
            <a:r>
              <a:rPr lang="tr-TR" sz="2000" dirty="0" smtClean="0">
                <a:ea typeface="ＭＳ Ｐゴシック" pitchFamily="34" charset="-128"/>
              </a:rPr>
              <a:t>form</a:t>
            </a:r>
            <a:r>
              <a:rPr lang="tr-TR" sz="2000" dirty="0">
                <a:ea typeface="ＭＳ Ｐゴシック" pitchFamily="34" charset="-128"/>
              </a:rPr>
              <a:t>)</a:t>
            </a:r>
          </a:p>
        </p:txBody>
      </p:sp>
    </p:spTree>
    <p:extLst>
      <p:ext uri="{BB962C8B-B14F-4D97-AF65-F5344CB8AC3E}">
        <p14:creationId xmlns:p14="http://schemas.microsoft.com/office/powerpoint/2010/main" val="2881497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tr-TR" altLang="tr-TR" dirty="0" smtClean="0">
                <a:ea typeface="ＭＳ Ｐゴシック" pitchFamily="34" charset="-128"/>
              </a:rPr>
              <a:t>AA-</a:t>
            </a:r>
            <a:r>
              <a:rPr lang="tr-TR" altLang="tr-TR" dirty="0" err="1" smtClean="0">
                <a:ea typeface="ＭＳ Ｐゴシック" pitchFamily="34" charset="-128"/>
              </a:rPr>
              <a:t>Etyoloji</a:t>
            </a:r>
            <a:r>
              <a:rPr lang="tr-TR" altLang="tr-TR" dirty="0" smtClean="0">
                <a:ea typeface="ＭＳ Ｐゴシック" pitchFamily="34" charset="-128"/>
              </a:rPr>
              <a:t>-Kazanılmış</a:t>
            </a:r>
            <a:endParaRPr lang="en-US" altLang="tr-TR" dirty="0" smtClean="0">
              <a:ea typeface="ＭＳ Ｐゴシック" pitchFamily="34" charset="-128"/>
            </a:endParaRPr>
          </a:p>
        </p:txBody>
      </p:sp>
      <p:sp>
        <p:nvSpPr>
          <p:cNvPr id="3" name="İçerik Yer Tutucusu 2"/>
          <p:cNvSpPr>
            <a:spLocks noGrp="1"/>
          </p:cNvSpPr>
          <p:nvPr>
            <p:ph sz="half" idx="2"/>
          </p:nvPr>
        </p:nvSpPr>
        <p:spPr>
          <a:xfrm>
            <a:off x="899592" y="1484784"/>
            <a:ext cx="7642921" cy="4525415"/>
          </a:xfrm>
        </p:spPr>
        <p:txBody>
          <a:bodyPr/>
          <a:lstStyle/>
          <a:p>
            <a:pPr marL="0" lvl="2" indent="0">
              <a:buNone/>
            </a:pPr>
            <a:r>
              <a:rPr lang="tr-TR" altLang="tr-TR" sz="2400" b="1" dirty="0">
                <a:solidFill>
                  <a:srgbClr val="FF0000"/>
                </a:solidFill>
                <a:latin typeface="Candara" pitchFamily="34" charset="0"/>
                <a:ea typeface="ＭＳ Ｐゴシック" pitchFamily="34" charset="-128"/>
              </a:rPr>
              <a:t>II. </a:t>
            </a:r>
            <a:r>
              <a:rPr lang="tr-TR" altLang="tr-TR" sz="2400" b="1" dirty="0" smtClean="0">
                <a:solidFill>
                  <a:srgbClr val="FF0000"/>
                </a:solidFill>
                <a:ea typeface="ＭＳ Ｐゴシック" pitchFamily="34" charset="-128"/>
              </a:rPr>
              <a:t>Kazanılmış</a:t>
            </a:r>
            <a:endParaRPr lang="tr-TR" altLang="tr-TR" sz="2000" dirty="0">
              <a:solidFill>
                <a:srgbClr val="FFFF99"/>
              </a:solidFill>
              <a:ea typeface="ＭＳ Ｐゴシック" pitchFamily="34" charset="-128"/>
            </a:endParaRPr>
          </a:p>
          <a:p>
            <a:pPr marL="860425" lvl="1" indent="-457200">
              <a:lnSpc>
                <a:spcPct val="200000"/>
              </a:lnSpc>
              <a:buFont typeface="+mj-lt"/>
              <a:buAutoNum type="arabicPeriod"/>
            </a:pPr>
            <a:r>
              <a:rPr lang="tr-TR" dirty="0" err="1" smtClean="0"/>
              <a:t>İdyopatik</a:t>
            </a:r>
            <a:endParaRPr lang="tr-TR" dirty="0" smtClean="0"/>
          </a:p>
          <a:p>
            <a:pPr marL="860425" lvl="1" indent="-457200">
              <a:lnSpc>
                <a:spcPct val="200000"/>
              </a:lnSpc>
              <a:buFont typeface="+mj-lt"/>
              <a:buAutoNum type="arabicPeriod"/>
            </a:pPr>
            <a:r>
              <a:rPr lang="tr-TR" dirty="0" smtClean="0"/>
              <a:t>İlaçlar (</a:t>
            </a:r>
            <a:r>
              <a:rPr lang="tr-TR" dirty="0" err="1" smtClean="0"/>
              <a:t>idiosenkrotik</a:t>
            </a:r>
            <a:r>
              <a:rPr lang="tr-TR" dirty="0" smtClean="0"/>
              <a:t> reaksiyonlar) </a:t>
            </a:r>
            <a:r>
              <a:rPr lang="tr-TR" dirty="0" err="1"/>
              <a:t>kloromfanikol</a:t>
            </a:r>
            <a:r>
              <a:rPr lang="tr-TR" dirty="0"/>
              <a:t>, </a:t>
            </a:r>
            <a:r>
              <a:rPr lang="tr-TR" dirty="0" err="1"/>
              <a:t>kinakrin</a:t>
            </a:r>
            <a:r>
              <a:rPr lang="tr-TR" dirty="0"/>
              <a:t> gibi bazı ilaçlar </a:t>
            </a:r>
            <a:r>
              <a:rPr lang="tr-TR" dirty="0" smtClean="0"/>
              <a:t>ve </a:t>
            </a:r>
            <a:r>
              <a:rPr lang="tr-TR" dirty="0" err="1" smtClean="0"/>
              <a:t>Kemoterapötikler</a:t>
            </a:r>
            <a:endParaRPr lang="tr-TR" dirty="0" smtClean="0"/>
          </a:p>
          <a:p>
            <a:pPr marL="860425" lvl="1" indent="-457200">
              <a:lnSpc>
                <a:spcPct val="200000"/>
              </a:lnSpc>
              <a:buFont typeface="+mj-lt"/>
              <a:buAutoNum type="arabicPeriod"/>
            </a:pPr>
            <a:r>
              <a:rPr lang="tr-TR" dirty="0"/>
              <a:t>İyonize </a:t>
            </a:r>
            <a:r>
              <a:rPr lang="tr-TR" dirty="0" err="1"/>
              <a:t>radyosyon</a:t>
            </a:r>
            <a:r>
              <a:rPr lang="tr-TR" dirty="0"/>
              <a:t> </a:t>
            </a:r>
            <a:r>
              <a:rPr lang="tr-TR" dirty="0" err="1"/>
              <a:t>maruziyeti</a:t>
            </a:r>
            <a:endParaRPr lang="tr-TR" dirty="0"/>
          </a:p>
          <a:p>
            <a:pPr marL="860425" lvl="1" indent="-457200">
              <a:lnSpc>
                <a:spcPct val="200000"/>
              </a:lnSpc>
              <a:buFont typeface="+mj-lt"/>
              <a:buAutoNum type="arabicPeriod"/>
            </a:pPr>
            <a:r>
              <a:rPr lang="tr-TR" dirty="0" err="1" smtClean="0"/>
              <a:t>İnfeksiyonlar</a:t>
            </a:r>
            <a:endParaRPr lang="tr-TR" dirty="0" smtClean="0"/>
          </a:p>
          <a:p>
            <a:pPr marL="860425" lvl="1" indent="-457200">
              <a:lnSpc>
                <a:spcPct val="200000"/>
              </a:lnSpc>
              <a:buFont typeface="+mj-lt"/>
              <a:buAutoNum type="arabicPeriod"/>
            </a:pPr>
            <a:r>
              <a:rPr lang="tr-TR" dirty="0" smtClean="0"/>
              <a:t>Kimyasal </a:t>
            </a:r>
            <a:r>
              <a:rPr lang="tr-TR" dirty="0"/>
              <a:t>ajanlar – benzen, ve bazı </a:t>
            </a:r>
            <a:r>
              <a:rPr lang="tr-TR" dirty="0" err="1"/>
              <a:t>insektisitler</a:t>
            </a:r>
            <a:endParaRPr lang="tr-TR" dirty="0"/>
          </a:p>
          <a:p>
            <a:pPr marL="860425" lvl="1" indent="-457200">
              <a:buFont typeface="+mj-lt"/>
              <a:buAutoNum type="arabicPeriod"/>
            </a:pPr>
            <a:endParaRPr lang="tr-TR" dirty="0"/>
          </a:p>
          <a:p>
            <a:pPr marL="0" indent="0">
              <a:buNone/>
            </a:pPr>
            <a:endParaRPr lang="tr-TR" dirty="0"/>
          </a:p>
        </p:txBody>
      </p:sp>
    </p:spTree>
    <p:extLst>
      <p:ext uri="{BB962C8B-B14F-4D97-AF65-F5344CB8AC3E}">
        <p14:creationId xmlns:p14="http://schemas.microsoft.com/office/powerpoint/2010/main" val="218615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81000" y="0"/>
            <a:ext cx="8385175" cy="1431925"/>
          </a:xfrm>
        </p:spPr>
        <p:txBody>
          <a:bodyPr/>
          <a:lstStyle/>
          <a:p>
            <a:pPr eaLnBrk="1" hangingPunct="1"/>
            <a:r>
              <a:rPr lang="tr-TR" altLang="tr-TR" sz="2800" b="1" dirty="0" smtClean="0">
                <a:ea typeface="ＭＳ Ｐゴシック" pitchFamily="34" charset="-128"/>
              </a:rPr>
              <a:t>AA-</a:t>
            </a:r>
            <a:r>
              <a:rPr lang="tr-TR" altLang="tr-TR" sz="2800" b="1" dirty="0" err="1" smtClean="0">
                <a:ea typeface="ＭＳ Ｐゴシック" pitchFamily="34" charset="-128"/>
              </a:rPr>
              <a:t>Etyoloji</a:t>
            </a:r>
            <a:r>
              <a:rPr lang="tr-TR" altLang="tr-TR" sz="2800" b="1" dirty="0" smtClean="0">
                <a:ea typeface="ＭＳ Ｐゴシック" pitchFamily="34" charset="-128"/>
              </a:rPr>
              <a:t>-Kazanılmış</a:t>
            </a:r>
          </a:p>
        </p:txBody>
      </p:sp>
      <p:sp>
        <p:nvSpPr>
          <p:cNvPr id="16387" name="Rectangle 3"/>
          <p:cNvSpPr>
            <a:spLocks noGrp="1" noRot="1" noChangeArrowheads="1"/>
          </p:cNvSpPr>
          <p:nvPr>
            <p:ph idx="1"/>
          </p:nvPr>
        </p:nvSpPr>
        <p:spPr>
          <a:xfrm>
            <a:off x="539552" y="1844824"/>
            <a:ext cx="8352928" cy="3528392"/>
          </a:xfrm>
        </p:spPr>
        <p:txBody>
          <a:bodyPr/>
          <a:lstStyle/>
          <a:p>
            <a:pPr marL="511175" indent="-342900" eaLnBrk="1" hangingPunct="1">
              <a:lnSpc>
                <a:spcPct val="150000"/>
              </a:lnSpc>
              <a:buFont typeface="Wingdings" panose="05000000000000000000" pitchFamily="2" charset="2"/>
              <a:buChar char="q"/>
            </a:pPr>
            <a:r>
              <a:rPr lang="tr-TR" altLang="tr-TR" sz="2400" b="1" dirty="0" smtClean="0">
                <a:solidFill>
                  <a:srgbClr val="FF0000"/>
                </a:solidFill>
                <a:ea typeface="ＭＳ Ｐゴシック" pitchFamily="34" charset="-128"/>
              </a:rPr>
              <a:t>İlaçlar ve </a:t>
            </a:r>
            <a:r>
              <a:rPr lang="tr-TR" altLang="tr-TR" sz="2400" b="1" dirty="0" err="1" smtClean="0">
                <a:solidFill>
                  <a:srgbClr val="FF0000"/>
                </a:solidFill>
                <a:ea typeface="ＭＳ Ｐゴシック" pitchFamily="34" charset="-128"/>
              </a:rPr>
              <a:t>kemoterapotik</a:t>
            </a:r>
            <a:r>
              <a:rPr lang="tr-TR" altLang="tr-TR" sz="2400" b="1" dirty="0" smtClean="0">
                <a:solidFill>
                  <a:srgbClr val="FF0000"/>
                </a:solidFill>
                <a:ea typeface="ＭＳ Ｐゴシック" pitchFamily="34" charset="-128"/>
              </a:rPr>
              <a:t> ajanlar:</a:t>
            </a:r>
            <a:r>
              <a:rPr lang="tr-TR" altLang="tr-TR" sz="2400" dirty="0" smtClean="0">
                <a:solidFill>
                  <a:srgbClr val="FF0000"/>
                </a:solidFill>
                <a:ea typeface="ＭＳ Ｐゴシック" pitchFamily="34" charset="-128"/>
              </a:rPr>
              <a:t> </a:t>
            </a:r>
            <a:endParaRPr lang="tr-TR" altLang="tr-TR" sz="2000" dirty="0" smtClean="0">
              <a:ea typeface="ＭＳ Ｐゴシック" pitchFamily="34" charset="-128"/>
              <a:cs typeface="Arial" pitchFamily="34" charset="0"/>
            </a:endParaRPr>
          </a:p>
          <a:p>
            <a:pPr indent="-173038" eaLnBrk="1" hangingPunct="1">
              <a:lnSpc>
                <a:spcPct val="150000"/>
              </a:lnSpc>
              <a:buFont typeface="Wingdings" pitchFamily="2" charset="2"/>
              <a:buNone/>
            </a:pPr>
            <a:r>
              <a:rPr lang="tr-TR" altLang="tr-TR" sz="2000" b="1" dirty="0">
                <a:ea typeface="ＭＳ Ｐゴシック" pitchFamily="34" charset="-128"/>
                <a:cs typeface="Arial" pitchFamily="34" charset="0"/>
              </a:rPr>
              <a:t>	 </a:t>
            </a:r>
            <a:r>
              <a:rPr lang="tr-TR" altLang="tr-TR" sz="2000" b="1" dirty="0" smtClean="0">
                <a:ea typeface="ＭＳ Ｐゴシック" pitchFamily="34" charset="-128"/>
                <a:cs typeface="Arial" pitchFamily="34" charset="0"/>
              </a:rPr>
              <a:t>  Kesin </a:t>
            </a:r>
            <a:r>
              <a:rPr lang="tr-TR" altLang="tr-TR" sz="2000" b="1" dirty="0" err="1" smtClean="0">
                <a:ea typeface="ＭＳ Ｐゴシック" pitchFamily="34" charset="-128"/>
                <a:cs typeface="Arial" pitchFamily="34" charset="0"/>
              </a:rPr>
              <a:t>myelosupresyon</a:t>
            </a:r>
            <a:r>
              <a:rPr lang="tr-TR" altLang="tr-TR" sz="2000" b="1" dirty="0" smtClean="0">
                <a:ea typeface="ＭＳ Ｐゴシック" pitchFamily="34" charset="-128"/>
                <a:cs typeface="Arial" pitchFamily="34" charset="0"/>
              </a:rPr>
              <a:t> yapanlar:</a:t>
            </a:r>
            <a:endParaRPr lang="en-US" altLang="tr-TR" sz="2000" b="1" dirty="0" smtClean="0">
              <a:ea typeface="ＭＳ Ｐゴシック" pitchFamily="34" charset="-128"/>
              <a:cs typeface="Arial" pitchFamily="34" charset="0"/>
            </a:endParaRPr>
          </a:p>
          <a:p>
            <a:pPr lvl="1" indent="-173038" eaLnBrk="1" hangingPunct="1">
              <a:lnSpc>
                <a:spcPct val="150000"/>
              </a:lnSpc>
              <a:buFont typeface="Arial" pitchFamily="34" charset="0"/>
              <a:buChar char="•"/>
            </a:pPr>
            <a:r>
              <a:rPr lang="en-US" altLang="tr-TR" sz="2000" dirty="0" err="1" smtClean="0">
                <a:ea typeface="ＭＳ Ｐゴシック" pitchFamily="34" charset="-128"/>
                <a:cs typeface="Arial" pitchFamily="34" charset="0"/>
              </a:rPr>
              <a:t>Alk</a:t>
            </a:r>
            <a:r>
              <a:rPr lang="tr-TR" altLang="tr-TR" sz="2000" dirty="0" smtClean="0">
                <a:ea typeface="ＭＳ Ｐゴシック" pitchFamily="34" charset="-128"/>
                <a:cs typeface="Arial" pitchFamily="34" charset="0"/>
              </a:rPr>
              <a:t>ile edici ajanlar</a:t>
            </a:r>
            <a:r>
              <a:rPr lang="en-US" altLang="tr-TR" sz="2000" dirty="0" smtClean="0">
                <a:ea typeface="ＭＳ Ｐゴシック" pitchFamily="34" charset="-128"/>
                <a:cs typeface="Arial" pitchFamily="34" charset="0"/>
              </a:rPr>
              <a:t>: </a:t>
            </a:r>
            <a:r>
              <a:rPr lang="tr-TR" altLang="tr-TR" sz="2000" dirty="0" err="1" smtClean="0">
                <a:ea typeface="ＭＳ Ｐゴシック" pitchFamily="34" charset="-128"/>
                <a:cs typeface="Arial" pitchFamily="34" charset="0"/>
              </a:rPr>
              <a:t>Siklofosfamid</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mel</a:t>
            </a:r>
            <a:r>
              <a:rPr lang="tr-TR" altLang="tr-TR" sz="2000" dirty="0" smtClean="0">
                <a:ea typeface="ＭＳ Ｐゴシック" pitchFamily="34" charset="-128"/>
                <a:cs typeface="Arial" pitchFamily="34" charset="0"/>
              </a:rPr>
              <a:t>fe</a:t>
            </a:r>
            <a:r>
              <a:rPr lang="en-US" altLang="tr-TR" sz="2000" dirty="0" err="1" smtClean="0">
                <a:ea typeface="ＭＳ Ｐゴシック" pitchFamily="34" charset="-128"/>
                <a:cs typeface="Arial" pitchFamily="34" charset="0"/>
              </a:rPr>
              <a:t>lan</a:t>
            </a:r>
            <a:r>
              <a:rPr lang="en-US" altLang="tr-TR" sz="2000" dirty="0" smtClean="0">
                <a:ea typeface="ＭＳ Ｐゴシック" pitchFamily="34" charset="-128"/>
                <a:cs typeface="Arial" pitchFamily="34" charset="0"/>
              </a:rPr>
              <a:t>,</a:t>
            </a:r>
            <a:r>
              <a:rPr lang="tr-TR" altLang="tr-TR" sz="2000" dirty="0" smtClean="0">
                <a:ea typeface="ＭＳ Ｐゴシック" pitchFamily="34" charset="-128"/>
                <a:cs typeface="Arial" pitchFamily="34" charset="0"/>
              </a:rPr>
              <a:t> </a:t>
            </a:r>
            <a:r>
              <a:rPr lang="tr-TR" altLang="tr-TR" sz="2000" dirty="0" err="1" smtClean="0">
                <a:ea typeface="ＭＳ Ｐゴシック" pitchFamily="34" charset="-128"/>
                <a:cs typeface="Arial" pitchFamily="34" charset="0"/>
              </a:rPr>
              <a:t>klorambusil</a:t>
            </a:r>
            <a:r>
              <a:rPr lang="tr-TR" altLang="tr-TR" sz="2000" dirty="0" smtClean="0">
                <a:ea typeface="ＭＳ Ｐゴシック" pitchFamily="34" charset="-128"/>
                <a:cs typeface="Arial" pitchFamily="34" charset="0"/>
              </a:rPr>
              <a:t>, bu</a:t>
            </a:r>
            <a:r>
              <a:rPr lang="en-US" altLang="tr-TR" sz="2000" dirty="0" err="1" smtClean="0">
                <a:ea typeface="ＭＳ Ｐゴシック" pitchFamily="34" charset="-128"/>
                <a:cs typeface="Arial" pitchFamily="34" charset="0"/>
              </a:rPr>
              <a:t>sulfan</a:t>
            </a:r>
            <a:endParaRPr lang="en-US" altLang="tr-TR" sz="2000" dirty="0" smtClean="0">
              <a:ea typeface="ＭＳ Ｐゴシック" pitchFamily="34" charset="-128"/>
              <a:cs typeface="Arial" pitchFamily="34" charset="0"/>
            </a:endParaRPr>
          </a:p>
          <a:p>
            <a:pPr lvl="1" indent="-173038" eaLnBrk="1" hangingPunct="1">
              <a:lnSpc>
                <a:spcPct val="150000"/>
              </a:lnSpc>
              <a:buFont typeface="Arial" pitchFamily="34" charset="0"/>
              <a:buChar char="•"/>
            </a:pPr>
            <a:r>
              <a:rPr lang="en-US" altLang="tr-TR" sz="2000" dirty="0" err="1" smtClean="0">
                <a:ea typeface="ＭＳ Ｐゴシック" pitchFamily="34" charset="-128"/>
                <a:cs typeface="Arial" pitchFamily="34" charset="0"/>
              </a:rPr>
              <a:t>Antimetaboli</a:t>
            </a:r>
            <a:r>
              <a:rPr lang="tr-TR" altLang="tr-TR" sz="2000" dirty="0" err="1" smtClean="0">
                <a:ea typeface="ＭＳ Ｐゴシック" pitchFamily="34" charset="-128"/>
                <a:cs typeface="Arial" pitchFamily="34" charset="0"/>
              </a:rPr>
              <a:t>tler</a:t>
            </a:r>
            <a:r>
              <a:rPr lang="en-US" altLang="tr-TR" sz="2000" dirty="0" smtClean="0">
                <a:ea typeface="ＭＳ Ｐゴシック" pitchFamily="34" charset="-128"/>
                <a:cs typeface="Arial" pitchFamily="34" charset="0"/>
              </a:rPr>
              <a:t>: </a:t>
            </a:r>
            <a:r>
              <a:rPr lang="tr-TR" altLang="tr-TR" sz="2000" dirty="0" smtClean="0">
                <a:ea typeface="ＭＳ Ｐゴシック" pitchFamily="34" charset="-128"/>
                <a:cs typeface="Arial" pitchFamily="34" charset="0"/>
              </a:rPr>
              <a:t>A</a:t>
            </a:r>
            <a:r>
              <a:rPr lang="en-US" altLang="tr-TR" sz="2000" dirty="0" err="1" smtClean="0">
                <a:ea typeface="ＭＳ Ｐゴシック" pitchFamily="34" charset="-128"/>
                <a:cs typeface="Arial" pitchFamily="34" charset="0"/>
              </a:rPr>
              <a:t>zatioprine</a:t>
            </a:r>
            <a:r>
              <a:rPr lang="en-US" altLang="tr-TR" sz="2000" dirty="0" smtClean="0">
                <a:ea typeface="ＭＳ Ｐゴシック" pitchFamily="34" charset="-128"/>
                <a:cs typeface="Arial" pitchFamily="34" charset="0"/>
              </a:rPr>
              <a:t>, 6mp, </a:t>
            </a:r>
            <a:r>
              <a:rPr lang="tr-TR" altLang="tr-TR" sz="2000" dirty="0" err="1" smtClean="0">
                <a:ea typeface="ＭＳ Ｐゴシック" pitchFamily="34" charset="-128"/>
                <a:cs typeface="Arial" pitchFamily="34" charset="0"/>
              </a:rPr>
              <a:t>hidroksiüre</a:t>
            </a:r>
            <a:r>
              <a:rPr lang="en-US" altLang="tr-TR" sz="2000" dirty="0" smtClean="0">
                <a:ea typeface="ＭＳ Ｐゴシック" pitchFamily="34" charset="-128"/>
                <a:cs typeface="Arial" pitchFamily="34" charset="0"/>
              </a:rPr>
              <a:t>, MTX</a:t>
            </a:r>
          </a:p>
          <a:p>
            <a:pPr lvl="1" indent="-173038" eaLnBrk="1" hangingPunct="1">
              <a:lnSpc>
                <a:spcPct val="150000"/>
              </a:lnSpc>
              <a:buFont typeface="Arial" pitchFamily="34" charset="0"/>
              <a:buChar char="•"/>
            </a:pPr>
            <a:r>
              <a:rPr lang="tr-TR" altLang="tr-TR" sz="2000" dirty="0" smtClean="0">
                <a:ea typeface="ＭＳ Ｐゴシック" pitchFamily="34" charset="-128"/>
                <a:cs typeface="Arial" pitchFamily="34" charset="0"/>
              </a:rPr>
              <a:t>Diğerleri</a:t>
            </a:r>
            <a:r>
              <a:rPr lang="en-US" altLang="tr-TR" sz="2000" dirty="0" smtClean="0">
                <a:ea typeface="ＭＳ Ｐゴシック" pitchFamily="34" charset="-128"/>
                <a:cs typeface="Arial" pitchFamily="34" charset="0"/>
              </a:rPr>
              <a:t>: </a:t>
            </a:r>
            <a:r>
              <a:rPr lang="tr-TR" altLang="tr-TR" sz="2000" dirty="0" smtClean="0">
                <a:ea typeface="ＭＳ Ｐゴシック" pitchFamily="34" charset="-128"/>
                <a:cs typeface="Arial" pitchFamily="34" charset="0"/>
              </a:rPr>
              <a:t>D</a:t>
            </a:r>
            <a:r>
              <a:rPr lang="en-US" altLang="tr-TR" sz="2000" dirty="0" err="1" smtClean="0">
                <a:ea typeface="ＭＳ Ｐゴシック" pitchFamily="34" charset="-128"/>
                <a:cs typeface="Arial" pitchFamily="34" charset="0"/>
              </a:rPr>
              <a:t>aunorubi</a:t>
            </a:r>
            <a:r>
              <a:rPr lang="tr-TR" altLang="tr-TR" sz="2000" dirty="0" smtClean="0">
                <a:ea typeface="ＭＳ Ｐゴシック" pitchFamily="34" charset="-128"/>
                <a:cs typeface="Arial" pitchFamily="34" charset="0"/>
              </a:rPr>
              <a:t>s</a:t>
            </a:r>
            <a:r>
              <a:rPr lang="en-US" altLang="tr-TR" sz="2000" dirty="0" smtClean="0">
                <a:ea typeface="ＭＳ Ｐゴシック" pitchFamily="34" charset="-128"/>
                <a:cs typeface="Arial" pitchFamily="34" charset="0"/>
              </a:rPr>
              <a:t>in, do</a:t>
            </a:r>
            <a:r>
              <a:rPr lang="tr-TR" altLang="tr-TR" sz="2000" dirty="0" err="1" smtClean="0">
                <a:ea typeface="ＭＳ Ｐゴシック" pitchFamily="34" charset="-128"/>
                <a:cs typeface="Arial" pitchFamily="34" charset="0"/>
              </a:rPr>
              <a:t>ks</a:t>
            </a:r>
            <a:r>
              <a:rPr lang="en-US" altLang="tr-TR" sz="2000" dirty="0" err="1" smtClean="0">
                <a:ea typeface="ＭＳ Ｐゴシック" pitchFamily="34" charset="-128"/>
                <a:cs typeface="Arial" pitchFamily="34" charset="0"/>
              </a:rPr>
              <a:t>orubi</a:t>
            </a:r>
            <a:r>
              <a:rPr lang="tr-TR" altLang="tr-TR" sz="2000" dirty="0" smtClean="0">
                <a:ea typeface="ＭＳ Ｐゴシック" pitchFamily="34" charset="-128"/>
                <a:cs typeface="Arial" pitchFamily="34" charset="0"/>
              </a:rPr>
              <a:t>s</a:t>
            </a:r>
            <a:r>
              <a:rPr lang="en-US" altLang="tr-TR" sz="2000" dirty="0" smtClean="0">
                <a:ea typeface="ＭＳ Ｐゴシック" pitchFamily="34" charset="-128"/>
                <a:cs typeface="Arial" pitchFamily="34" charset="0"/>
              </a:rPr>
              <a:t>in, </a:t>
            </a:r>
            <a:r>
              <a:rPr lang="tr-TR" altLang="tr-TR" sz="2000" dirty="0" smtClean="0">
                <a:ea typeface="ＭＳ Ｐゴシック" pitchFamily="34" charset="-128"/>
                <a:cs typeface="Arial" pitchFamily="34" charset="0"/>
              </a:rPr>
              <a:t>k</a:t>
            </a:r>
            <a:r>
              <a:rPr lang="en-US" altLang="tr-TR" sz="2000" dirty="0" err="1" smtClean="0">
                <a:ea typeface="ＭＳ Ｐゴシック" pitchFamily="34" charset="-128"/>
                <a:cs typeface="Arial" pitchFamily="34" charset="0"/>
              </a:rPr>
              <a:t>armustine</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lomustin,amsacrine</a:t>
            </a:r>
            <a:endParaRPr lang="en-US" altLang="tr-TR" sz="2000" dirty="0" smtClean="0">
              <a:ea typeface="ＭＳ Ｐゴシック" pitchFamily="34" charset="-128"/>
              <a:cs typeface="Arial" pitchFamily="34" charset="0"/>
            </a:endParaRPr>
          </a:p>
          <a:p>
            <a:pPr lvl="1" indent="-173038" eaLnBrk="1" hangingPunct="1">
              <a:lnSpc>
                <a:spcPct val="150000"/>
              </a:lnSpc>
              <a:buFont typeface="Arial" pitchFamily="34" charset="0"/>
              <a:buChar char="•"/>
            </a:pPr>
            <a:endParaRPr lang="tr-TR" altLang="tr-TR" sz="2000" dirty="0" smtClean="0">
              <a:ea typeface="ＭＳ Ｐゴシック" pitchFamily="34" charset="-128"/>
            </a:endParaRPr>
          </a:p>
          <a:p>
            <a:pPr indent="-173038" eaLnBrk="1" hangingPunct="1">
              <a:lnSpc>
                <a:spcPct val="150000"/>
              </a:lnSpc>
              <a:buFont typeface="Wingdings" pitchFamily="2" charset="2"/>
              <a:buNone/>
            </a:pPr>
            <a:endParaRPr lang="tr-TR" altLang="tr-TR" sz="2000" dirty="0" smtClean="0">
              <a:ea typeface="ＭＳ Ｐゴシック" pitchFamily="34" charset="-128"/>
            </a:endParaRPr>
          </a:p>
        </p:txBody>
      </p:sp>
    </p:spTree>
    <p:extLst>
      <p:ext uri="{BB962C8B-B14F-4D97-AF65-F5344CB8AC3E}">
        <p14:creationId xmlns:p14="http://schemas.microsoft.com/office/powerpoint/2010/main" val="2006392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7" name="Rectangle 3"/>
          <p:cNvSpPr>
            <a:spLocks noGrp="1" noRot="1" noChangeArrowheads="1"/>
          </p:cNvSpPr>
          <p:nvPr>
            <p:ph idx="1"/>
          </p:nvPr>
        </p:nvSpPr>
        <p:spPr>
          <a:xfrm>
            <a:off x="381000" y="1484784"/>
            <a:ext cx="8464550" cy="5220816"/>
          </a:xfrm>
        </p:spPr>
        <p:txBody>
          <a:bodyPr>
            <a:normAutofit/>
          </a:bodyPr>
          <a:lstStyle/>
          <a:p>
            <a:pPr marL="511175" indent="-342900" eaLnBrk="1" hangingPunct="1">
              <a:lnSpc>
                <a:spcPct val="80000"/>
              </a:lnSpc>
              <a:buFont typeface="Wingdings" panose="05000000000000000000" pitchFamily="2" charset="2"/>
              <a:buChar char="q"/>
              <a:defRPr/>
            </a:pPr>
            <a:r>
              <a:rPr lang="tr-TR" altLang="tr-TR" sz="2400" b="1" dirty="0">
                <a:solidFill>
                  <a:srgbClr val="FF0000"/>
                </a:solidFill>
                <a:ea typeface="ＭＳ Ｐゴシック" pitchFamily="34" charset="-128"/>
              </a:rPr>
              <a:t>İlaçlar ve </a:t>
            </a:r>
            <a:r>
              <a:rPr lang="tr-TR" altLang="tr-TR" sz="2400" b="1" dirty="0" err="1">
                <a:solidFill>
                  <a:srgbClr val="FF0000"/>
                </a:solidFill>
                <a:ea typeface="ＭＳ Ｐゴシック" pitchFamily="34" charset="-128"/>
              </a:rPr>
              <a:t>kemoterapotik</a:t>
            </a:r>
            <a:r>
              <a:rPr lang="tr-TR" altLang="tr-TR" sz="2400" b="1" dirty="0">
                <a:solidFill>
                  <a:srgbClr val="FF0000"/>
                </a:solidFill>
                <a:ea typeface="ＭＳ Ｐゴシック" pitchFamily="34" charset="-128"/>
              </a:rPr>
              <a:t> ajanlar:</a:t>
            </a:r>
            <a:r>
              <a:rPr lang="tr-TR" altLang="tr-TR" sz="2400" dirty="0">
                <a:solidFill>
                  <a:srgbClr val="FF0000"/>
                </a:solidFill>
                <a:ea typeface="ＭＳ Ｐゴシック" pitchFamily="34" charset="-128"/>
              </a:rPr>
              <a:t> </a:t>
            </a:r>
            <a:r>
              <a:rPr lang="tr-TR" altLang="tr-TR" sz="2400" dirty="0" smtClean="0">
                <a:solidFill>
                  <a:srgbClr val="FF0000"/>
                </a:solidFill>
                <a:ea typeface="ＭＳ Ｐゴシック" pitchFamily="34" charset="-128"/>
              </a:rPr>
              <a:t> </a:t>
            </a:r>
            <a:r>
              <a:rPr lang="tr-TR" sz="2400" b="1" dirty="0" smtClean="0">
                <a:solidFill>
                  <a:srgbClr val="FF0000"/>
                </a:solidFill>
                <a:ea typeface="ＭＳ Ｐゴシック" pitchFamily="34" charset="-128"/>
                <a:cs typeface="Arial" pitchFamily="34" charset="0"/>
              </a:rPr>
              <a:t>(devam)</a:t>
            </a:r>
          </a:p>
          <a:p>
            <a:pPr marL="511175" indent="-342900" eaLnBrk="1" hangingPunct="1">
              <a:lnSpc>
                <a:spcPct val="80000"/>
              </a:lnSpc>
              <a:buFont typeface="Wingdings" panose="05000000000000000000" pitchFamily="2" charset="2"/>
              <a:buChar char="q"/>
              <a:defRPr/>
            </a:pPr>
            <a:endParaRPr lang="tr-TR" sz="2000" b="1" dirty="0" smtClean="0">
              <a:solidFill>
                <a:srgbClr val="FFFF99"/>
              </a:solidFill>
              <a:ea typeface="ＭＳ Ｐゴシック" pitchFamily="34" charset="-128"/>
              <a:cs typeface="Arial" pitchFamily="34" charset="0"/>
            </a:endParaRPr>
          </a:p>
          <a:p>
            <a:pPr indent="-173038" eaLnBrk="1" hangingPunct="1">
              <a:lnSpc>
                <a:spcPct val="150000"/>
              </a:lnSpc>
              <a:buFont typeface="Wingdings" pitchFamily="2" charset="2"/>
              <a:buNone/>
              <a:defRPr/>
            </a:pPr>
            <a:r>
              <a:rPr lang="tr-TR" sz="2000" b="1" dirty="0" smtClean="0">
                <a:ea typeface="ＭＳ Ｐゴシック" pitchFamily="34" charset="-128"/>
                <a:cs typeface="Arial" pitchFamily="34" charset="0"/>
              </a:rPr>
              <a:t>  </a:t>
            </a:r>
            <a:r>
              <a:rPr lang="tr-TR" sz="2000" b="1" dirty="0" err="1" smtClean="0">
                <a:ea typeface="ＭＳ Ｐゴシック" pitchFamily="34" charset="-128"/>
                <a:cs typeface="Arial" pitchFamily="34" charset="0"/>
              </a:rPr>
              <a:t>Myelosupresyon</a:t>
            </a:r>
            <a:r>
              <a:rPr lang="tr-TR" sz="2000" b="1" dirty="0" smtClean="0">
                <a:ea typeface="ＭＳ Ｐゴシック" pitchFamily="34" charset="-128"/>
                <a:cs typeface="Arial" pitchFamily="34" charset="0"/>
              </a:rPr>
              <a:t> yapma olasılıkları muhtemel olanlar:</a:t>
            </a:r>
            <a:endParaRPr lang="tr-TR" sz="2000" b="1" dirty="0">
              <a:solidFill>
                <a:schemeClr val="accent2"/>
              </a:solidFill>
              <a:effectLst>
                <a:outerShdw blurRad="38100" dist="38100" dir="2700000" algn="tl">
                  <a:srgbClr val="FFFFFF"/>
                </a:outerShdw>
              </a:effectLst>
              <a:ea typeface="ＭＳ Ｐゴシック" pitchFamily="34" charset="-128"/>
              <a:cs typeface="Arial" pitchFamily="34" charset="0"/>
            </a:endParaRPr>
          </a:p>
          <a:p>
            <a:pPr indent="-173038" eaLnBrk="1" hangingPunct="1">
              <a:lnSpc>
                <a:spcPct val="150000"/>
              </a:lnSpc>
              <a:buFont typeface="Wingdings" pitchFamily="2" charset="2"/>
              <a:buNone/>
              <a:defRPr/>
            </a:pPr>
            <a:r>
              <a:rPr lang="tr-TR" sz="2000" dirty="0" smtClean="0">
                <a:solidFill>
                  <a:srgbClr val="FF0000"/>
                </a:solidFill>
                <a:ea typeface="ＭＳ Ｐゴシック" pitchFamily="34" charset="-128"/>
                <a:cs typeface="Arial" pitchFamily="34" charset="0"/>
              </a:rPr>
              <a:t>	K</a:t>
            </a:r>
            <a:r>
              <a:rPr lang="en-US" sz="2000" dirty="0" err="1" smtClean="0">
                <a:solidFill>
                  <a:srgbClr val="FF0000"/>
                </a:solidFill>
                <a:ea typeface="ＭＳ Ｐゴシック" pitchFamily="34" charset="-128"/>
                <a:cs typeface="Arial" pitchFamily="34" charset="0"/>
              </a:rPr>
              <a:t>loram</a:t>
            </a:r>
            <a:r>
              <a:rPr lang="tr-TR" sz="2000" dirty="0" smtClean="0">
                <a:solidFill>
                  <a:srgbClr val="FF0000"/>
                </a:solidFill>
                <a:ea typeface="ＭＳ Ｐゴシック" pitchFamily="34" charset="-128"/>
                <a:cs typeface="Arial" pitchFamily="34" charset="0"/>
              </a:rPr>
              <a:t>f</a:t>
            </a:r>
            <a:r>
              <a:rPr lang="en-US" sz="2000" dirty="0" err="1" smtClean="0">
                <a:solidFill>
                  <a:srgbClr val="FF0000"/>
                </a:solidFill>
                <a:ea typeface="ＭＳ Ｐゴシック" pitchFamily="34" charset="-128"/>
                <a:cs typeface="Arial" pitchFamily="34" charset="0"/>
              </a:rPr>
              <a:t>eni</a:t>
            </a:r>
            <a:r>
              <a:rPr lang="tr-TR" sz="2000" dirty="0" smtClean="0">
                <a:solidFill>
                  <a:srgbClr val="FF0000"/>
                </a:solidFill>
                <a:ea typeface="ＭＳ Ｐゴシック" pitchFamily="34" charset="-128"/>
                <a:cs typeface="Arial" pitchFamily="34" charset="0"/>
              </a:rPr>
              <a:t>k</a:t>
            </a:r>
            <a:r>
              <a:rPr lang="en-US" sz="2000" dirty="0" err="1" smtClean="0">
                <a:solidFill>
                  <a:srgbClr val="FF0000"/>
                </a:solidFill>
                <a:ea typeface="ＭＳ Ｐゴシック" pitchFamily="34" charset="-128"/>
                <a:cs typeface="Arial" pitchFamily="34" charset="0"/>
              </a:rPr>
              <a:t>ol</a:t>
            </a:r>
            <a:r>
              <a:rPr lang="en-US" sz="2000" dirty="0" smtClean="0">
                <a:solidFill>
                  <a:srgbClr val="FF0000"/>
                </a:solidFill>
                <a:ea typeface="ＭＳ Ｐゴシック" pitchFamily="34" charset="-128"/>
                <a:cs typeface="Arial" pitchFamily="34" charset="0"/>
              </a:rPr>
              <a:t>***, </a:t>
            </a:r>
            <a:r>
              <a:rPr lang="tr-TR" sz="2000" dirty="0" smtClean="0">
                <a:ea typeface="ＭＳ Ｐゴシック" pitchFamily="34" charset="-128"/>
                <a:cs typeface="Arial" pitchFamily="34" charset="0"/>
              </a:rPr>
              <a:t>altın</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arseni</a:t>
            </a:r>
            <a:r>
              <a:rPr lang="tr-TR" sz="2000" dirty="0" smtClean="0">
                <a:ea typeface="ＭＳ Ｐゴシック" pitchFamily="34" charset="-128"/>
                <a:cs typeface="Arial" pitchFamily="34" charset="0"/>
              </a:rPr>
              <a:t>k</a:t>
            </a:r>
            <a:r>
              <a:rPr lang="en-US" sz="2000" dirty="0" smtClean="0">
                <a:solidFill>
                  <a:srgbClr val="FF0000"/>
                </a:solidFill>
                <a:ea typeface="ＭＳ Ｐゴシック" pitchFamily="34" charset="-128"/>
                <a:cs typeface="Arial" pitchFamily="34" charset="0"/>
              </a:rPr>
              <a:t>, </a:t>
            </a:r>
            <a:r>
              <a:rPr lang="en-US" sz="2000" dirty="0" err="1" smtClean="0">
                <a:solidFill>
                  <a:srgbClr val="FF0000"/>
                </a:solidFill>
                <a:ea typeface="ＭＳ Ｐゴシック" pitchFamily="34" charset="-128"/>
                <a:cs typeface="Arial" pitchFamily="34" charset="0"/>
              </a:rPr>
              <a:t>sulfonamid</a:t>
            </a:r>
            <a:r>
              <a:rPr lang="tr-TR" sz="2000" dirty="0" err="1" smtClean="0">
                <a:solidFill>
                  <a:srgbClr val="FF0000"/>
                </a:solidFill>
                <a:ea typeface="ＭＳ Ｐゴシック" pitchFamily="34" charset="-128"/>
                <a:cs typeface="Arial" pitchFamily="34" charset="0"/>
              </a:rPr>
              <a:t>ler</a:t>
            </a:r>
            <a:r>
              <a:rPr lang="en-US" sz="2000" dirty="0" smtClean="0">
                <a:solidFill>
                  <a:srgbClr val="FF0000"/>
                </a:solidFill>
                <a:ea typeface="ＭＳ Ｐゴシック" pitchFamily="34" charset="-128"/>
                <a:cs typeface="Arial" pitchFamily="34" charset="0"/>
              </a:rPr>
              <a:t>, </a:t>
            </a:r>
            <a:r>
              <a:rPr lang="tr-TR" sz="2000" dirty="0" err="1" smtClean="0">
                <a:ea typeface="ＭＳ Ｐゴシック" pitchFamily="34" charset="-128"/>
                <a:cs typeface="Arial" pitchFamily="34" charset="0"/>
              </a:rPr>
              <a:t>mef</a:t>
            </a:r>
            <a:r>
              <a:rPr lang="en-US" sz="2000" dirty="0" err="1" smtClean="0">
                <a:ea typeface="ＭＳ Ｐゴシック" pitchFamily="34" charset="-128"/>
                <a:cs typeface="Arial" pitchFamily="34" charset="0"/>
              </a:rPr>
              <a:t>en</a:t>
            </a:r>
            <a:r>
              <a:rPr lang="tr-TR" sz="2000" dirty="0" smtClean="0">
                <a:ea typeface="ＭＳ Ｐゴシック" pitchFamily="34" charset="-128"/>
                <a:cs typeface="Arial" pitchFamily="34" charset="0"/>
              </a:rPr>
              <a:t>i</a:t>
            </a:r>
            <a:r>
              <a:rPr lang="en-US" sz="2000" dirty="0" err="1" smtClean="0">
                <a:ea typeface="ＭＳ Ｐゴシック" pitchFamily="34" charset="-128"/>
                <a:cs typeface="Arial" pitchFamily="34" charset="0"/>
              </a:rPr>
              <a:t>toin</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trimetadion</a:t>
            </a:r>
            <a:r>
              <a:rPr lang="en-US" sz="2000" dirty="0" smtClean="0">
                <a:ea typeface="ＭＳ Ｐゴシック" pitchFamily="34" charset="-128"/>
                <a:cs typeface="Arial" pitchFamily="34" charset="0"/>
              </a:rPr>
              <a:t>,</a:t>
            </a:r>
            <a:endParaRPr lang="tr-TR" sz="2000" dirty="0" smtClean="0">
              <a:ea typeface="ＭＳ Ｐゴシック" pitchFamily="34" charset="-128"/>
              <a:cs typeface="Arial" pitchFamily="34" charset="0"/>
            </a:endParaRPr>
          </a:p>
          <a:p>
            <a:pPr indent="-173038" eaLnBrk="1" hangingPunct="1">
              <a:lnSpc>
                <a:spcPct val="150000"/>
              </a:lnSpc>
              <a:buFont typeface="Wingdings" pitchFamily="2" charset="2"/>
              <a:buNone/>
              <a:defRPr/>
            </a:pP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fenil</a:t>
            </a:r>
            <a:r>
              <a:rPr lang="en-US" sz="2000" dirty="0" err="1" smtClean="0">
                <a:ea typeface="ＭＳ Ｐゴシック" pitchFamily="34" charset="-128"/>
                <a:cs typeface="Arial" pitchFamily="34" charset="0"/>
              </a:rPr>
              <a:t>butazon</a:t>
            </a:r>
            <a:r>
              <a:rPr lang="en-US" sz="2000" dirty="0" smtClean="0">
                <a:ea typeface="ＭＳ Ｐゴシック" pitchFamily="34" charset="-128"/>
                <a:cs typeface="Arial" pitchFamily="34" charset="0"/>
              </a:rPr>
              <a:t>, </a:t>
            </a:r>
            <a:r>
              <a:rPr lang="tr-TR" sz="2000" dirty="0" smtClean="0">
                <a:ea typeface="ＭＳ Ｐゴシック" pitchFamily="34" charset="-128"/>
                <a:cs typeface="Arial" pitchFamily="34" charset="0"/>
              </a:rPr>
              <a:t>k</a:t>
            </a:r>
            <a:r>
              <a:rPr lang="en-US" sz="2000" dirty="0" err="1" smtClean="0">
                <a:ea typeface="ＭＳ Ｐゴシック" pitchFamily="34" charset="-128"/>
                <a:cs typeface="Arial" pitchFamily="34" charset="0"/>
              </a:rPr>
              <a:t>ina</a:t>
            </a:r>
            <a:r>
              <a:rPr lang="tr-TR" sz="2000" dirty="0" smtClean="0">
                <a:ea typeface="ＭＳ Ｐゴシック" pitchFamily="34" charset="-128"/>
                <a:cs typeface="Arial" pitchFamily="34" charset="0"/>
              </a:rPr>
              <a:t>k</a:t>
            </a:r>
            <a:r>
              <a:rPr lang="en-US" sz="2000" dirty="0" err="1" smtClean="0">
                <a:ea typeface="ＭＳ Ｐゴシック" pitchFamily="34" charset="-128"/>
                <a:cs typeface="Arial" pitchFamily="34" charset="0"/>
              </a:rPr>
              <a:t>rin</a:t>
            </a:r>
            <a:r>
              <a:rPr lang="en-US" sz="2000" dirty="0" smtClean="0">
                <a:ea typeface="ＭＳ Ｐゴシック" pitchFamily="34" charset="-128"/>
                <a:cs typeface="Arial" pitchFamily="34" charset="0"/>
              </a:rPr>
              <a:t>, </a:t>
            </a:r>
            <a:r>
              <a:rPr lang="en-US" sz="2000" dirty="0" err="1" smtClean="0">
                <a:solidFill>
                  <a:srgbClr val="FF0000"/>
                </a:solidFill>
                <a:ea typeface="ＭＳ Ｐゴシック" pitchFamily="34" charset="-128"/>
                <a:cs typeface="Arial" pitchFamily="34" charset="0"/>
              </a:rPr>
              <a:t>indomet</a:t>
            </a:r>
            <a:r>
              <a:rPr lang="tr-TR" sz="2000" dirty="0" smtClean="0">
                <a:solidFill>
                  <a:srgbClr val="FF0000"/>
                </a:solidFill>
                <a:ea typeface="ＭＳ Ｐゴシック" pitchFamily="34" charset="-128"/>
                <a:cs typeface="Arial" pitchFamily="34" charset="0"/>
              </a:rPr>
              <a:t>asin</a:t>
            </a:r>
            <a:r>
              <a:rPr lang="en-US" sz="2000" dirty="0" smtClean="0">
                <a:solidFill>
                  <a:srgbClr val="FF0000"/>
                </a:solidFill>
                <a:ea typeface="ＭＳ Ｐゴシック" pitchFamily="34" charset="-128"/>
                <a:cs typeface="Arial" pitchFamily="34" charset="0"/>
              </a:rPr>
              <a:t>, </a:t>
            </a:r>
            <a:r>
              <a:rPr lang="en-US" sz="2000" dirty="0" err="1" smtClean="0">
                <a:solidFill>
                  <a:srgbClr val="FF0000"/>
                </a:solidFill>
                <a:ea typeface="ＭＳ Ｐゴシック" pitchFamily="34" charset="-128"/>
                <a:cs typeface="Arial" pitchFamily="34" charset="0"/>
              </a:rPr>
              <a:t>diklofenak</a:t>
            </a:r>
            <a:r>
              <a:rPr lang="en-US" sz="2000" dirty="0" smtClean="0">
                <a:solidFill>
                  <a:srgbClr val="FF0000"/>
                </a:solidFill>
                <a:ea typeface="ＭＳ Ｐゴシック" pitchFamily="34" charset="-128"/>
                <a:cs typeface="Arial" pitchFamily="34" charset="0"/>
              </a:rPr>
              <a:t>, </a:t>
            </a:r>
          </a:p>
          <a:p>
            <a:pPr indent="-173038" eaLnBrk="1" hangingPunct="1">
              <a:lnSpc>
                <a:spcPct val="130000"/>
              </a:lnSpc>
              <a:buFont typeface="Wingdings" pitchFamily="2" charset="2"/>
              <a:buNone/>
              <a:defRPr/>
            </a:pPr>
            <a:endParaRPr lang="tr-TR" sz="2000" dirty="0" smtClean="0">
              <a:solidFill>
                <a:schemeClr val="accent2"/>
              </a:solidFill>
              <a:ea typeface="ＭＳ Ｐゴシック" pitchFamily="34" charset="-128"/>
              <a:cs typeface="Arial" pitchFamily="34" charset="0"/>
            </a:endParaRPr>
          </a:p>
          <a:p>
            <a:pPr indent="-173038" eaLnBrk="1" hangingPunct="1">
              <a:lnSpc>
                <a:spcPct val="130000"/>
              </a:lnSpc>
              <a:buFont typeface="Wingdings" pitchFamily="2" charset="2"/>
              <a:buNone/>
              <a:defRPr/>
            </a:pPr>
            <a:r>
              <a:rPr lang="tr-TR" sz="2000" b="1" dirty="0" smtClean="0">
                <a:ea typeface="ＭＳ Ｐゴシック" pitchFamily="34" charset="-128"/>
                <a:cs typeface="Arial" pitchFamily="34" charset="0"/>
              </a:rPr>
              <a:t>  Nadiren </a:t>
            </a:r>
            <a:r>
              <a:rPr lang="tr-TR" sz="2000" b="1" dirty="0" err="1" smtClean="0">
                <a:ea typeface="ＭＳ Ｐゴシック" pitchFamily="34" charset="-128"/>
                <a:cs typeface="Arial" pitchFamily="34" charset="0"/>
              </a:rPr>
              <a:t>aplastik</a:t>
            </a:r>
            <a:r>
              <a:rPr lang="tr-TR" sz="2000" b="1" dirty="0" smtClean="0">
                <a:ea typeface="ＭＳ Ｐゴシック" pitchFamily="34" charset="-128"/>
                <a:cs typeface="Arial" pitchFamily="34" charset="0"/>
              </a:rPr>
              <a:t> anemi gelişimi ile birlikte olan ajanlar</a:t>
            </a:r>
            <a:r>
              <a:rPr lang="tr-TR" sz="2000" b="1" dirty="0" smtClean="0">
                <a:solidFill>
                  <a:schemeClr val="accent2"/>
                </a:solidFill>
                <a:effectLst>
                  <a:outerShdw blurRad="38100" dist="38100" dir="2700000" algn="tl">
                    <a:srgbClr val="FFFFFF"/>
                  </a:outerShdw>
                </a:effectLst>
                <a:ea typeface="ＭＳ Ｐゴシック" pitchFamily="34" charset="-128"/>
                <a:cs typeface="Arial" pitchFamily="34" charset="0"/>
              </a:rPr>
              <a:t> </a:t>
            </a:r>
            <a:r>
              <a:rPr lang="tr-TR" sz="2000" dirty="0" smtClean="0">
                <a:ea typeface="ＭＳ Ｐゴシック" pitchFamily="34" charset="-128"/>
                <a:cs typeface="Arial" pitchFamily="34" charset="0"/>
              </a:rPr>
              <a:t/>
            </a:r>
            <a:br>
              <a:rPr lang="tr-TR" sz="2000" dirty="0" smtClean="0">
                <a:ea typeface="ＭＳ Ｐゴシック" pitchFamily="34" charset="-128"/>
                <a:cs typeface="Arial" pitchFamily="34" charset="0"/>
              </a:rPr>
            </a:br>
            <a:r>
              <a:rPr lang="tr-TR" sz="2000" dirty="0" smtClean="0">
                <a:ea typeface="ＭＳ Ｐゴシック" pitchFamily="34" charset="-128"/>
                <a:cs typeface="Arial" pitchFamily="34" charset="0"/>
              </a:rPr>
              <a:t>Antibiyotikler (streptomisin), </a:t>
            </a:r>
            <a:r>
              <a:rPr lang="tr-TR" sz="2000" dirty="0" err="1" smtClean="0">
                <a:ea typeface="ＭＳ Ｐゴシック" pitchFamily="34" charset="-128"/>
                <a:cs typeface="Arial" pitchFamily="34" charset="0"/>
              </a:rPr>
              <a:t>Antihistaminikler</a:t>
            </a: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simetidin</a:t>
            </a: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sedatif</a:t>
            </a:r>
            <a:r>
              <a:rPr lang="tr-TR" sz="2000" dirty="0" smtClean="0">
                <a:ea typeface="ＭＳ Ｐゴシック" pitchFamily="34" charset="-128"/>
                <a:cs typeface="Arial" pitchFamily="34" charset="0"/>
              </a:rPr>
              <a:t> ve </a:t>
            </a:r>
            <a:r>
              <a:rPr lang="tr-TR" sz="2000" dirty="0" err="1" smtClean="0">
                <a:ea typeface="ＭＳ Ｐゴシック" pitchFamily="34" charset="-128"/>
                <a:cs typeface="Arial" pitchFamily="34" charset="0"/>
              </a:rPr>
              <a:t>trankilizanlar</a:t>
            </a: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klorpromazin</a:t>
            </a: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antiaritmikler</a:t>
            </a: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metildopa</a:t>
            </a: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kinidin</a:t>
            </a:r>
            <a:r>
              <a:rPr lang="tr-TR" sz="2000" dirty="0" smtClean="0">
                <a:ea typeface="ＭＳ Ｐゴシック" pitchFamily="34" charset="-128"/>
                <a:cs typeface="Arial" pitchFamily="34" charset="0"/>
              </a:rPr>
              <a:t>, </a:t>
            </a:r>
            <a:r>
              <a:rPr lang="tr-TR" sz="2000" dirty="0" err="1" smtClean="0">
                <a:ea typeface="ＭＳ Ｐゴシック" pitchFamily="34" charset="-128"/>
                <a:cs typeface="Arial" pitchFamily="34" charset="0"/>
              </a:rPr>
              <a:t>v.b</a:t>
            </a:r>
            <a:r>
              <a:rPr lang="tr-TR" sz="2000" dirty="0" smtClean="0">
                <a:ea typeface="ＭＳ Ｐゴシック" pitchFamily="34" charset="-128"/>
                <a:cs typeface="Arial" pitchFamily="34" charset="0"/>
              </a:rPr>
              <a:t>.</a:t>
            </a:r>
            <a:br>
              <a:rPr lang="tr-TR" sz="2000" dirty="0" smtClean="0">
                <a:ea typeface="ＭＳ Ｐゴシック" pitchFamily="34" charset="-128"/>
                <a:cs typeface="Arial" pitchFamily="34" charset="0"/>
              </a:rPr>
            </a:br>
            <a:endParaRPr lang="tr-TR" sz="2000" dirty="0" smtClean="0">
              <a:ea typeface="ＭＳ Ｐゴシック" pitchFamily="34" charset="-128"/>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89289"/>
            <a:ext cx="429260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798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pPr eaLnBrk="1" hangingPunct="1"/>
            <a:r>
              <a:rPr lang="tr-TR" altLang="tr-TR" sz="2800" b="1" dirty="0">
                <a:solidFill>
                  <a:srgbClr val="000000"/>
                </a:solidFill>
                <a:ea typeface="ＭＳ Ｐゴシック" pitchFamily="34" charset="-128"/>
              </a:rPr>
              <a:t>AA-</a:t>
            </a:r>
            <a:r>
              <a:rPr lang="tr-TR" altLang="tr-TR" sz="2800" b="1" dirty="0" err="1">
                <a:solidFill>
                  <a:srgbClr val="000000"/>
                </a:solidFill>
                <a:ea typeface="ＭＳ Ｐゴシック" pitchFamily="34" charset="-128"/>
              </a:rPr>
              <a:t>Etyoloji</a:t>
            </a:r>
            <a:r>
              <a:rPr lang="tr-TR" altLang="tr-TR" sz="2800" b="1" dirty="0">
                <a:solidFill>
                  <a:srgbClr val="000000"/>
                </a:solidFill>
                <a:ea typeface="ＭＳ Ｐゴシック" pitchFamily="34" charset="-128"/>
              </a:rPr>
              <a:t>-Kazanılmış</a:t>
            </a:r>
            <a:endParaRPr lang="tr-TR" altLang="tr-TR" sz="4800" dirty="0" smtClean="0">
              <a:ea typeface="ＭＳ Ｐゴシック" pitchFamily="34" charset="-128"/>
            </a:endParaRPr>
          </a:p>
        </p:txBody>
      </p:sp>
      <p:sp>
        <p:nvSpPr>
          <p:cNvPr id="18435" name="Rectangle 3"/>
          <p:cNvSpPr>
            <a:spLocks noGrp="1" noRot="1" noChangeArrowheads="1"/>
          </p:cNvSpPr>
          <p:nvPr>
            <p:ph idx="1"/>
          </p:nvPr>
        </p:nvSpPr>
        <p:spPr>
          <a:xfrm>
            <a:off x="381000" y="1752600"/>
            <a:ext cx="8464550" cy="4648200"/>
          </a:xfrm>
        </p:spPr>
        <p:txBody>
          <a:bodyPr/>
          <a:lstStyle/>
          <a:p>
            <a:pPr marL="511175" indent="-342900" eaLnBrk="1" hangingPunct="1">
              <a:lnSpc>
                <a:spcPct val="130000"/>
              </a:lnSpc>
              <a:buFont typeface="Wingdings" panose="05000000000000000000" pitchFamily="2" charset="2"/>
              <a:buChar char="q"/>
            </a:pPr>
            <a:r>
              <a:rPr lang="tr-TR" altLang="tr-TR" sz="2400" b="1" dirty="0" err="1" smtClean="0">
                <a:solidFill>
                  <a:srgbClr val="FF0000"/>
                </a:solidFill>
                <a:ea typeface="ＭＳ Ｐゴシック" pitchFamily="34" charset="-128"/>
              </a:rPr>
              <a:t>İnfeksiyonlar</a:t>
            </a:r>
            <a:r>
              <a:rPr lang="tr-TR" altLang="tr-TR" sz="2400" b="1" dirty="0" smtClean="0">
                <a:solidFill>
                  <a:srgbClr val="FF0000"/>
                </a:solidFill>
                <a:ea typeface="ＭＳ Ｐゴシック" pitchFamily="34" charset="-128"/>
              </a:rPr>
              <a:t>:</a:t>
            </a:r>
            <a:r>
              <a:rPr lang="tr-TR" altLang="tr-TR" sz="2400" dirty="0" smtClean="0">
                <a:solidFill>
                  <a:srgbClr val="FF0000"/>
                </a:solidFill>
                <a:ea typeface="ＭＳ Ｐゴシック" pitchFamily="34" charset="-128"/>
              </a:rPr>
              <a:t> </a:t>
            </a:r>
          </a:p>
          <a:p>
            <a:pPr indent="-173038" eaLnBrk="1" hangingPunct="1">
              <a:lnSpc>
                <a:spcPct val="130000"/>
              </a:lnSpc>
              <a:buFont typeface="Arial" pitchFamily="34" charset="0"/>
              <a:buNone/>
            </a:pPr>
            <a:r>
              <a:rPr lang="tr-TR" altLang="tr-TR" sz="2500" dirty="0" smtClean="0">
                <a:solidFill>
                  <a:srgbClr val="FFFF99"/>
                </a:solidFill>
                <a:ea typeface="ＭＳ Ｐゴシック" pitchFamily="34" charset="-128"/>
              </a:rPr>
              <a:t>	</a:t>
            </a:r>
            <a:r>
              <a:rPr lang="tr-TR" altLang="tr-TR" sz="2000" dirty="0" err="1" smtClean="0">
                <a:ea typeface="ＭＳ Ｐゴシック" pitchFamily="34" charset="-128"/>
              </a:rPr>
              <a:t>Viral</a:t>
            </a:r>
            <a:r>
              <a:rPr lang="tr-TR" altLang="tr-TR" sz="2000" dirty="0" smtClean="0">
                <a:ea typeface="ＭＳ Ｐゴシック" pitchFamily="34" charset="-128"/>
              </a:rPr>
              <a:t> ve bakteriyel </a:t>
            </a:r>
            <a:r>
              <a:rPr lang="tr-TR" altLang="tr-TR" sz="2000" dirty="0" err="1" smtClean="0">
                <a:ea typeface="ＭＳ Ｐゴシック" pitchFamily="34" charset="-128"/>
              </a:rPr>
              <a:t>infeksiyonlar</a:t>
            </a:r>
            <a:r>
              <a:rPr lang="tr-TR" altLang="tr-TR" sz="2000" dirty="0" smtClean="0">
                <a:ea typeface="ＭＳ Ｐゴシック" pitchFamily="34" charset="-128"/>
              </a:rPr>
              <a:t> </a:t>
            </a:r>
          </a:p>
          <a:p>
            <a:pPr indent="-173038" eaLnBrk="1" hangingPunct="1">
              <a:lnSpc>
                <a:spcPct val="130000"/>
              </a:lnSpc>
              <a:buFont typeface="Arial" pitchFamily="34" charset="0"/>
              <a:buNone/>
            </a:pPr>
            <a:r>
              <a:rPr lang="tr-TR" altLang="tr-TR" sz="2000" dirty="0" smtClean="0">
                <a:ea typeface="ＭＳ Ｐゴシック" pitchFamily="34" charset="-128"/>
              </a:rPr>
              <a:t>	(EBV, CMV, HIV, hepatit, </a:t>
            </a:r>
            <a:r>
              <a:rPr lang="tr-TR" altLang="tr-TR" sz="2000" dirty="0" err="1" smtClean="0">
                <a:ea typeface="ＭＳ Ｐゴシック" pitchFamily="34" charset="-128"/>
              </a:rPr>
              <a:t>parvo</a:t>
            </a:r>
            <a:r>
              <a:rPr lang="tr-TR" altLang="tr-TR" sz="2000" dirty="0" smtClean="0">
                <a:ea typeface="ＭＳ Ｐゴシック" pitchFamily="34" charset="-128"/>
              </a:rPr>
              <a:t> </a:t>
            </a:r>
            <a:r>
              <a:rPr lang="tr-TR" altLang="tr-TR" sz="2000" dirty="0" err="1" smtClean="0">
                <a:ea typeface="ＭＳ Ｐゴシック" pitchFamily="34" charset="-128"/>
              </a:rPr>
              <a:t>virus</a:t>
            </a:r>
            <a:r>
              <a:rPr lang="tr-TR" altLang="tr-TR" sz="2000" dirty="0" smtClean="0">
                <a:ea typeface="ＭＳ Ｐゴシック" pitchFamily="34" charset="-128"/>
              </a:rPr>
              <a:t>, </a:t>
            </a:r>
            <a:r>
              <a:rPr lang="tr-TR" altLang="tr-TR" sz="2000" dirty="0" err="1" smtClean="0">
                <a:ea typeface="ＭＳ Ｐゴシック" pitchFamily="34" charset="-128"/>
              </a:rPr>
              <a:t>miliyer</a:t>
            </a:r>
            <a:r>
              <a:rPr lang="tr-TR" altLang="tr-TR" sz="2000" dirty="0" smtClean="0">
                <a:ea typeface="ＭＳ Ｐゴシック" pitchFamily="34" charset="-128"/>
              </a:rPr>
              <a:t> </a:t>
            </a:r>
            <a:r>
              <a:rPr lang="tr-TR" altLang="tr-TR" sz="2000" dirty="0" err="1" smtClean="0">
                <a:ea typeface="ＭＳ Ｐゴシック" pitchFamily="34" charset="-128"/>
              </a:rPr>
              <a:t>tbc</a:t>
            </a:r>
            <a:r>
              <a:rPr lang="tr-TR" altLang="tr-TR" sz="2000" dirty="0" smtClean="0">
                <a:ea typeface="ＭＳ Ｐゴシック" pitchFamily="34" charset="-128"/>
              </a:rPr>
              <a:t>)</a:t>
            </a:r>
          </a:p>
          <a:p>
            <a:pPr marL="511175" indent="-342900" eaLnBrk="1" hangingPunct="1">
              <a:lnSpc>
                <a:spcPct val="130000"/>
              </a:lnSpc>
              <a:buFont typeface="Wingdings" panose="05000000000000000000" pitchFamily="2" charset="2"/>
              <a:buChar char="q"/>
            </a:pPr>
            <a:r>
              <a:rPr lang="tr-TR" altLang="tr-TR" sz="2400" b="1" dirty="0" smtClean="0">
                <a:solidFill>
                  <a:srgbClr val="FF0000"/>
                </a:solidFill>
                <a:ea typeface="ＭＳ Ｐゴシック" pitchFamily="34" charset="-128"/>
              </a:rPr>
              <a:t>Diğer</a:t>
            </a:r>
          </a:p>
          <a:p>
            <a:pPr marL="511175" indent="-342900" eaLnBrk="1" hangingPunct="1">
              <a:lnSpc>
                <a:spcPct val="130000"/>
              </a:lnSpc>
              <a:buFont typeface="Wingdings" panose="05000000000000000000" pitchFamily="2" charset="2"/>
              <a:buChar char="§"/>
            </a:pPr>
            <a:r>
              <a:rPr lang="tr-TR" altLang="tr-TR" sz="2000" b="1" dirty="0" smtClean="0">
                <a:ea typeface="ＭＳ Ｐゴシック" pitchFamily="34" charset="-128"/>
              </a:rPr>
              <a:t>Gebelik</a:t>
            </a:r>
          </a:p>
          <a:p>
            <a:pPr marL="511175" indent="-342900" eaLnBrk="1" hangingPunct="1">
              <a:lnSpc>
                <a:spcPct val="130000"/>
              </a:lnSpc>
              <a:buFont typeface="Wingdings" panose="05000000000000000000" pitchFamily="2" charset="2"/>
              <a:buChar char="§"/>
            </a:pPr>
            <a:r>
              <a:rPr lang="tr-TR" altLang="tr-TR" sz="2000" b="1" dirty="0" err="1" smtClean="0">
                <a:ea typeface="ＭＳ Ｐゴシック" pitchFamily="34" charset="-128"/>
              </a:rPr>
              <a:t>Paraksismal</a:t>
            </a:r>
            <a:r>
              <a:rPr lang="tr-TR" altLang="tr-TR" sz="2000" b="1" dirty="0" smtClean="0">
                <a:ea typeface="ＭＳ Ｐゴシック" pitchFamily="34" charset="-128"/>
              </a:rPr>
              <a:t> </a:t>
            </a:r>
            <a:r>
              <a:rPr lang="tr-TR" altLang="tr-TR" sz="2000" b="1" dirty="0" err="1" smtClean="0">
                <a:ea typeface="ＭＳ Ｐゴシック" pitchFamily="34" charset="-128"/>
              </a:rPr>
              <a:t>nokturnal</a:t>
            </a:r>
            <a:r>
              <a:rPr lang="tr-TR" altLang="tr-TR" sz="2000" b="1" dirty="0" smtClean="0">
                <a:ea typeface="ＭＳ Ｐゴシック" pitchFamily="34" charset="-128"/>
              </a:rPr>
              <a:t> </a:t>
            </a:r>
            <a:r>
              <a:rPr lang="tr-TR" altLang="tr-TR" sz="2000" b="1" dirty="0" err="1" smtClean="0">
                <a:ea typeface="ＭＳ Ｐゴシック" pitchFamily="34" charset="-128"/>
              </a:rPr>
              <a:t>hemoglobunüri</a:t>
            </a:r>
            <a:endParaRPr lang="tr-TR" altLang="tr-TR" sz="2000" b="1" dirty="0" smtClean="0">
              <a:ea typeface="ＭＳ Ｐゴシック" pitchFamily="34" charset="-128"/>
            </a:endParaRPr>
          </a:p>
          <a:p>
            <a:pPr marL="511175" indent="-342900" eaLnBrk="1" hangingPunct="1">
              <a:lnSpc>
                <a:spcPct val="130000"/>
              </a:lnSpc>
              <a:buFont typeface="Wingdings" panose="05000000000000000000" pitchFamily="2" charset="2"/>
              <a:buChar char="§"/>
            </a:pPr>
            <a:r>
              <a:rPr lang="tr-TR" altLang="tr-TR" sz="2000" b="1" dirty="0" err="1" smtClean="0">
                <a:ea typeface="ＭＳ Ｐゴシック" pitchFamily="34" charset="-128"/>
              </a:rPr>
              <a:t>Malignite</a:t>
            </a:r>
            <a:r>
              <a:rPr lang="tr-TR" altLang="tr-TR" sz="2000" b="1" dirty="0" smtClean="0">
                <a:ea typeface="ＭＳ Ｐゴシック" pitchFamily="34" charset="-128"/>
              </a:rPr>
              <a:t>: </a:t>
            </a:r>
            <a:r>
              <a:rPr lang="en-US" altLang="tr-TR" sz="2000" dirty="0" smtClean="0">
                <a:ea typeface="ＭＳ Ｐゴシック" pitchFamily="34" charset="-128"/>
              </a:rPr>
              <a:t>Hairy-cell</a:t>
            </a:r>
            <a:r>
              <a:rPr lang="tr-TR" altLang="tr-TR" sz="2000" dirty="0" smtClean="0">
                <a:ea typeface="ＭＳ Ｐゴシック" pitchFamily="34" charset="-128"/>
              </a:rPr>
              <a:t> lösemi</a:t>
            </a:r>
            <a:r>
              <a:rPr lang="en-US" altLang="tr-TR" sz="2000" dirty="0" smtClean="0">
                <a:ea typeface="ＭＳ Ｐゴシック" pitchFamily="34" charset="-128"/>
              </a:rPr>
              <a:t>; ALL, AML (</a:t>
            </a:r>
            <a:r>
              <a:rPr lang="tr-TR" altLang="tr-TR" sz="2000" dirty="0" smtClean="0">
                <a:ea typeface="ＭＳ Ｐゴシック" pitchFamily="34" charset="-128"/>
              </a:rPr>
              <a:t>nadir</a:t>
            </a:r>
            <a:r>
              <a:rPr lang="en-US" altLang="tr-TR" sz="2000" dirty="0" smtClean="0">
                <a:ea typeface="ＭＳ Ｐゴシック" pitchFamily="34" charset="-128"/>
              </a:rPr>
              <a:t>);</a:t>
            </a:r>
            <a:r>
              <a:rPr lang="tr-TR" altLang="tr-TR" sz="2000" dirty="0" smtClean="0">
                <a:ea typeface="ＭＳ Ｐゴシック" pitchFamily="34" charset="-128"/>
              </a:rPr>
              <a:t>MDS</a:t>
            </a:r>
            <a:endParaRPr lang="en-US" altLang="tr-TR" sz="2000" dirty="0" smtClean="0">
              <a:ea typeface="ＭＳ Ｐゴシック" pitchFamily="34" charset="-128"/>
            </a:endParaRPr>
          </a:p>
          <a:p>
            <a:pPr marL="511175" indent="-342900" eaLnBrk="1" hangingPunct="1">
              <a:lnSpc>
                <a:spcPct val="130000"/>
              </a:lnSpc>
              <a:buFont typeface="Wingdings" panose="05000000000000000000" pitchFamily="2" charset="2"/>
              <a:buChar char="§"/>
            </a:pPr>
            <a:r>
              <a:rPr lang="tr-TR" altLang="tr-TR" sz="2000" b="1" dirty="0" err="1" smtClean="0">
                <a:ea typeface="ＭＳ Ｐゴシック" pitchFamily="34" charset="-128"/>
              </a:rPr>
              <a:t>İmmün</a:t>
            </a:r>
            <a:r>
              <a:rPr lang="tr-TR" altLang="tr-TR" sz="2000" b="1" dirty="0" smtClean="0">
                <a:ea typeface="ＭＳ Ｐゴシック" pitchFamily="34" charset="-128"/>
              </a:rPr>
              <a:t> </a:t>
            </a:r>
            <a:r>
              <a:rPr lang="tr-TR" altLang="tr-TR" sz="2000" b="1" dirty="0" err="1" smtClean="0">
                <a:ea typeface="ＭＳ Ｐゴシック" pitchFamily="34" charset="-128"/>
              </a:rPr>
              <a:t>aracılıklı</a:t>
            </a:r>
            <a:r>
              <a:rPr lang="tr-TR" altLang="tr-TR" sz="2000" b="1" dirty="0" smtClean="0">
                <a:ea typeface="ＭＳ Ｐゴシック" pitchFamily="34" charset="-128"/>
              </a:rPr>
              <a:t> </a:t>
            </a:r>
            <a:r>
              <a:rPr lang="tr-TR" altLang="tr-TR" sz="2000" b="1" dirty="0" err="1" smtClean="0">
                <a:ea typeface="ＭＳ Ｐゴシック" pitchFamily="34" charset="-128"/>
              </a:rPr>
              <a:t>aplazi</a:t>
            </a:r>
            <a:r>
              <a:rPr lang="tr-TR" altLang="tr-TR" sz="2000" dirty="0" smtClean="0">
                <a:ea typeface="ＭＳ Ｐゴシック" pitchFamily="34" charset="-128"/>
              </a:rPr>
              <a:t>: E</a:t>
            </a:r>
            <a:r>
              <a:rPr lang="en-US" altLang="tr-TR" sz="2000" dirty="0" err="1" smtClean="0">
                <a:ea typeface="ＭＳ Ｐゴシック" pitchFamily="34" charset="-128"/>
              </a:rPr>
              <a:t>eo</a:t>
            </a:r>
            <a:r>
              <a:rPr lang="tr-TR" altLang="tr-TR" sz="2000" dirty="0" smtClean="0">
                <a:ea typeface="ＭＳ Ｐゴシック" pitchFamily="34" charset="-128"/>
              </a:rPr>
              <a:t>z</a:t>
            </a:r>
            <a:r>
              <a:rPr lang="en-US" altLang="tr-TR" sz="2000" dirty="0" err="1" smtClean="0">
                <a:ea typeface="ＭＳ Ｐゴシック" pitchFamily="34" charset="-128"/>
              </a:rPr>
              <a:t>ino</a:t>
            </a:r>
            <a:r>
              <a:rPr lang="tr-TR" altLang="tr-TR" sz="2000" dirty="0" smtClean="0">
                <a:ea typeface="ＭＳ Ｐゴシック" pitchFamily="34" charset="-128"/>
              </a:rPr>
              <a:t>f</a:t>
            </a:r>
            <a:r>
              <a:rPr lang="en-US" altLang="tr-TR" sz="2000" dirty="0" err="1" smtClean="0">
                <a:ea typeface="ＭＳ Ｐゴシック" pitchFamily="34" charset="-128"/>
              </a:rPr>
              <a:t>ili</a:t>
            </a:r>
            <a:r>
              <a:rPr lang="tr-TR" altLang="tr-TR" sz="2000" dirty="0" smtClean="0">
                <a:ea typeface="ＭＳ Ｐゴシック" pitchFamily="34" charset="-128"/>
              </a:rPr>
              <a:t>k</a:t>
            </a:r>
            <a:r>
              <a:rPr lang="en-US" altLang="tr-TR" sz="2000" dirty="0" smtClean="0">
                <a:ea typeface="ＭＳ Ｐゴシック" pitchFamily="34" charset="-128"/>
              </a:rPr>
              <a:t> </a:t>
            </a:r>
            <a:r>
              <a:rPr lang="en-US" altLang="tr-TR" sz="2000" dirty="0" err="1" smtClean="0">
                <a:ea typeface="ＭＳ Ｐゴシック" pitchFamily="34" charset="-128"/>
              </a:rPr>
              <a:t>fasiit</a:t>
            </a:r>
            <a:r>
              <a:rPr lang="en-US" altLang="tr-TR" sz="2000" dirty="0" smtClean="0">
                <a:ea typeface="ＭＳ Ｐゴシック" pitchFamily="34" charset="-128"/>
              </a:rPr>
              <a:t>, SLE, GVHD</a:t>
            </a:r>
          </a:p>
          <a:p>
            <a:pPr indent="-173038" eaLnBrk="1" hangingPunct="1">
              <a:lnSpc>
                <a:spcPct val="130000"/>
              </a:lnSpc>
            </a:pPr>
            <a:endParaRPr lang="tr-TR" altLang="tr-TR" sz="2200" dirty="0" smtClean="0">
              <a:ea typeface="ＭＳ Ｐゴシック" pitchFamily="34" charset="-128"/>
            </a:endParaRPr>
          </a:p>
          <a:p>
            <a:pPr indent="-173038" eaLnBrk="1" hangingPunct="1">
              <a:lnSpc>
                <a:spcPct val="130000"/>
              </a:lnSpc>
              <a:buFont typeface="Wingdings" pitchFamily="2" charset="2"/>
              <a:buNone/>
            </a:pPr>
            <a:endParaRPr lang="tr-TR" altLang="tr-TR" sz="2200" dirty="0" smtClean="0">
              <a:ea typeface="ＭＳ Ｐゴシック" pitchFamily="34" charset="-128"/>
            </a:endParaRPr>
          </a:p>
          <a:p>
            <a:pPr indent="-173038" eaLnBrk="1" hangingPunct="1">
              <a:lnSpc>
                <a:spcPct val="130000"/>
              </a:lnSpc>
            </a:pPr>
            <a:endParaRPr lang="tr-TR" altLang="tr-TR" sz="2200" dirty="0" smtClean="0">
              <a:ea typeface="ＭＳ Ｐゴシック" pitchFamily="34" charset="-128"/>
            </a:endParaRPr>
          </a:p>
        </p:txBody>
      </p:sp>
    </p:spTree>
    <p:extLst>
      <p:ext uri="{BB962C8B-B14F-4D97-AF65-F5344CB8AC3E}">
        <p14:creationId xmlns:p14="http://schemas.microsoft.com/office/powerpoint/2010/main" val="2873312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95536" y="116632"/>
            <a:ext cx="8229600" cy="1143000"/>
          </a:xfrm>
        </p:spPr>
        <p:txBody>
          <a:bodyPr/>
          <a:lstStyle/>
          <a:p>
            <a:pPr eaLnBrk="1" hangingPunct="1"/>
            <a:r>
              <a:rPr lang="en-US" altLang="tr-TR" sz="2900" b="1" dirty="0" err="1" smtClean="0">
                <a:solidFill>
                  <a:schemeClr val="tx1"/>
                </a:solidFill>
                <a:latin typeface="Arial" pitchFamily="34" charset="0"/>
                <a:ea typeface="ＭＳ Ｐゴシック" pitchFamily="34" charset="-128"/>
                <a:cs typeface="Arial" pitchFamily="34" charset="0"/>
              </a:rPr>
              <a:t>Hepatit</a:t>
            </a:r>
            <a:r>
              <a:rPr lang="tr-TR" altLang="tr-TR" sz="2900" b="1" dirty="0" smtClean="0">
                <a:solidFill>
                  <a:schemeClr val="tx1"/>
                </a:solidFill>
                <a:latin typeface="Arial" pitchFamily="34" charset="0"/>
                <a:ea typeface="ＭＳ Ｐゴシック" pitchFamily="34" charset="-128"/>
                <a:cs typeface="Arial" pitchFamily="34" charset="0"/>
              </a:rPr>
              <a:t>  İlişkili  </a:t>
            </a:r>
            <a:r>
              <a:rPr lang="en-US" altLang="tr-TR" sz="2900" b="1" dirty="0" err="1" smtClean="0">
                <a:solidFill>
                  <a:schemeClr val="tx1"/>
                </a:solidFill>
                <a:latin typeface="Arial" pitchFamily="34" charset="0"/>
                <a:ea typeface="ＭＳ Ｐゴシック" pitchFamily="34" charset="-128"/>
                <a:cs typeface="Arial" pitchFamily="34" charset="0"/>
              </a:rPr>
              <a:t>Aplasti</a:t>
            </a:r>
            <a:r>
              <a:rPr lang="tr-TR" altLang="tr-TR" sz="2900" b="1" dirty="0" smtClean="0">
                <a:solidFill>
                  <a:schemeClr val="tx1"/>
                </a:solidFill>
                <a:latin typeface="Arial" pitchFamily="34" charset="0"/>
                <a:ea typeface="ＭＳ Ｐゴシック" pitchFamily="34" charset="-128"/>
                <a:cs typeface="Arial" pitchFamily="34" charset="0"/>
              </a:rPr>
              <a:t>k</a:t>
            </a:r>
            <a:r>
              <a:rPr lang="en-US" altLang="tr-TR" sz="2900" b="1" dirty="0" smtClean="0">
                <a:solidFill>
                  <a:schemeClr val="tx1"/>
                </a:solidFill>
                <a:latin typeface="Arial" pitchFamily="34" charset="0"/>
                <a:ea typeface="ＭＳ Ｐゴシック" pitchFamily="34" charset="-128"/>
                <a:cs typeface="Arial" pitchFamily="34" charset="0"/>
              </a:rPr>
              <a:t> </a:t>
            </a:r>
            <a:r>
              <a:rPr lang="en-US" altLang="tr-TR" sz="2900" b="1" dirty="0" err="1" smtClean="0">
                <a:solidFill>
                  <a:schemeClr val="tx1"/>
                </a:solidFill>
                <a:latin typeface="Arial" pitchFamily="34" charset="0"/>
                <a:ea typeface="ＭＳ Ｐゴシック" pitchFamily="34" charset="-128"/>
                <a:cs typeface="Arial" pitchFamily="34" charset="0"/>
              </a:rPr>
              <a:t>Anemi</a:t>
            </a:r>
            <a:endParaRPr lang="en-US" altLang="tr-TR" sz="2900" b="1" dirty="0" smtClean="0">
              <a:solidFill>
                <a:schemeClr val="tx1"/>
              </a:solidFill>
              <a:latin typeface="Arial" pitchFamily="34" charset="0"/>
              <a:ea typeface="ＭＳ Ｐゴシック" pitchFamily="34" charset="-128"/>
              <a:cs typeface="Arial" pitchFamily="34" charset="0"/>
            </a:endParaRPr>
          </a:p>
        </p:txBody>
      </p:sp>
      <p:sp>
        <p:nvSpPr>
          <p:cNvPr id="20483" name="Rectangle 3"/>
          <p:cNvSpPr>
            <a:spLocks noGrp="1" noChangeArrowheads="1"/>
          </p:cNvSpPr>
          <p:nvPr>
            <p:ph idx="1"/>
          </p:nvPr>
        </p:nvSpPr>
        <p:spPr>
          <a:xfrm>
            <a:off x="611560" y="1772816"/>
            <a:ext cx="8229600" cy="4525963"/>
          </a:xfrm>
        </p:spPr>
        <p:txBody>
          <a:bodyPr/>
          <a:lstStyle/>
          <a:p>
            <a:pPr marL="469900" indent="-469900" eaLnBrk="1" hangingPunct="1">
              <a:lnSpc>
                <a:spcPct val="200000"/>
              </a:lnSpc>
            </a:pPr>
            <a:r>
              <a:rPr lang="tr-TR" altLang="tr-TR" sz="2000" dirty="0" smtClean="0">
                <a:ea typeface="ＭＳ Ｐゴシック" pitchFamily="34" charset="-128"/>
              </a:rPr>
              <a:t>Tipik olarak </a:t>
            </a:r>
            <a:r>
              <a:rPr lang="tr-TR" altLang="tr-TR" sz="2000" dirty="0" err="1" smtClean="0">
                <a:ea typeface="ＭＳ Ｐゴシック" pitchFamily="34" charset="-128"/>
              </a:rPr>
              <a:t>adolesan</a:t>
            </a:r>
            <a:r>
              <a:rPr lang="tr-TR" altLang="tr-TR" sz="2000" dirty="0" smtClean="0">
                <a:ea typeface="ＭＳ Ｐゴシック" pitchFamily="34" charset="-128"/>
              </a:rPr>
              <a:t>/genç erkeklerde sık.</a:t>
            </a:r>
            <a:endParaRPr lang="en-US" altLang="tr-TR" sz="2000" dirty="0" smtClean="0">
              <a:ea typeface="ＭＳ Ｐゴシック" pitchFamily="34" charset="-128"/>
            </a:endParaRPr>
          </a:p>
          <a:p>
            <a:pPr marL="469900" indent="-469900" eaLnBrk="1" hangingPunct="1">
              <a:lnSpc>
                <a:spcPct val="200000"/>
              </a:lnSpc>
            </a:pPr>
            <a:r>
              <a:rPr lang="tr-TR" altLang="tr-TR" sz="2000" dirty="0" smtClean="0">
                <a:ea typeface="ＭＳ Ｐゴシック" pitchFamily="34" charset="-128"/>
              </a:rPr>
              <a:t>Şiddetli </a:t>
            </a:r>
            <a:r>
              <a:rPr lang="tr-TR" altLang="tr-TR" sz="2000" dirty="0" err="1" smtClean="0">
                <a:ea typeface="ＭＳ Ｐゴシック" pitchFamily="34" charset="-128"/>
              </a:rPr>
              <a:t>aplazi</a:t>
            </a:r>
            <a:r>
              <a:rPr lang="tr-TR" altLang="tr-TR" sz="2000" dirty="0" smtClean="0">
                <a:ea typeface="ＭＳ Ｐゴシック" pitchFamily="34" charset="-128"/>
              </a:rPr>
              <a:t> genelde akut hepatitten 2-3 ay sonra gözlenir.</a:t>
            </a:r>
            <a:endParaRPr lang="en-US" altLang="tr-TR" sz="2000" dirty="0" smtClean="0">
              <a:ea typeface="ＭＳ Ｐゴシック" pitchFamily="34" charset="-128"/>
            </a:endParaRPr>
          </a:p>
          <a:p>
            <a:pPr marL="908050" lvl="1" indent="-436563" eaLnBrk="1" hangingPunct="1">
              <a:lnSpc>
                <a:spcPct val="200000"/>
              </a:lnSpc>
              <a:buFont typeface="Arial" pitchFamily="34" charset="0"/>
              <a:buChar char="•"/>
            </a:pPr>
            <a:r>
              <a:rPr lang="tr-TR" altLang="tr-TR" sz="2000" dirty="0" smtClean="0">
                <a:ea typeface="ＭＳ Ｐゴシック" pitchFamily="34" charset="-128"/>
              </a:rPr>
              <a:t>Batı ülkelerinde tüm AA</a:t>
            </a:r>
            <a:r>
              <a:rPr lang="ja-JP" altLang="tr-TR" sz="2000" dirty="0" smtClean="0">
                <a:latin typeface="Arial" pitchFamily="34" charset="0"/>
                <a:ea typeface="ヒラギノ角ゴ Pro W3" charset="-128"/>
              </a:rPr>
              <a:t>’</a:t>
            </a:r>
            <a:r>
              <a:rPr lang="tr-TR" altLang="ja-JP" sz="2000" dirty="0" err="1" smtClean="0">
                <a:ea typeface="ＭＳ Ｐゴシック" pitchFamily="34" charset="-128"/>
              </a:rPr>
              <a:t>lerin</a:t>
            </a:r>
            <a:r>
              <a:rPr lang="tr-TR" altLang="ja-JP" sz="2000" dirty="0" smtClean="0">
                <a:ea typeface="ＭＳ Ｐゴシック" pitchFamily="34" charset="-128"/>
              </a:rPr>
              <a:t> %</a:t>
            </a:r>
            <a:r>
              <a:rPr lang="en-US" altLang="ja-JP" sz="2000" dirty="0" smtClean="0">
                <a:ea typeface="ＭＳ Ｐゴシック" pitchFamily="34" charset="-128"/>
              </a:rPr>
              <a:t>2-5</a:t>
            </a:r>
            <a:r>
              <a:rPr lang="ja-JP" altLang="tr-TR" sz="2000" dirty="0" smtClean="0">
                <a:latin typeface="Arial" pitchFamily="34" charset="0"/>
                <a:ea typeface="ヒラギノ角ゴ Pro W3" charset="-128"/>
              </a:rPr>
              <a:t>’</a:t>
            </a:r>
            <a:r>
              <a:rPr lang="tr-TR" altLang="ja-JP" sz="2000" dirty="0" smtClean="0">
                <a:ea typeface="ＭＳ Ｐゴシック" pitchFamily="34" charset="-128"/>
              </a:rPr>
              <a:t>i,</a:t>
            </a:r>
            <a:endParaRPr lang="en-US" altLang="ja-JP" sz="2000" dirty="0" smtClean="0">
              <a:ea typeface="ＭＳ Ｐゴシック" pitchFamily="34" charset="-128"/>
            </a:endParaRPr>
          </a:p>
          <a:p>
            <a:pPr marL="908050" lvl="1" indent="-436563" eaLnBrk="1" hangingPunct="1">
              <a:lnSpc>
                <a:spcPct val="200000"/>
              </a:lnSpc>
              <a:buFont typeface="Arial" pitchFamily="34" charset="0"/>
              <a:buChar char="•"/>
            </a:pPr>
            <a:r>
              <a:rPr lang="tr-TR" altLang="tr-TR" sz="2000" dirty="0" smtClean="0">
                <a:ea typeface="ＭＳ Ｐゴシック" pitchFamily="34" charset="-128"/>
              </a:rPr>
              <a:t>Uzak doğuda tüm AA</a:t>
            </a:r>
            <a:r>
              <a:rPr lang="ja-JP" altLang="tr-TR" sz="2000" dirty="0" smtClean="0">
                <a:latin typeface="Arial" pitchFamily="34" charset="0"/>
                <a:ea typeface="ヒラギノ角ゴ Pro W3" charset="-128"/>
              </a:rPr>
              <a:t>’</a:t>
            </a:r>
            <a:r>
              <a:rPr lang="tr-TR" altLang="ja-JP" sz="2000" dirty="0" err="1" smtClean="0">
                <a:ea typeface="ＭＳ Ｐゴシック" pitchFamily="34" charset="-128"/>
              </a:rPr>
              <a:t>lerin</a:t>
            </a:r>
            <a:r>
              <a:rPr lang="tr-TR" altLang="ja-JP" sz="2000" dirty="0" smtClean="0">
                <a:ea typeface="ＭＳ Ｐゴシック" pitchFamily="34" charset="-128"/>
              </a:rPr>
              <a:t> %</a:t>
            </a:r>
            <a:r>
              <a:rPr lang="en-US" altLang="ja-JP" sz="2000" dirty="0" smtClean="0">
                <a:ea typeface="ＭＳ Ｐゴシック" pitchFamily="34" charset="-128"/>
              </a:rPr>
              <a:t>4-10</a:t>
            </a:r>
            <a:r>
              <a:rPr lang="ja-JP" altLang="tr-TR" sz="2000" dirty="0" smtClean="0">
                <a:latin typeface="Arial" pitchFamily="34" charset="0"/>
                <a:ea typeface="ヒラギノ角ゴ Pro W3" charset="-128"/>
              </a:rPr>
              <a:t>’</a:t>
            </a:r>
            <a:r>
              <a:rPr lang="tr-TR" altLang="ja-JP" sz="2000" dirty="0" smtClean="0">
                <a:ea typeface="ＭＳ Ｐゴシック" pitchFamily="34" charset="-128"/>
              </a:rPr>
              <a:t>u,</a:t>
            </a:r>
            <a:endParaRPr lang="en-US" altLang="ja-JP" sz="2000" dirty="0" smtClean="0">
              <a:ea typeface="ＭＳ Ｐゴシック" pitchFamily="34" charset="-128"/>
            </a:endParaRPr>
          </a:p>
          <a:p>
            <a:pPr marL="908050" lvl="1" indent="-436563" eaLnBrk="1" hangingPunct="1">
              <a:lnSpc>
                <a:spcPct val="200000"/>
              </a:lnSpc>
              <a:buFont typeface="Arial" pitchFamily="34" charset="0"/>
              <a:buChar char="•"/>
            </a:pPr>
            <a:r>
              <a:rPr lang="tr-TR" altLang="tr-TR" sz="2000" dirty="0" err="1" smtClean="0">
                <a:ea typeface="ＭＳ Ｐゴシック" pitchFamily="34" charset="-128"/>
              </a:rPr>
              <a:t>Fulminan</a:t>
            </a:r>
            <a:r>
              <a:rPr lang="tr-TR" altLang="tr-TR" sz="2000" dirty="0" smtClean="0">
                <a:ea typeface="ＭＳ Ｐゴシック" pitchFamily="34" charset="-128"/>
              </a:rPr>
              <a:t> hepatitten sonra daha sıktır.</a:t>
            </a:r>
          </a:p>
          <a:p>
            <a:pPr marL="908050" lvl="1" indent="-436563" eaLnBrk="1" hangingPunct="1">
              <a:lnSpc>
                <a:spcPct val="200000"/>
              </a:lnSpc>
              <a:buFont typeface="Arial" pitchFamily="34" charset="0"/>
              <a:buChar char="•"/>
            </a:pPr>
            <a:r>
              <a:rPr lang="tr-TR" altLang="tr-TR" sz="2000" dirty="0" smtClean="0">
                <a:ea typeface="ＭＳ Ｐゴシック" pitchFamily="34" charset="-128"/>
              </a:rPr>
              <a:t>İmmünsupresif tedaviye cevap vermez.</a:t>
            </a:r>
            <a:endParaRPr lang="en-US" altLang="tr-TR" sz="2000" dirty="0" smtClean="0">
              <a:ea typeface="ＭＳ Ｐゴシック" pitchFamily="34" charset="-128"/>
            </a:endParaRPr>
          </a:p>
        </p:txBody>
      </p:sp>
    </p:spTree>
    <p:extLst>
      <p:ext uri="{BB962C8B-B14F-4D97-AF65-F5344CB8AC3E}">
        <p14:creationId xmlns:p14="http://schemas.microsoft.com/office/powerpoint/2010/main" val="11686668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noChangeArrowheads="1"/>
          </p:cNvPicPr>
          <p:nvPr/>
        </p:nvPicPr>
        <p:blipFill>
          <a:blip r:embed="rId2">
            <a:lum bright="10000" contrast="4000"/>
            <a:extLst>
              <a:ext uri="{28A0092B-C50C-407E-A947-70E740481C1C}">
                <a14:useLocalDpi xmlns:a14="http://schemas.microsoft.com/office/drawing/2010/main" val="0"/>
              </a:ext>
            </a:extLst>
          </a:blip>
          <a:srcRect l="4921" t="13287" r="4921" b="4430"/>
          <a:stretch>
            <a:fillRect/>
          </a:stretch>
        </p:blipFill>
        <p:spPr bwMode="auto">
          <a:xfrm>
            <a:off x="2225582" y="3422344"/>
            <a:ext cx="4437156" cy="150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395536" y="78664"/>
            <a:ext cx="8229600" cy="1143000"/>
          </a:xfrm>
        </p:spPr>
        <p:txBody>
          <a:bodyPr/>
          <a:lstStyle/>
          <a:p>
            <a:r>
              <a:rPr lang="tr-TR" altLang="tr-TR" sz="2800" b="1" dirty="0">
                <a:solidFill>
                  <a:schemeClr val="tx1"/>
                </a:solidFill>
                <a:latin typeface="Corbel" pitchFamily="34" charset="0"/>
              </a:rPr>
              <a:t>AA TANI </a:t>
            </a:r>
            <a:r>
              <a:rPr lang="tr-TR" altLang="tr-TR" sz="2800" b="1" dirty="0" smtClean="0">
                <a:solidFill>
                  <a:schemeClr val="tx1"/>
                </a:solidFill>
                <a:latin typeface="Corbel" pitchFamily="34" charset="0"/>
              </a:rPr>
              <a:t>KRİTERLERİ</a:t>
            </a:r>
            <a:endParaRPr lang="tr-TR" sz="2800" dirty="0">
              <a:solidFill>
                <a:schemeClr val="tx1"/>
              </a:solidFill>
            </a:endParaRPr>
          </a:p>
        </p:txBody>
      </p:sp>
      <p:sp>
        <p:nvSpPr>
          <p:cNvPr id="189442" name="Rectangle 2"/>
          <p:cNvSpPr>
            <a:spLocks noGrp="1" noRot="1" noChangeArrowheads="1"/>
          </p:cNvSpPr>
          <p:nvPr>
            <p:ph idx="1"/>
          </p:nvPr>
        </p:nvSpPr>
        <p:spPr>
          <a:xfrm>
            <a:off x="467544" y="1685268"/>
            <a:ext cx="2962672" cy="1120317"/>
          </a:xfrm>
          <a:noFill/>
          <a:ln>
            <a:noFill/>
          </a:ln>
        </p:spPr>
        <p:txBody>
          <a:bodyPr>
            <a:noAutofit/>
          </a:bodyPr>
          <a:lstStyle/>
          <a:p>
            <a:pPr indent="-173038" eaLnBrk="1" hangingPunct="1">
              <a:lnSpc>
                <a:spcPct val="130000"/>
              </a:lnSpc>
              <a:buFont typeface="Wingdings" pitchFamily="2" charset="2"/>
              <a:buNone/>
              <a:defRPr/>
            </a:pPr>
            <a:r>
              <a:rPr lang="tr-TR" sz="1600" dirty="0" err="1" smtClean="0">
                <a:ea typeface="ＭＳ Ｐゴシック" pitchFamily="34" charset="-128"/>
              </a:rPr>
              <a:t>Hb</a:t>
            </a:r>
            <a:r>
              <a:rPr lang="tr-TR" sz="1600" dirty="0" smtClean="0">
                <a:ea typeface="ＭＳ Ｐゴシック" pitchFamily="34" charset="-128"/>
              </a:rPr>
              <a:t>&lt; 10 g/</a:t>
            </a:r>
            <a:r>
              <a:rPr lang="tr-TR" sz="1600" dirty="0" err="1" smtClean="0">
                <a:ea typeface="ＭＳ Ｐゴシック" pitchFamily="34" charset="-128"/>
              </a:rPr>
              <a:t>dL</a:t>
            </a:r>
            <a:endParaRPr lang="tr-TR" sz="1600" dirty="0" smtClean="0">
              <a:ea typeface="ＭＳ Ｐゴシック" pitchFamily="34" charset="-128"/>
            </a:endParaRPr>
          </a:p>
          <a:p>
            <a:pPr indent="-173038" eaLnBrk="1" hangingPunct="1">
              <a:lnSpc>
                <a:spcPct val="130000"/>
              </a:lnSpc>
              <a:buFont typeface="Wingdings" pitchFamily="2" charset="2"/>
              <a:buNone/>
              <a:defRPr/>
            </a:pPr>
            <a:r>
              <a:rPr lang="tr-TR" sz="1600" dirty="0" err="1" smtClean="0">
                <a:ea typeface="ＭＳ Ｐゴシック" pitchFamily="34" charset="-128"/>
              </a:rPr>
              <a:t>Nötrofil</a:t>
            </a:r>
            <a:r>
              <a:rPr lang="tr-TR" sz="1600" dirty="0" smtClean="0">
                <a:ea typeface="ＭＳ Ｐゴシック" pitchFamily="34" charset="-128"/>
              </a:rPr>
              <a:t>&lt; 1500/</a:t>
            </a:r>
            <a:r>
              <a:rPr lang="tr-TR" sz="1600" dirty="0" err="1" smtClean="0">
                <a:ea typeface="ＭＳ Ｐゴシック" pitchFamily="34" charset="-128"/>
              </a:rPr>
              <a:t>mL</a:t>
            </a:r>
            <a:endParaRPr lang="tr-TR" sz="1600" dirty="0" smtClean="0">
              <a:ea typeface="ＭＳ Ｐゴシック" pitchFamily="34" charset="-128"/>
            </a:endParaRPr>
          </a:p>
          <a:p>
            <a:pPr indent="-173038" eaLnBrk="1" hangingPunct="1">
              <a:lnSpc>
                <a:spcPct val="130000"/>
              </a:lnSpc>
              <a:buFont typeface="Wingdings" pitchFamily="2" charset="2"/>
              <a:buNone/>
              <a:defRPr/>
            </a:pPr>
            <a:r>
              <a:rPr lang="tr-TR" sz="1600" dirty="0" err="1" smtClean="0">
                <a:ea typeface="ＭＳ Ｐゴシック" pitchFamily="34" charset="-128"/>
              </a:rPr>
              <a:t>Trombosit</a:t>
            </a:r>
            <a:r>
              <a:rPr lang="tr-TR" sz="1600" dirty="0" smtClean="0">
                <a:ea typeface="ＭＳ Ｐゴシック" pitchFamily="34" charset="-128"/>
              </a:rPr>
              <a:t>: &lt;50 000/</a:t>
            </a:r>
            <a:r>
              <a:rPr lang="tr-TR" sz="1600" dirty="0" err="1" smtClean="0">
                <a:ea typeface="ＭＳ Ｐゴシック" pitchFamily="34" charset="-128"/>
              </a:rPr>
              <a:t>mL</a:t>
            </a:r>
            <a:endParaRPr lang="tr-TR" sz="1600" dirty="0" smtClean="0">
              <a:ea typeface="ＭＳ Ｐゴシック" pitchFamily="34" charset="-128"/>
            </a:endParaRPr>
          </a:p>
        </p:txBody>
      </p:sp>
      <p:sp>
        <p:nvSpPr>
          <p:cNvPr id="21508" name="Rectangle 4"/>
          <p:cNvSpPr>
            <a:spLocks noChangeArrowheads="1"/>
          </p:cNvSpPr>
          <p:nvPr/>
        </p:nvSpPr>
        <p:spPr bwMode="auto">
          <a:xfrm>
            <a:off x="4648200" y="5486400"/>
            <a:ext cx="4495800" cy="1371600"/>
          </a:xfrm>
          <a:prstGeom prst="rect">
            <a:avLst/>
          </a:prstGeom>
          <a:noFill/>
          <a:ln w="9525">
            <a:noFill/>
            <a:miter lim="800000"/>
            <a:headEnd/>
            <a:tailEnd/>
          </a:ln>
        </p:spPr>
        <p:txBody>
          <a:bodyPr/>
          <a:lstStyle>
            <a:lvl1pPr marL="342900" indent="-34290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20000"/>
              </a:spcBef>
            </a:pPr>
            <a:r>
              <a:rPr lang="tr-TR" altLang="tr-TR" sz="1600" dirty="0" err="1">
                <a:latin typeface="Corbel" pitchFamily="34" charset="0"/>
              </a:rPr>
              <a:t>Retikülin</a:t>
            </a:r>
            <a:r>
              <a:rPr lang="tr-TR" altLang="tr-TR" sz="1600" dirty="0">
                <a:latin typeface="Corbel" pitchFamily="34" charset="0"/>
              </a:rPr>
              <a:t> </a:t>
            </a:r>
            <a:r>
              <a:rPr lang="tr-TR" altLang="tr-TR" sz="1600" dirty="0" err="1">
                <a:latin typeface="Corbel" pitchFamily="34" charset="0"/>
              </a:rPr>
              <a:t>fibrozis</a:t>
            </a:r>
            <a:r>
              <a:rPr lang="tr-TR" altLang="tr-TR" sz="1600" dirty="0">
                <a:latin typeface="Corbel" pitchFamily="34" charset="0"/>
              </a:rPr>
              <a:t> </a:t>
            </a:r>
            <a:r>
              <a:rPr lang="tr-TR" altLang="tr-TR" sz="1600" dirty="0">
                <a:latin typeface="Corbel" pitchFamily="34" charset="0"/>
                <a:sym typeface="Symbol" pitchFamily="18" charset="2"/>
              </a:rPr>
              <a:t></a:t>
            </a:r>
            <a:endParaRPr lang="tr-TR" altLang="tr-TR" sz="1600" dirty="0">
              <a:latin typeface="Corbel" pitchFamily="34" charset="0"/>
            </a:endParaRPr>
          </a:p>
          <a:p>
            <a:pPr eaLnBrk="1" hangingPunct="1">
              <a:spcBef>
                <a:spcPct val="20000"/>
              </a:spcBef>
            </a:pPr>
            <a:r>
              <a:rPr lang="tr-TR" altLang="tr-TR" sz="1600" dirty="0" err="1">
                <a:latin typeface="Corbel" pitchFamily="34" charset="0"/>
              </a:rPr>
              <a:t>Displazi</a:t>
            </a:r>
            <a:r>
              <a:rPr lang="tr-TR" altLang="tr-TR" sz="1600" dirty="0">
                <a:latin typeface="Corbel" pitchFamily="34" charset="0"/>
              </a:rPr>
              <a:t> </a:t>
            </a:r>
            <a:r>
              <a:rPr lang="tr-TR" altLang="tr-TR" sz="1600" dirty="0">
                <a:latin typeface="Corbel" pitchFamily="34" charset="0"/>
                <a:sym typeface="Symbol" pitchFamily="18" charset="2"/>
              </a:rPr>
              <a:t></a:t>
            </a:r>
            <a:endParaRPr lang="tr-TR" altLang="tr-TR" sz="1600" dirty="0">
              <a:latin typeface="Corbel" pitchFamily="34" charset="0"/>
            </a:endParaRPr>
          </a:p>
          <a:p>
            <a:pPr eaLnBrk="1" hangingPunct="1">
              <a:spcBef>
                <a:spcPct val="20000"/>
              </a:spcBef>
            </a:pPr>
            <a:r>
              <a:rPr lang="tr-TR" altLang="tr-TR" sz="1600" dirty="0" err="1">
                <a:latin typeface="Corbel" pitchFamily="34" charset="0"/>
              </a:rPr>
              <a:t>İnfiltrasyon</a:t>
            </a:r>
            <a:r>
              <a:rPr lang="tr-TR" altLang="tr-TR" sz="1600" dirty="0">
                <a:latin typeface="Corbel" pitchFamily="34" charset="0"/>
              </a:rPr>
              <a:t> </a:t>
            </a:r>
            <a:r>
              <a:rPr lang="tr-TR" altLang="tr-TR" sz="1600" dirty="0">
                <a:latin typeface="Corbel" pitchFamily="34" charset="0"/>
                <a:sym typeface="Symbol" pitchFamily="18" charset="2"/>
              </a:rPr>
              <a:t></a:t>
            </a:r>
            <a:endParaRPr lang="tr-TR" altLang="tr-TR" sz="1600" dirty="0">
              <a:latin typeface="Corbel" pitchFamily="34" charset="0"/>
            </a:endParaRPr>
          </a:p>
        </p:txBody>
      </p:sp>
      <p:sp>
        <p:nvSpPr>
          <p:cNvPr id="189445" name="Text Box 5"/>
          <p:cNvSpPr txBox="1">
            <a:spLocks noChangeArrowheads="1"/>
          </p:cNvSpPr>
          <p:nvPr/>
        </p:nvSpPr>
        <p:spPr bwMode="auto">
          <a:xfrm>
            <a:off x="446822" y="1230555"/>
            <a:ext cx="2268570" cy="461665"/>
          </a:xfrm>
          <a:prstGeom prst="rect">
            <a:avLst/>
          </a:prstGeom>
          <a:solidFill>
            <a:srgbClr val="FFC000"/>
          </a:solidFill>
          <a:ln>
            <a:noFill/>
          </a:ln>
          <a:effectLst/>
          <a:extLst/>
        </p:spPr>
        <p:txBody>
          <a:bodyPr wrap="none">
            <a:spAutoFit/>
          </a:bodyPr>
          <a:lstStyle/>
          <a:p>
            <a:pPr>
              <a:defRPr/>
            </a:pPr>
            <a:r>
              <a:rPr lang="tr-TR" sz="2400" b="1" dirty="0">
                <a:solidFill>
                  <a:srgbClr val="FF0000"/>
                </a:solidFill>
                <a:latin typeface="+mn-lt"/>
                <a:ea typeface="ＭＳ Ｐゴシック" charset="0"/>
              </a:rPr>
              <a:t>1. </a:t>
            </a:r>
            <a:r>
              <a:rPr lang="tr-TR" sz="2400" b="1" dirty="0" err="1">
                <a:solidFill>
                  <a:srgbClr val="FF0000"/>
                </a:solidFill>
                <a:latin typeface="+mn-lt"/>
                <a:ea typeface="ＭＳ Ｐゴシック" charset="0"/>
              </a:rPr>
              <a:t>Pansitopeni</a:t>
            </a:r>
            <a:endParaRPr lang="tr-TR" sz="2400" b="1" dirty="0">
              <a:solidFill>
                <a:srgbClr val="FF0000"/>
              </a:solidFill>
              <a:latin typeface="+mn-lt"/>
              <a:ea typeface="ＭＳ Ｐゴシック" charset="0"/>
            </a:endParaRPr>
          </a:p>
        </p:txBody>
      </p:sp>
      <p:sp>
        <p:nvSpPr>
          <p:cNvPr id="21510" name="Text Box 6"/>
          <p:cNvSpPr txBox="1">
            <a:spLocks noChangeArrowheads="1"/>
          </p:cNvSpPr>
          <p:nvPr/>
        </p:nvSpPr>
        <p:spPr bwMode="auto">
          <a:xfrm>
            <a:off x="4589463" y="5029200"/>
            <a:ext cx="4146550" cy="461963"/>
          </a:xfrm>
          <a:prstGeom prst="rect">
            <a:avLst/>
          </a:prstGeom>
          <a:solidFill>
            <a:srgbClr val="FFC000"/>
          </a:solidFill>
          <a:ln>
            <a:noFill/>
          </a:ln>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sz="2400" b="1" dirty="0">
                <a:solidFill>
                  <a:srgbClr val="FF0000"/>
                </a:solidFill>
                <a:latin typeface="Corbel" pitchFamily="34" charset="0"/>
              </a:rPr>
              <a:t>3. Diğer Hastalık İşaretleri Yok</a:t>
            </a:r>
          </a:p>
        </p:txBody>
      </p:sp>
      <p:sp>
        <p:nvSpPr>
          <p:cNvPr id="189447" name="Text Box 7"/>
          <p:cNvSpPr txBox="1">
            <a:spLocks noChangeArrowheads="1"/>
          </p:cNvSpPr>
          <p:nvPr/>
        </p:nvSpPr>
        <p:spPr bwMode="auto">
          <a:xfrm>
            <a:off x="2209800" y="2821125"/>
            <a:ext cx="4724400" cy="457200"/>
          </a:xfrm>
          <a:prstGeom prst="rect">
            <a:avLst/>
          </a:prstGeom>
          <a:solidFill>
            <a:srgbClr val="FFC000"/>
          </a:solidFill>
          <a:ln>
            <a:noFill/>
          </a:ln>
          <a:effectLst/>
          <a:extLst/>
        </p:spPr>
        <p:txBody>
          <a:bodyPr>
            <a:spAutoFit/>
          </a:bodyPr>
          <a:lstStyle/>
          <a:p>
            <a:pPr>
              <a:defRPr/>
            </a:pPr>
            <a:r>
              <a:rPr lang="tr-TR" sz="2400" b="1" dirty="0">
                <a:solidFill>
                  <a:srgbClr val="FF0000"/>
                </a:solidFill>
                <a:latin typeface="Corbel" pitchFamily="34" charset="0"/>
              </a:rPr>
              <a:t>2. Kİ</a:t>
            </a:r>
            <a:r>
              <a:rPr lang="ja-JP" altLang="tr-TR" sz="2400" b="1" dirty="0">
                <a:solidFill>
                  <a:srgbClr val="FF0000"/>
                </a:solidFill>
                <a:latin typeface="Corbel" pitchFamily="34" charset="0"/>
              </a:rPr>
              <a:t>’</a:t>
            </a:r>
            <a:r>
              <a:rPr lang="tr-TR" altLang="ja-JP" sz="2400" b="1" dirty="0" err="1">
                <a:solidFill>
                  <a:srgbClr val="FF0000"/>
                </a:solidFill>
                <a:latin typeface="Corbel" pitchFamily="34" charset="0"/>
              </a:rPr>
              <a:t>nde</a:t>
            </a:r>
            <a:r>
              <a:rPr lang="tr-TR" altLang="ja-JP" sz="2400" b="1" dirty="0">
                <a:solidFill>
                  <a:srgbClr val="FF0000"/>
                </a:solidFill>
                <a:latin typeface="Corbel" pitchFamily="34" charset="0"/>
              </a:rPr>
              <a:t> &lt; % 20-30 </a:t>
            </a:r>
            <a:r>
              <a:rPr lang="tr-TR" altLang="ja-JP" sz="2400" b="1" dirty="0" err="1">
                <a:solidFill>
                  <a:srgbClr val="FF0000"/>
                </a:solidFill>
                <a:latin typeface="Corbel" pitchFamily="34" charset="0"/>
              </a:rPr>
              <a:t>sellülarite</a:t>
            </a:r>
            <a:endParaRPr lang="tr-TR" sz="2400" b="1" dirty="0">
              <a:solidFill>
                <a:srgbClr val="FF0000"/>
              </a:solidFill>
              <a:latin typeface="Corbel" pitchFamily="34" charset="0"/>
            </a:endParaRPr>
          </a:p>
        </p:txBody>
      </p:sp>
    </p:spTree>
    <p:extLst>
      <p:ext uri="{BB962C8B-B14F-4D97-AF65-F5344CB8AC3E}">
        <p14:creationId xmlns:p14="http://schemas.microsoft.com/office/powerpoint/2010/main" val="1001135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pPr eaLnBrk="1" hangingPunct="1"/>
            <a:r>
              <a:rPr lang="tr-TR" altLang="tr-TR" sz="2800" b="1" dirty="0" smtClean="0">
                <a:ea typeface="ＭＳ Ｐゴシック" pitchFamily="34" charset="-128"/>
              </a:rPr>
              <a:t>AA-Klinik</a:t>
            </a:r>
          </a:p>
        </p:txBody>
      </p:sp>
      <p:sp>
        <p:nvSpPr>
          <p:cNvPr id="22531" name="Rectangle 3"/>
          <p:cNvSpPr>
            <a:spLocks noGrp="1" noRot="1" noChangeArrowheads="1"/>
          </p:cNvSpPr>
          <p:nvPr>
            <p:ph idx="1"/>
          </p:nvPr>
        </p:nvSpPr>
        <p:spPr>
          <a:xfrm>
            <a:off x="395536" y="1556792"/>
            <a:ext cx="8388424" cy="4343400"/>
          </a:xfrm>
        </p:spPr>
        <p:txBody>
          <a:bodyPr/>
          <a:lstStyle/>
          <a:p>
            <a:pPr indent="-173038" eaLnBrk="1" hangingPunct="1">
              <a:buNone/>
            </a:pPr>
            <a:r>
              <a:rPr lang="tr-TR" sz="2000" b="1" dirty="0" smtClean="0"/>
              <a:t>Hastalık aniden </a:t>
            </a:r>
            <a:r>
              <a:rPr lang="tr-TR" sz="2000" b="1" dirty="0"/>
              <a:t>ortaya çıkabilir ya da hastalık sinsi </a:t>
            </a:r>
            <a:r>
              <a:rPr lang="tr-TR" sz="2000" b="1" dirty="0" smtClean="0"/>
              <a:t>gelişebilir. </a:t>
            </a:r>
          </a:p>
          <a:p>
            <a:pPr indent="-173038" eaLnBrk="1" hangingPunct="1">
              <a:buNone/>
            </a:pPr>
            <a:endParaRPr lang="tr-TR" altLang="tr-TR" sz="2000" dirty="0" smtClean="0">
              <a:ea typeface="ＭＳ Ｐゴシック" pitchFamily="34" charset="-128"/>
            </a:endParaRPr>
          </a:p>
          <a:p>
            <a:pPr indent="-173038" eaLnBrk="1" hangingPunct="1">
              <a:lnSpc>
                <a:spcPct val="150000"/>
              </a:lnSpc>
              <a:buFont typeface="Wingdings" pitchFamily="2" charset="2"/>
              <a:buNone/>
            </a:pPr>
            <a:r>
              <a:rPr lang="en-US" altLang="tr-TR" sz="2000" dirty="0" smtClean="0">
                <a:ea typeface="ＭＳ Ｐゴシック" pitchFamily="34" charset="-128"/>
              </a:rPr>
              <a:t>** </a:t>
            </a:r>
            <a:r>
              <a:rPr lang="tr-TR" altLang="tr-TR" sz="2000" dirty="0" smtClean="0">
                <a:ea typeface="ＭＳ Ｐゴシック" pitchFamily="34" charset="-128"/>
              </a:rPr>
              <a:t>Semptomlar </a:t>
            </a:r>
            <a:r>
              <a:rPr lang="tr-TR" altLang="tr-TR" sz="2000" dirty="0" err="1" smtClean="0">
                <a:ea typeface="ＭＳ Ｐゴシック" pitchFamily="34" charset="-128"/>
              </a:rPr>
              <a:t>pansitopeniye</a:t>
            </a:r>
            <a:r>
              <a:rPr lang="tr-TR" altLang="tr-TR" sz="2000" dirty="0" smtClean="0">
                <a:ea typeface="ＭＳ Ｐゴシック" pitchFamily="34" charset="-128"/>
              </a:rPr>
              <a:t> bağlıdır. </a:t>
            </a:r>
          </a:p>
          <a:p>
            <a:pPr indent="-173038" eaLnBrk="1" hangingPunct="1">
              <a:lnSpc>
                <a:spcPct val="150000"/>
              </a:lnSpc>
              <a:buNone/>
            </a:pPr>
            <a:r>
              <a:rPr lang="tr-TR" altLang="tr-TR" sz="2000" b="1" dirty="0" smtClean="0">
                <a:solidFill>
                  <a:srgbClr val="FF0000"/>
                </a:solidFill>
                <a:ea typeface="ＭＳ Ｐゴシック" pitchFamily="34" charset="-128"/>
              </a:rPr>
              <a:t>Anemi</a:t>
            </a:r>
            <a:r>
              <a:rPr lang="tr-TR" altLang="tr-TR" sz="2000" dirty="0" smtClean="0">
                <a:solidFill>
                  <a:srgbClr val="FF0000"/>
                </a:solidFill>
                <a:ea typeface="ＭＳ Ｐゴシック" pitchFamily="34" charset="-128"/>
              </a:rPr>
              <a:t> -&gt; </a:t>
            </a:r>
            <a:r>
              <a:rPr lang="tr-TR" sz="2000" dirty="0" smtClean="0"/>
              <a:t>halsizlik</a:t>
            </a:r>
            <a:r>
              <a:rPr lang="tr-TR" sz="2000" dirty="0" smtClean="0">
                <a:ea typeface="ＭＳ Ｐゴシック" pitchFamily="34" charset="-128"/>
              </a:rPr>
              <a:t>, </a:t>
            </a:r>
            <a:r>
              <a:rPr lang="tr-TR" altLang="tr-TR" sz="2000" dirty="0" smtClean="0">
                <a:ea typeface="ＭＳ Ｐゴシック" pitchFamily="34" charset="-128"/>
              </a:rPr>
              <a:t>yorgunluk, nefes darlığı, </a:t>
            </a:r>
            <a:r>
              <a:rPr lang="tr-TR" sz="2000" dirty="0" smtClean="0"/>
              <a:t>efor </a:t>
            </a:r>
            <a:r>
              <a:rPr lang="tr-TR" sz="2000" dirty="0" err="1" smtClean="0"/>
              <a:t>dispnesi</a:t>
            </a:r>
            <a:r>
              <a:rPr lang="tr-TR" sz="2000" dirty="0" smtClean="0"/>
              <a:t>, </a:t>
            </a:r>
            <a:r>
              <a:rPr lang="tr-TR" altLang="tr-TR" sz="2000" dirty="0" smtClean="0">
                <a:ea typeface="ＭＳ Ｐゴシック" pitchFamily="34" charset="-128"/>
              </a:rPr>
              <a:t>çarpıntı,</a:t>
            </a:r>
            <a:r>
              <a:rPr lang="tr-TR" sz="2000" dirty="0" smtClean="0"/>
              <a:t> </a:t>
            </a:r>
            <a:endParaRPr lang="tr-TR" altLang="tr-TR" sz="2000" dirty="0" smtClean="0">
              <a:ea typeface="ＭＳ Ｐゴシック" pitchFamily="34" charset="-128"/>
            </a:endParaRPr>
          </a:p>
          <a:p>
            <a:pPr indent="-173038" eaLnBrk="1" hangingPunct="1">
              <a:lnSpc>
                <a:spcPct val="150000"/>
              </a:lnSpc>
              <a:buFont typeface="Wingdings" pitchFamily="2" charset="2"/>
              <a:buNone/>
            </a:pPr>
            <a:r>
              <a:rPr lang="tr-TR" altLang="tr-TR" sz="2000" b="1" dirty="0" err="1" smtClean="0">
                <a:solidFill>
                  <a:srgbClr val="FF0000"/>
                </a:solidFill>
                <a:ea typeface="ＭＳ Ｐゴシック" pitchFamily="34" charset="-128"/>
              </a:rPr>
              <a:t>Lökopeni</a:t>
            </a:r>
            <a:r>
              <a:rPr lang="tr-TR" altLang="tr-TR" sz="2000" dirty="0" smtClean="0">
                <a:solidFill>
                  <a:srgbClr val="FF0000"/>
                </a:solidFill>
                <a:ea typeface="ＭＳ Ｐゴシック" pitchFamily="34" charset="-128"/>
              </a:rPr>
              <a:t> -&gt; </a:t>
            </a:r>
            <a:r>
              <a:rPr lang="tr-TR" sz="2000" dirty="0" err="1"/>
              <a:t>ates</a:t>
            </a:r>
            <a:r>
              <a:rPr lang="tr-TR" sz="2000" dirty="0"/>
              <a:t>, tekrarlayan </a:t>
            </a:r>
            <a:r>
              <a:rPr lang="tr-TR" sz="2000" dirty="0" err="1"/>
              <a:t>infeksiyonlar</a:t>
            </a:r>
            <a:r>
              <a:rPr lang="tr-TR" sz="2000" dirty="0"/>
              <a:t> sık izlenen </a:t>
            </a:r>
            <a:r>
              <a:rPr lang="tr-TR" sz="2000" dirty="0" smtClean="0"/>
              <a:t>yakınmalardır. </a:t>
            </a:r>
          </a:p>
          <a:p>
            <a:pPr indent="-173038" eaLnBrk="1" hangingPunct="1">
              <a:lnSpc>
                <a:spcPct val="150000"/>
              </a:lnSpc>
              <a:buFont typeface="Wingdings" pitchFamily="2" charset="2"/>
              <a:buNone/>
            </a:pPr>
            <a:r>
              <a:rPr lang="tr-TR" sz="2000" dirty="0" smtClean="0"/>
              <a:t>Enfeksiyon </a:t>
            </a:r>
            <a:r>
              <a:rPr lang="tr-TR" sz="2000" dirty="0"/>
              <a:t>etkeni çoğu kez bakteriyeldir. </a:t>
            </a:r>
            <a:endParaRPr lang="tr-TR" sz="2000" dirty="0" smtClean="0"/>
          </a:p>
          <a:p>
            <a:pPr indent="-173038" eaLnBrk="1" hangingPunct="1">
              <a:lnSpc>
                <a:spcPct val="150000"/>
              </a:lnSpc>
              <a:buFont typeface="Wingdings" pitchFamily="2" charset="2"/>
              <a:buNone/>
            </a:pPr>
            <a:r>
              <a:rPr lang="tr-TR" sz="2000" dirty="0" smtClean="0"/>
              <a:t>Uzamış </a:t>
            </a:r>
            <a:r>
              <a:rPr lang="tr-TR" sz="2000" dirty="0" err="1"/>
              <a:t>nötropenide</a:t>
            </a:r>
            <a:r>
              <a:rPr lang="tr-TR" sz="2000" dirty="0"/>
              <a:t> mantar </a:t>
            </a:r>
            <a:r>
              <a:rPr lang="tr-TR" sz="2000" dirty="0" err="1"/>
              <a:t>infeksiyonları</a:t>
            </a:r>
            <a:r>
              <a:rPr lang="tr-TR" sz="2000" dirty="0"/>
              <a:t> da akla gelmelidir.</a:t>
            </a:r>
            <a:endParaRPr lang="tr-TR" altLang="tr-TR" sz="2000" dirty="0" smtClean="0">
              <a:ea typeface="ＭＳ Ｐゴシック" pitchFamily="34" charset="-128"/>
            </a:endParaRPr>
          </a:p>
          <a:p>
            <a:pPr indent="-173038" eaLnBrk="1" hangingPunct="1">
              <a:lnSpc>
                <a:spcPct val="150000"/>
              </a:lnSpc>
              <a:buFont typeface="Wingdings" pitchFamily="2" charset="2"/>
              <a:buNone/>
            </a:pPr>
            <a:r>
              <a:rPr lang="tr-TR" altLang="tr-TR" sz="2000" b="1" dirty="0" err="1" smtClean="0">
                <a:solidFill>
                  <a:srgbClr val="FF0000"/>
                </a:solidFill>
                <a:ea typeface="ＭＳ Ｐゴシック" pitchFamily="34" charset="-128"/>
              </a:rPr>
              <a:t>Trombositopeni</a:t>
            </a:r>
            <a:r>
              <a:rPr lang="tr-TR" altLang="tr-TR" sz="2000" dirty="0" smtClean="0">
                <a:solidFill>
                  <a:srgbClr val="FF0000"/>
                </a:solidFill>
                <a:ea typeface="ＭＳ Ｐゴシック" pitchFamily="34" charset="-128"/>
              </a:rPr>
              <a:t> -&gt; </a:t>
            </a:r>
            <a:r>
              <a:rPr lang="tr-TR" altLang="tr-TR" sz="2000" dirty="0" smtClean="0">
                <a:ea typeface="ＭＳ Ｐゴシック" pitchFamily="34" charset="-128"/>
              </a:rPr>
              <a:t>Cilt ve mukoza kanmaları; diş eti kanamaları, </a:t>
            </a:r>
          </a:p>
          <a:p>
            <a:pPr indent="-173038" eaLnBrk="1" hangingPunct="1">
              <a:lnSpc>
                <a:spcPct val="150000"/>
              </a:lnSpc>
              <a:buFont typeface="Wingdings" pitchFamily="2" charset="2"/>
              <a:buNone/>
            </a:pPr>
            <a:r>
              <a:rPr lang="tr-TR" altLang="tr-TR" sz="2000" dirty="0" err="1" smtClean="0">
                <a:ea typeface="ＭＳ Ｐゴシック" pitchFamily="34" charset="-128"/>
              </a:rPr>
              <a:t>peteşi</a:t>
            </a:r>
            <a:r>
              <a:rPr lang="tr-TR" altLang="tr-TR" sz="2000" dirty="0" smtClean="0">
                <a:ea typeface="ＭＳ Ｐゴシック" pitchFamily="34" charset="-128"/>
              </a:rPr>
              <a:t>, </a:t>
            </a:r>
            <a:r>
              <a:rPr lang="tr-TR" altLang="tr-TR" sz="2000" dirty="0" err="1" smtClean="0">
                <a:ea typeface="ＭＳ Ｐゴシック" pitchFamily="34" charset="-128"/>
              </a:rPr>
              <a:t>purpura</a:t>
            </a:r>
            <a:r>
              <a:rPr lang="tr-TR" altLang="tr-TR" sz="2000" dirty="0" smtClean="0">
                <a:ea typeface="ＭＳ Ｐゴシック" pitchFamily="34" charset="-128"/>
              </a:rPr>
              <a:t>, </a:t>
            </a:r>
            <a:r>
              <a:rPr lang="tr-TR" altLang="tr-TR" sz="2000" dirty="0" err="1" smtClean="0">
                <a:ea typeface="ＭＳ Ｐゴシック" pitchFamily="34" charset="-128"/>
              </a:rPr>
              <a:t>hematürü</a:t>
            </a:r>
            <a:r>
              <a:rPr lang="tr-TR" altLang="tr-TR" sz="2000" dirty="0" smtClean="0">
                <a:ea typeface="ＭＳ Ｐゴシック" pitchFamily="34" charset="-128"/>
              </a:rPr>
              <a:t>, </a:t>
            </a:r>
            <a:r>
              <a:rPr lang="tr-TR" altLang="tr-TR" sz="2000" dirty="0" err="1" smtClean="0">
                <a:ea typeface="ＭＳ Ｐゴシック" pitchFamily="34" charset="-128"/>
              </a:rPr>
              <a:t>menoraji</a:t>
            </a:r>
            <a:r>
              <a:rPr lang="tr-TR" altLang="tr-TR" sz="2000" dirty="0" smtClean="0">
                <a:ea typeface="ＭＳ Ｐゴシック" pitchFamily="34" charset="-128"/>
              </a:rPr>
              <a:t>, </a:t>
            </a:r>
            <a:r>
              <a:rPr lang="tr-TR" altLang="tr-TR" sz="2000" dirty="0" err="1" smtClean="0">
                <a:ea typeface="ＭＳ Ｐゴシック" pitchFamily="34" charset="-128"/>
              </a:rPr>
              <a:t>hematüri</a:t>
            </a:r>
            <a:endParaRPr lang="en-US" altLang="tr-TR" sz="2000" dirty="0" smtClean="0">
              <a:ea typeface="ＭＳ Ｐゴシック" pitchFamily="34" charset="-128"/>
            </a:endParaRPr>
          </a:p>
        </p:txBody>
      </p:sp>
    </p:spTree>
    <p:extLst>
      <p:ext uri="{BB962C8B-B14F-4D97-AF65-F5344CB8AC3E}">
        <p14:creationId xmlns:p14="http://schemas.microsoft.com/office/powerpoint/2010/main" val="3856522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pPr eaLnBrk="1" hangingPunct="1"/>
            <a:r>
              <a:rPr lang="tr-TR" altLang="tr-TR" sz="2800" b="1" dirty="0" smtClean="0">
                <a:solidFill>
                  <a:schemeClr val="tx1"/>
                </a:solidFill>
                <a:ea typeface="ＭＳ Ｐゴシック" pitchFamily="34" charset="-128"/>
              </a:rPr>
              <a:t>AA- Fizik Muayene Bulguları</a:t>
            </a:r>
          </a:p>
        </p:txBody>
      </p:sp>
      <p:sp>
        <p:nvSpPr>
          <p:cNvPr id="195587" name="Rectangle 3"/>
          <p:cNvSpPr>
            <a:spLocks noGrp="1" noRot="1" noChangeArrowheads="1"/>
          </p:cNvSpPr>
          <p:nvPr>
            <p:ph idx="1"/>
          </p:nvPr>
        </p:nvSpPr>
        <p:spPr>
          <a:xfrm>
            <a:off x="683568" y="1691158"/>
            <a:ext cx="4026024" cy="4330700"/>
          </a:xfrm>
        </p:spPr>
        <p:txBody>
          <a:bodyPr>
            <a:normAutofit/>
          </a:bodyPr>
          <a:lstStyle/>
          <a:p>
            <a:pPr indent="-173038" eaLnBrk="1" hangingPunct="1">
              <a:lnSpc>
                <a:spcPct val="130000"/>
              </a:lnSpc>
              <a:defRPr/>
            </a:pPr>
            <a:r>
              <a:rPr lang="tr-TR" sz="2400" dirty="0" smtClean="0">
                <a:ea typeface="ＭＳ Ｐゴシック" pitchFamily="34" charset="-128"/>
              </a:rPr>
              <a:t>Solukluk </a:t>
            </a:r>
          </a:p>
          <a:p>
            <a:pPr indent="-173038" eaLnBrk="1" hangingPunct="1">
              <a:lnSpc>
                <a:spcPct val="130000"/>
              </a:lnSpc>
              <a:defRPr/>
            </a:pPr>
            <a:r>
              <a:rPr lang="tr-TR" sz="2400" dirty="0" smtClean="0">
                <a:ea typeface="ＭＳ Ｐゴシック" pitchFamily="34" charset="-128"/>
              </a:rPr>
              <a:t>Taşikardi</a:t>
            </a:r>
          </a:p>
          <a:p>
            <a:pPr indent="-173038" eaLnBrk="1" hangingPunct="1">
              <a:lnSpc>
                <a:spcPct val="130000"/>
              </a:lnSpc>
              <a:defRPr/>
            </a:pPr>
            <a:r>
              <a:rPr lang="tr-TR" sz="2400" dirty="0" err="1" smtClean="0">
                <a:ea typeface="ＭＳ Ｐゴシック" pitchFamily="34" charset="-128"/>
              </a:rPr>
              <a:t>Dispne</a:t>
            </a:r>
            <a:endParaRPr lang="tr-TR" sz="2400" dirty="0" smtClean="0">
              <a:ea typeface="ＭＳ Ｐゴシック" pitchFamily="34" charset="-128"/>
            </a:endParaRPr>
          </a:p>
          <a:p>
            <a:pPr indent="-173038" eaLnBrk="1" hangingPunct="1">
              <a:lnSpc>
                <a:spcPct val="130000"/>
              </a:lnSpc>
              <a:defRPr/>
            </a:pPr>
            <a:r>
              <a:rPr lang="tr-TR" sz="2400" dirty="0" err="1" smtClean="0">
                <a:ea typeface="ＭＳ Ｐゴシック" pitchFamily="34" charset="-128"/>
              </a:rPr>
              <a:t>Peteşi</a:t>
            </a:r>
            <a:r>
              <a:rPr lang="tr-TR" sz="2400" dirty="0" smtClean="0">
                <a:ea typeface="ＭＳ Ｐゴシック" pitchFamily="34" charset="-128"/>
              </a:rPr>
              <a:t>, </a:t>
            </a:r>
            <a:r>
              <a:rPr lang="tr-TR" sz="2400" dirty="0" err="1" smtClean="0">
                <a:ea typeface="ＭＳ Ｐゴシック" pitchFamily="34" charset="-128"/>
              </a:rPr>
              <a:t>purpura</a:t>
            </a:r>
            <a:r>
              <a:rPr lang="tr-TR" sz="2400" dirty="0" smtClean="0">
                <a:ea typeface="ＭＳ Ｐゴシック" pitchFamily="34" charset="-128"/>
              </a:rPr>
              <a:t>, </a:t>
            </a:r>
            <a:r>
              <a:rPr lang="tr-TR" sz="2400" dirty="0" err="1" smtClean="0">
                <a:ea typeface="ＭＳ Ｐゴシック" pitchFamily="34" charset="-128"/>
              </a:rPr>
              <a:t>ekimoz</a:t>
            </a:r>
            <a:endParaRPr lang="tr-TR" sz="2400" dirty="0" smtClean="0">
              <a:ea typeface="ＭＳ Ｐゴシック" pitchFamily="34" charset="-128"/>
            </a:endParaRPr>
          </a:p>
          <a:p>
            <a:pPr indent="-173038" eaLnBrk="1" hangingPunct="1">
              <a:lnSpc>
                <a:spcPct val="130000"/>
              </a:lnSpc>
              <a:defRPr/>
            </a:pPr>
            <a:r>
              <a:rPr lang="tr-TR" sz="2400" dirty="0" smtClean="0">
                <a:ea typeface="ＭＳ Ｐゴシック" pitchFamily="34" charset="-128"/>
              </a:rPr>
              <a:t>Sık enfeksiyon </a:t>
            </a:r>
          </a:p>
          <a:p>
            <a:pPr indent="-173038" eaLnBrk="1" hangingPunct="1">
              <a:lnSpc>
                <a:spcPct val="130000"/>
              </a:lnSpc>
              <a:defRPr/>
            </a:pPr>
            <a:r>
              <a:rPr lang="tr-TR" sz="2400" b="1" dirty="0" smtClean="0">
                <a:solidFill>
                  <a:srgbClr val="FF0000"/>
                </a:solidFill>
                <a:ea typeface="ＭＳ Ｐゴシック" pitchFamily="34" charset="-128"/>
              </a:rPr>
              <a:t>Organ büyüklüğü ve LAP yoktur.***</a:t>
            </a:r>
          </a:p>
          <a:p>
            <a:pPr indent="-173038" eaLnBrk="1" hangingPunct="1">
              <a:lnSpc>
                <a:spcPct val="130000"/>
              </a:lnSpc>
              <a:defRPr/>
            </a:pPr>
            <a:endParaRPr lang="tr-TR" sz="2400" b="1" dirty="0" smtClean="0">
              <a:solidFill>
                <a:schemeClr val="hlink"/>
              </a:solidFill>
              <a:effectLst>
                <a:outerShdw blurRad="38100" dist="38100" dir="2700000" algn="tl">
                  <a:srgbClr val="FFFFFF"/>
                </a:outerShdw>
              </a:effectLst>
              <a:ea typeface="ＭＳ Ｐゴシック" pitchFamily="34" charset="-128"/>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1487001"/>
            <a:ext cx="1795244" cy="230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484783"/>
            <a:ext cx="1957387"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89633" y="3856508"/>
            <a:ext cx="1927786"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4491" y="3856508"/>
            <a:ext cx="1842789"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1650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5"/>
          <p:cNvSpPr>
            <a:spLocks noGrp="1" noChangeArrowheads="1"/>
          </p:cNvSpPr>
          <p:nvPr>
            <p:ph type="title"/>
          </p:nvPr>
        </p:nvSpPr>
        <p:spPr/>
        <p:txBody>
          <a:bodyPr/>
          <a:lstStyle/>
          <a:p>
            <a:pPr eaLnBrk="1" hangingPunct="1">
              <a:lnSpc>
                <a:spcPct val="70000"/>
              </a:lnSpc>
            </a:pPr>
            <a:r>
              <a:rPr lang="tr-TR" altLang="tr-TR" sz="3200" smtClean="0">
                <a:solidFill>
                  <a:schemeClr val="bg1"/>
                </a:solidFill>
                <a:ea typeface="ＭＳ Ｐゴシック" pitchFamily="34" charset="-128"/>
              </a:rPr>
              <a:t>AKCİĞER ENFEKSİYONU</a:t>
            </a:r>
            <a:br>
              <a:rPr lang="tr-TR" altLang="tr-TR" sz="3200" smtClean="0">
                <a:solidFill>
                  <a:schemeClr val="bg1"/>
                </a:solidFill>
                <a:ea typeface="ＭＳ Ｐゴシック" pitchFamily="34" charset="-128"/>
              </a:rPr>
            </a:br>
            <a:r>
              <a:rPr lang="tr-TR" altLang="tr-TR" sz="3200" smtClean="0">
                <a:solidFill>
                  <a:schemeClr val="bg1"/>
                </a:solidFill>
                <a:ea typeface="ＭＳ Ｐゴシック" pitchFamily="34" charset="-128"/>
              </a:rPr>
              <a:t>(E.Coli pnömonisi)</a:t>
            </a:r>
          </a:p>
        </p:txBody>
      </p:sp>
      <p:pic>
        <p:nvPicPr>
          <p:cNvPr id="36866" name="Picture 4" descr="intraparenkimal kanama ve 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600200"/>
            <a:ext cx="7992888" cy="4853136"/>
          </a:xfrm>
        </p:spPr>
      </p:pic>
      <p:sp>
        <p:nvSpPr>
          <p:cNvPr id="36868" name="Line 7"/>
          <p:cNvSpPr>
            <a:spLocks noChangeShapeType="1"/>
          </p:cNvSpPr>
          <p:nvPr/>
        </p:nvSpPr>
        <p:spPr bwMode="auto">
          <a:xfrm>
            <a:off x="6084168" y="3429000"/>
            <a:ext cx="647700" cy="0"/>
          </a:xfrm>
          <a:prstGeom prst="line">
            <a:avLst/>
          </a:prstGeom>
          <a:noFill/>
          <a:ln w="63500">
            <a:solidFill>
              <a:srgbClr val="FFFF00"/>
            </a:solidFill>
            <a:round/>
            <a:headEnd/>
            <a:tailEnd type="stealth" w="med" len="lg"/>
          </a:ln>
          <a:extLst>
            <a:ext uri="{909E8E84-426E-40DD-AFC4-6F175D3DCCD1}">
              <a14:hiddenFill xmlns:a14="http://schemas.microsoft.com/office/drawing/2010/main">
                <a:noFill/>
              </a14:hiddenFill>
            </a:ext>
          </a:extLst>
        </p:spPr>
        <p:txBody>
          <a:bodyPr/>
          <a:lstStyle/>
          <a:p>
            <a:endParaRPr lang="tr-TR"/>
          </a:p>
        </p:txBody>
      </p:sp>
      <p:sp>
        <p:nvSpPr>
          <p:cNvPr id="36869" name="Line 8"/>
          <p:cNvSpPr>
            <a:spLocks noChangeShapeType="1"/>
          </p:cNvSpPr>
          <p:nvPr/>
        </p:nvSpPr>
        <p:spPr bwMode="auto">
          <a:xfrm>
            <a:off x="2061407" y="4653136"/>
            <a:ext cx="647700" cy="0"/>
          </a:xfrm>
          <a:prstGeom prst="line">
            <a:avLst/>
          </a:prstGeom>
          <a:noFill/>
          <a:ln w="63500">
            <a:solidFill>
              <a:srgbClr val="FFFF00"/>
            </a:solidFill>
            <a:round/>
            <a:headEnd/>
            <a:tailEnd type="stealth" w="med" len="lg"/>
          </a:ln>
          <a:extLst>
            <a:ext uri="{909E8E84-426E-40DD-AFC4-6F175D3DCCD1}">
              <a14:hiddenFill xmlns:a14="http://schemas.microsoft.com/office/drawing/2010/main">
                <a:noFill/>
              </a14:hiddenFill>
            </a:ext>
          </a:extLst>
        </p:spPr>
        <p:txBody>
          <a:bodyPr/>
          <a:lstStyle/>
          <a:p>
            <a:endParaRPr lang="tr-TR"/>
          </a:p>
        </p:txBody>
      </p:sp>
      <p:sp>
        <p:nvSpPr>
          <p:cNvPr id="36870" name="Line 9"/>
          <p:cNvSpPr>
            <a:spLocks noChangeShapeType="1"/>
          </p:cNvSpPr>
          <p:nvPr/>
        </p:nvSpPr>
        <p:spPr bwMode="auto">
          <a:xfrm>
            <a:off x="1666119" y="3429000"/>
            <a:ext cx="790575" cy="0"/>
          </a:xfrm>
          <a:prstGeom prst="line">
            <a:avLst/>
          </a:prstGeom>
          <a:noFill/>
          <a:ln w="63500">
            <a:solidFill>
              <a:srgbClr val="FFFF00"/>
            </a:solidFill>
            <a:round/>
            <a:headEnd/>
            <a:tailEnd type="stealth" w="med" len="lg"/>
          </a:ln>
          <a:extLst>
            <a:ext uri="{909E8E84-426E-40DD-AFC4-6F175D3DCCD1}">
              <a14:hiddenFill xmlns:a14="http://schemas.microsoft.com/office/drawing/2010/main">
                <a:noFill/>
              </a14:hiddenFill>
            </a:ext>
          </a:extLst>
        </p:spPr>
        <p:txBody>
          <a:bodyPr/>
          <a:lstStyle/>
          <a:p>
            <a:endParaRPr lang="tr-TR"/>
          </a:p>
        </p:txBody>
      </p:sp>
    </p:spTree>
    <p:extLst>
      <p:ext uri="{BB962C8B-B14F-4D97-AF65-F5344CB8AC3E}">
        <p14:creationId xmlns:p14="http://schemas.microsoft.com/office/powerpoint/2010/main" val="153004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p:cTn id="7" dur="500" fill="hold"/>
                                        <p:tgtEl>
                                          <p:spTgt spid="36868"/>
                                        </p:tgtEl>
                                        <p:attrNameLst>
                                          <p:attrName>ppt_w</p:attrName>
                                        </p:attrNameLst>
                                      </p:cBhvr>
                                      <p:tavLst>
                                        <p:tav tm="0">
                                          <p:val>
                                            <p:fltVal val="0"/>
                                          </p:val>
                                        </p:tav>
                                        <p:tav tm="100000">
                                          <p:val>
                                            <p:strVal val="#ppt_w"/>
                                          </p:val>
                                        </p:tav>
                                      </p:tavLst>
                                    </p:anim>
                                    <p:anim calcmode="lin" valueType="num">
                                      <p:cBhvr>
                                        <p:cTn id="8" dur="500" fill="hold"/>
                                        <p:tgtEl>
                                          <p:spTgt spid="36868"/>
                                        </p:tgtEl>
                                        <p:attrNameLst>
                                          <p:attrName>ppt_h</p:attrName>
                                        </p:attrNameLst>
                                      </p:cBhvr>
                                      <p:tavLst>
                                        <p:tav tm="0">
                                          <p:val>
                                            <p:fltVal val="0"/>
                                          </p:val>
                                        </p:tav>
                                        <p:tav tm="100000">
                                          <p:val>
                                            <p:strVal val="#ppt_h"/>
                                          </p:val>
                                        </p:tav>
                                      </p:tavLst>
                                    </p:anim>
                                    <p:animEffect transition="in" filter="fade">
                                      <p:cBhvr>
                                        <p:cTn id="9" dur="500"/>
                                        <p:tgtEl>
                                          <p:spTgt spid="3686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869"/>
                                        </p:tgtEl>
                                        <p:attrNameLst>
                                          <p:attrName>style.visibility</p:attrName>
                                        </p:attrNameLst>
                                      </p:cBhvr>
                                      <p:to>
                                        <p:strVal val="visible"/>
                                      </p:to>
                                    </p:set>
                                    <p:anim calcmode="lin" valueType="num">
                                      <p:cBhvr>
                                        <p:cTn id="12" dur="500" fill="hold"/>
                                        <p:tgtEl>
                                          <p:spTgt spid="36869"/>
                                        </p:tgtEl>
                                        <p:attrNameLst>
                                          <p:attrName>ppt_w</p:attrName>
                                        </p:attrNameLst>
                                      </p:cBhvr>
                                      <p:tavLst>
                                        <p:tav tm="0">
                                          <p:val>
                                            <p:fltVal val="0"/>
                                          </p:val>
                                        </p:tav>
                                        <p:tav tm="100000">
                                          <p:val>
                                            <p:strVal val="#ppt_w"/>
                                          </p:val>
                                        </p:tav>
                                      </p:tavLst>
                                    </p:anim>
                                    <p:anim calcmode="lin" valueType="num">
                                      <p:cBhvr>
                                        <p:cTn id="13" dur="500" fill="hold"/>
                                        <p:tgtEl>
                                          <p:spTgt spid="36869"/>
                                        </p:tgtEl>
                                        <p:attrNameLst>
                                          <p:attrName>ppt_h</p:attrName>
                                        </p:attrNameLst>
                                      </p:cBhvr>
                                      <p:tavLst>
                                        <p:tav tm="0">
                                          <p:val>
                                            <p:fltVal val="0"/>
                                          </p:val>
                                        </p:tav>
                                        <p:tav tm="100000">
                                          <p:val>
                                            <p:strVal val="#ppt_h"/>
                                          </p:val>
                                        </p:tav>
                                      </p:tavLst>
                                    </p:anim>
                                    <p:animEffect transition="in" filter="fade">
                                      <p:cBhvr>
                                        <p:cTn id="14" dur="500"/>
                                        <p:tgtEl>
                                          <p:spTgt spid="3686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6870"/>
                                        </p:tgtEl>
                                        <p:attrNameLst>
                                          <p:attrName>style.visibility</p:attrName>
                                        </p:attrNameLst>
                                      </p:cBhvr>
                                      <p:to>
                                        <p:strVal val="visible"/>
                                      </p:to>
                                    </p:set>
                                    <p:anim calcmode="lin" valueType="num">
                                      <p:cBhvr>
                                        <p:cTn id="17" dur="500" fill="hold"/>
                                        <p:tgtEl>
                                          <p:spTgt spid="36870"/>
                                        </p:tgtEl>
                                        <p:attrNameLst>
                                          <p:attrName>ppt_w</p:attrName>
                                        </p:attrNameLst>
                                      </p:cBhvr>
                                      <p:tavLst>
                                        <p:tav tm="0">
                                          <p:val>
                                            <p:fltVal val="0"/>
                                          </p:val>
                                        </p:tav>
                                        <p:tav tm="100000">
                                          <p:val>
                                            <p:strVal val="#ppt_w"/>
                                          </p:val>
                                        </p:tav>
                                      </p:tavLst>
                                    </p:anim>
                                    <p:anim calcmode="lin" valueType="num">
                                      <p:cBhvr>
                                        <p:cTn id="18" dur="500" fill="hold"/>
                                        <p:tgtEl>
                                          <p:spTgt spid="36870"/>
                                        </p:tgtEl>
                                        <p:attrNameLst>
                                          <p:attrName>ppt_h</p:attrName>
                                        </p:attrNameLst>
                                      </p:cBhvr>
                                      <p:tavLst>
                                        <p:tav tm="0">
                                          <p:val>
                                            <p:fltVal val="0"/>
                                          </p:val>
                                        </p:tav>
                                        <p:tav tm="100000">
                                          <p:val>
                                            <p:strVal val="#ppt_h"/>
                                          </p:val>
                                        </p:tav>
                                      </p:tavLst>
                                    </p:anim>
                                    <p:animEffect transition="in" filter="fade">
                                      <p:cBhvr>
                                        <p:cTn id="19" dur="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p:bldP spid="36869" grpId="0" animBg="1"/>
      <p:bldP spid="3687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5"/>
          <p:cNvSpPr>
            <a:spLocks noGrp="1" noChangeArrowheads="1"/>
          </p:cNvSpPr>
          <p:nvPr>
            <p:ph type="title"/>
          </p:nvPr>
        </p:nvSpPr>
        <p:spPr/>
        <p:txBody>
          <a:bodyPr/>
          <a:lstStyle/>
          <a:p>
            <a:pPr eaLnBrk="1" hangingPunct="1"/>
            <a:r>
              <a:rPr lang="tr-TR" altLang="tr-TR" sz="2400" dirty="0" smtClean="0">
                <a:solidFill>
                  <a:schemeClr val="bg1"/>
                </a:solidFill>
                <a:ea typeface="ＭＳ Ｐゴシック" pitchFamily="34" charset="-128"/>
              </a:rPr>
              <a:t>NÖTROPENİK ENTEROKOLİT</a:t>
            </a:r>
          </a:p>
        </p:txBody>
      </p:sp>
      <p:pic>
        <p:nvPicPr>
          <p:cNvPr id="35842" name="Picture 4" descr="tiflitis"/>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3528" y="1597818"/>
            <a:ext cx="8280920" cy="4927526"/>
          </a:xfrm>
        </p:spPr>
      </p:pic>
      <p:sp>
        <p:nvSpPr>
          <p:cNvPr id="35844" name="Line 7"/>
          <p:cNvSpPr>
            <a:spLocks noChangeShapeType="1"/>
          </p:cNvSpPr>
          <p:nvPr/>
        </p:nvSpPr>
        <p:spPr bwMode="auto">
          <a:xfrm>
            <a:off x="5724128" y="3787973"/>
            <a:ext cx="647700" cy="0"/>
          </a:xfrm>
          <a:prstGeom prst="line">
            <a:avLst/>
          </a:prstGeom>
          <a:noFill/>
          <a:ln w="63500">
            <a:solidFill>
              <a:srgbClr val="FFFF00"/>
            </a:solidFill>
            <a:round/>
            <a:headEnd/>
            <a:tailEnd type="stealth" w="med" len="lg"/>
          </a:ln>
          <a:extLst>
            <a:ext uri="{909E8E84-426E-40DD-AFC4-6F175D3DCCD1}">
              <a14:hiddenFill xmlns:a14="http://schemas.microsoft.com/office/drawing/2010/main">
                <a:noFill/>
              </a14:hiddenFill>
            </a:ext>
          </a:extLst>
        </p:spPr>
        <p:txBody>
          <a:bodyPr/>
          <a:lstStyle/>
          <a:p>
            <a:endParaRPr lang="tr-TR"/>
          </a:p>
        </p:txBody>
      </p:sp>
      <p:sp>
        <p:nvSpPr>
          <p:cNvPr id="35845" name="Line 8"/>
          <p:cNvSpPr>
            <a:spLocks noChangeShapeType="1"/>
          </p:cNvSpPr>
          <p:nvPr/>
        </p:nvSpPr>
        <p:spPr bwMode="auto">
          <a:xfrm>
            <a:off x="6371828" y="2852936"/>
            <a:ext cx="215900" cy="360362"/>
          </a:xfrm>
          <a:prstGeom prst="line">
            <a:avLst/>
          </a:prstGeom>
          <a:noFill/>
          <a:ln w="63500">
            <a:solidFill>
              <a:srgbClr val="FFFF00"/>
            </a:solidFill>
            <a:round/>
            <a:headEnd/>
            <a:tailEnd type="stealth" w="med" len="lg"/>
          </a:ln>
          <a:extLst>
            <a:ext uri="{909E8E84-426E-40DD-AFC4-6F175D3DCCD1}">
              <a14:hiddenFill xmlns:a14="http://schemas.microsoft.com/office/drawing/2010/main">
                <a:noFill/>
              </a14:hiddenFill>
            </a:ext>
          </a:extLst>
        </p:spPr>
        <p:txBody>
          <a:bodyPr/>
          <a:lstStyle/>
          <a:p>
            <a:endParaRPr lang="tr-TR"/>
          </a:p>
        </p:txBody>
      </p:sp>
      <p:sp>
        <p:nvSpPr>
          <p:cNvPr id="35846" name="Line 9"/>
          <p:cNvSpPr>
            <a:spLocks noChangeShapeType="1"/>
          </p:cNvSpPr>
          <p:nvPr/>
        </p:nvSpPr>
        <p:spPr bwMode="auto">
          <a:xfrm flipV="1">
            <a:off x="6803628" y="4219773"/>
            <a:ext cx="0" cy="504825"/>
          </a:xfrm>
          <a:prstGeom prst="line">
            <a:avLst/>
          </a:prstGeom>
          <a:noFill/>
          <a:ln w="63500">
            <a:solidFill>
              <a:srgbClr val="FFFF00"/>
            </a:solidFill>
            <a:round/>
            <a:headEnd/>
            <a:tailEnd type="stealth" w="med" len="lg"/>
          </a:ln>
          <a:extLst>
            <a:ext uri="{909E8E84-426E-40DD-AFC4-6F175D3DCCD1}">
              <a14:hiddenFill xmlns:a14="http://schemas.microsoft.com/office/drawing/2010/main">
                <a:noFill/>
              </a14:hiddenFill>
            </a:ext>
          </a:extLst>
        </p:spPr>
        <p:txBody>
          <a:bodyPr/>
          <a:lstStyle/>
          <a:p>
            <a:endParaRPr lang="tr-TR"/>
          </a:p>
        </p:txBody>
      </p:sp>
      <p:sp>
        <p:nvSpPr>
          <p:cNvPr id="35847" name="Line 10"/>
          <p:cNvSpPr>
            <a:spLocks noChangeShapeType="1"/>
          </p:cNvSpPr>
          <p:nvPr/>
        </p:nvSpPr>
        <p:spPr bwMode="auto">
          <a:xfrm flipH="1">
            <a:off x="7163991" y="3500636"/>
            <a:ext cx="504825" cy="144462"/>
          </a:xfrm>
          <a:prstGeom prst="line">
            <a:avLst/>
          </a:prstGeom>
          <a:noFill/>
          <a:ln w="63500">
            <a:solidFill>
              <a:srgbClr val="FFFF00"/>
            </a:solidFill>
            <a:round/>
            <a:headEnd/>
            <a:tailEnd type="stealth" w="med" len="lg"/>
          </a:ln>
          <a:extLst>
            <a:ext uri="{909E8E84-426E-40DD-AFC4-6F175D3DCCD1}">
              <a14:hiddenFill xmlns:a14="http://schemas.microsoft.com/office/drawing/2010/main">
                <a:noFill/>
              </a14:hiddenFill>
            </a:ext>
          </a:extLst>
        </p:spPr>
        <p:txBody>
          <a:bodyPr/>
          <a:lstStyle/>
          <a:p>
            <a:endParaRPr lang="tr-TR"/>
          </a:p>
        </p:txBody>
      </p:sp>
    </p:spTree>
    <p:extLst>
      <p:ext uri="{BB962C8B-B14F-4D97-AF65-F5344CB8AC3E}">
        <p14:creationId xmlns:p14="http://schemas.microsoft.com/office/powerpoint/2010/main" val="102898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p:cTn id="7" dur="1000" fill="hold"/>
                                        <p:tgtEl>
                                          <p:spTgt spid="35844"/>
                                        </p:tgtEl>
                                        <p:attrNameLst>
                                          <p:attrName>ppt_w</p:attrName>
                                        </p:attrNameLst>
                                      </p:cBhvr>
                                      <p:tavLst>
                                        <p:tav tm="0">
                                          <p:val>
                                            <p:fltVal val="0"/>
                                          </p:val>
                                        </p:tav>
                                        <p:tav tm="100000">
                                          <p:val>
                                            <p:strVal val="#ppt_w"/>
                                          </p:val>
                                        </p:tav>
                                      </p:tavLst>
                                    </p:anim>
                                    <p:anim calcmode="lin" valueType="num">
                                      <p:cBhvr>
                                        <p:cTn id="8" dur="1000" fill="hold"/>
                                        <p:tgtEl>
                                          <p:spTgt spid="35844"/>
                                        </p:tgtEl>
                                        <p:attrNameLst>
                                          <p:attrName>ppt_h</p:attrName>
                                        </p:attrNameLst>
                                      </p:cBhvr>
                                      <p:tavLst>
                                        <p:tav tm="0">
                                          <p:val>
                                            <p:fltVal val="0"/>
                                          </p:val>
                                        </p:tav>
                                        <p:tav tm="100000">
                                          <p:val>
                                            <p:strVal val="#ppt_h"/>
                                          </p:val>
                                        </p:tav>
                                      </p:tavLst>
                                    </p:anim>
                                    <p:anim calcmode="lin" valueType="num">
                                      <p:cBhvr>
                                        <p:cTn id="9" dur="1000" fill="hold"/>
                                        <p:tgtEl>
                                          <p:spTgt spid="35844"/>
                                        </p:tgtEl>
                                        <p:attrNameLst>
                                          <p:attrName>style.rotation</p:attrName>
                                        </p:attrNameLst>
                                      </p:cBhvr>
                                      <p:tavLst>
                                        <p:tav tm="0">
                                          <p:val>
                                            <p:fltVal val="90"/>
                                          </p:val>
                                        </p:tav>
                                        <p:tav tm="100000">
                                          <p:val>
                                            <p:fltVal val="0"/>
                                          </p:val>
                                        </p:tav>
                                      </p:tavLst>
                                    </p:anim>
                                    <p:animEffect transition="in" filter="fade">
                                      <p:cBhvr>
                                        <p:cTn id="10" dur="1000"/>
                                        <p:tgtEl>
                                          <p:spTgt spid="3584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5845"/>
                                        </p:tgtEl>
                                        <p:attrNameLst>
                                          <p:attrName>style.visibility</p:attrName>
                                        </p:attrNameLst>
                                      </p:cBhvr>
                                      <p:to>
                                        <p:strVal val="visible"/>
                                      </p:to>
                                    </p:set>
                                    <p:anim calcmode="lin" valueType="num">
                                      <p:cBhvr>
                                        <p:cTn id="13" dur="1000" fill="hold"/>
                                        <p:tgtEl>
                                          <p:spTgt spid="35845"/>
                                        </p:tgtEl>
                                        <p:attrNameLst>
                                          <p:attrName>ppt_w</p:attrName>
                                        </p:attrNameLst>
                                      </p:cBhvr>
                                      <p:tavLst>
                                        <p:tav tm="0">
                                          <p:val>
                                            <p:fltVal val="0"/>
                                          </p:val>
                                        </p:tav>
                                        <p:tav tm="100000">
                                          <p:val>
                                            <p:strVal val="#ppt_w"/>
                                          </p:val>
                                        </p:tav>
                                      </p:tavLst>
                                    </p:anim>
                                    <p:anim calcmode="lin" valueType="num">
                                      <p:cBhvr>
                                        <p:cTn id="14" dur="1000" fill="hold"/>
                                        <p:tgtEl>
                                          <p:spTgt spid="35845"/>
                                        </p:tgtEl>
                                        <p:attrNameLst>
                                          <p:attrName>ppt_h</p:attrName>
                                        </p:attrNameLst>
                                      </p:cBhvr>
                                      <p:tavLst>
                                        <p:tav tm="0">
                                          <p:val>
                                            <p:fltVal val="0"/>
                                          </p:val>
                                        </p:tav>
                                        <p:tav tm="100000">
                                          <p:val>
                                            <p:strVal val="#ppt_h"/>
                                          </p:val>
                                        </p:tav>
                                      </p:tavLst>
                                    </p:anim>
                                    <p:anim calcmode="lin" valueType="num">
                                      <p:cBhvr>
                                        <p:cTn id="15" dur="1000" fill="hold"/>
                                        <p:tgtEl>
                                          <p:spTgt spid="35845"/>
                                        </p:tgtEl>
                                        <p:attrNameLst>
                                          <p:attrName>style.rotation</p:attrName>
                                        </p:attrNameLst>
                                      </p:cBhvr>
                                      <p:tavLst>
                                        <p:tav tm="0">
                                          <p:val>
                                            <p:fltVal val="90"/>
                                          </p:val>
                                        </p:tav>
                                        <p:tav tm="100000">
                                          <p:val>
                                            <p:fltVal val="0"/>
                                          </p:val>
                                        </p:tav>
                                      </p:tavLst>
                                    </p:anim>
                                    <p:animEffect transition="in" filter="fade">
                                      <p:cBhvr>
                                        <p:cTn id="16" dur="1000"/>
                                        <p:tgtEl>
                                          <p:spTgt spid="3584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5846"/>
                                        </p:tgtEl>
                                        <p:attrNameLst>
                                          <p:attrName>style.visibility</p:attrName>
                                        </p:attrNameLst>
                                      </p:cBhvr>
                                      <p:to>
                                        <p:strVal val="visible"/>
                                      </p:to>
                                    </p:set>
                                    <p:anim calcmode="lin" valueType="num">
                                      <p:cBhvr>
                                        <p:cTn id="19" dur="1000" fill="hold"/>
                                        <p:tgtEl>
                                          <p:spTgt spid="35846"/>
                                        </p:tgtEl>
                                        <p:attrNameLst>
                                          <p:attrName>ppt_w</p:attrName>
                                        </p:attrNameLst>
                                      </p:cBhvr>
                                      <p:tavLst>
                                        <p:tav tm="0">
                                          <p:val>
                                            <p:fltVal val="0"/>
                                          </p:val>
                                        </p:tav>
                                        <p:tav tm="100000">
                                          <p:val>
                                            <p:strVal val="#ppt_w"/>
                                          </p:val>
                                        </p:tav>
                                      </p:tavLst>
                                    </p:anim>
                                    <p:anim calcmode="lin" valueType="num">
                                      <p:cBhvr>
                                        <p:cTn id="20" dur="1000" fill="hold"/>
                                        <p:tgtEl>
                                          <p:spTgt spid="35846"/>
                                        </p:tgtEl>
                                        <p:attrNameLst>
                                          <p:attrName>ppt_h</p:attrName>
                                        </p:attrNameLst>
                                      </p:cBhvr>
                                      <p:tavLst>
                                        <p:tav tm="0">
                                          <p:val>
                                            <p:fltVal val="0"/>
                                          </p:val>
                                        </p:tav>
                                        <p:tav tm="100000">
                                          <p:val>
                                            <p:strVal val="#ppt_h"/>
                                          </p:val>
                                        </p:tav>
                                      </p:tavLst>
                                    </p:anim>
                                    <p:anim calcmode="lin" valueType="num">
                                      <p:cBhvr>
                                        <p:cTn id="21" dur="1000" fill="hold"/>
                                        <p:tgtEl>
                                          <p:spTgt spid="35846"/>
                                        </p:tgtEl>
                                        <p:attrNameLst>
                                          <p:attrName>style.rotation</p:attrName>
                                        </p:attrNameLst>
                                      </p:cBhvr>
                                      <p:tavLst>
                                        <p:tav tm="0">
                                          <p:val>
                                            <p:fltVal val="90"/>
                                          </p:val>
                                        </p:tav>
                                        <p:tav tm="100000">
                                          <p:val>
                                            <p:fltVal val="0"/>
                                          </p:val>
                                        </p:tav>
                                      </p:tavLst>
                                    </p:anim>
                                    <p:animEffect transition="in" filter="fade">
                                      <p:cBhvr>
                                        <p:cTn id="22" dur="1000"/>
                                        <p:tgtEl>
                                          <p:spTgt spid="3584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5847"/>
                                        </p:tgtEl>
                                        <p:attrNameLst>
                                          <p:attrName>style.visibility</p:attrName>
                                        </p:attrNameLst>
                                      </p:cBhvr>
                                      <p:to>
                                        <p:strVal val="visible"/>
                                      </p:to>
                                    </p:set>
                                    <p:anim calcmode="lin" valueType="num">
                                      <p:cBhvr>
                                        <p:cTn id="25" dur="1000" fill="hold"/>
                                        <p:tgtEl>
                                          <p:spTgt spid="35847"/>
                                        </p:tgtEl>
                                        <p:attrNameLst>
                                          <p:attrName>ppt_w</p:attrName>
                                        </p:attrNameLst>
                                      </p:cBhvr>
                                      <p:tavLst>
                                        <p:tav tm="0">
                                          <p:val>
                                            <p:fltVal val="0"/>
                                          </p:val>
                                        </p:tav>
                                        <p:tav tm="100000">
                                          <p:val>
                                            <p:strVal val="#ppt_w"/>
                                          </p:val>
                                        </p:tav>
                                      </p:tavLst>
                                    </p:anim>
                                    <p:anim calcmode="lin" valueType="num">
                                      <p:cBhvr>
                                        <p:cTn id="26" dur="1000" fill="hold"/>
                                        <p:tgtEl>
                                          <p:spTgt spid="35847"/>
                                        </p:tgtEl>
                                        <p:attrNameLst>
                                          <p:attrName>ppt_h</p:attrName>
                                        </p:attrNameLst>
                                      </p:cBhvr>
                                      <p:tavLst>
                                        <p:tav tm="0">
                                          <p:val>
                                            <p:fltVal val="0"/>
                                          </p:val>
                                        </p:tav>
                                        <p:tav tm="100000">
                                          <p:val>
                                            <p:strVal val="#ppt_h"/>
                                          </p:val>
                                        </p:tav>
                                      </p:tavLst>
                                    </p:anim>
                                    <p:anim calcmode="lin" valueType="num">
                                      <p:cBhvr>
                                        <p:cTn id="27" dur="1000" fill="hold"/>
                                        <p:tgtEl>
                                          <p:spTgt spid="35847"/>
                                        </p:tgtEl>
                                        <p:attrNameLst>
                                          <p:attrName>style.rotation</p:attrName>
                                        </p:attrNameLst>
                                      </p:cBhvr>
                                      <p:tavLst>
                                        <p:tav tm="0">
                                          <p:val>
                                            <p:fltVal val="90"/>
                                          </p:val>
                                        </p:tav>
                                        <p:tav tm="100000">
                                          <p:val>
                                            <p:fltVal val="0"/>
                                          </p:val>
                                        </p:tav>
                                      </p:tavLst>
                                    </p:anim>
                                    <p:animEffect transition="in" filter="fade">
                                      <p:cBhvr>
                                        <p:cTn id="28" dur="1000"/>
                                        <p:tgtEl>
                                          <p:spTgt spid="35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P spid="35845" grpId="0" animBg="1"/>
      <p:bldP spid="35846" grpId="0" animBg="1"/>
      <p:bldP spid="358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tr-TR" altLang="tr-TR" sz="2800" b="1" dirty="0" smtClean="0">
                <a:ea typeface="ＭＳ Ｐゴシック" pitchFamily="34" charset="-128"/>
              </a:rPr>
              <a:t>AA-KLİNİK SINIFLANDIRMA</a:t>
            </a:r>
          </a:p>
        </p:txBody>
      </p:sp>
      <p:sp>
        <p:nvSpPr>
          <p:cNvPr id="117763" name="Rectangle 3"/>
          <p:cNvSpPr>
            <a:spLocks noGrp="1" noChangeArrowheads="1"/>
          </p:cNvSpPr>
          <p:nvPr>
            <p:ph idx="1"/>
          </p:nvPr>
        </p:nvSpPr>
        <p:spPr>
          <a:xfrm>
            <a:off x="899592" y="2132856"/>
            <a:ext cx="7787208" cy="3993307"/>
          </a:xfrm>
        </p:spPr>
        <p:txBody>
          <a:bodyPr>
            <a:normAutofit/>
          </a:bodyPr>
          <a:lstStyle/>
          <a:p>
            <a:pPr marL="469900" indent="-469900" eaLnBrk="1" hangingPunct="1">
              <a:lnSpc>
                <a:spcPct val="150000"/>
              </a:lnSpc>
              <a:buFont typeface="Wingdings" pitchFamily="2" charset="2"/>
              <a:buNone/>
              <a:defRPr/>
            </a:pPr>
            <a:r>
              <a:rPr lang="tr-TR" sz="2400" dirty="0" smtClean="0">
                <a:ea typeface="ＭＳ Ｐゴシック" pitchFamily="34" charset="-128"/>
              </a:rPr>
              <a:t>Klinikte AA </a:t>
            </a:r>
            <a:endParaRPr lang="tr-TR" sz="2400" dirty="0" smtClean="0">
              <a:solidFill>
                <a:srgbClr val="005CB8"/>
              </a:solidFill>
              <a:effectLst>
                <a:outerShdw blurRad="38100" dist="38100" dir="2700000" algn="tl">
                  <a:srgbClr val="FFFFFF"/>
                </a:outerShdw>
              </a:effectLst>
              <a:ea typeface="ＭＳ Ｐゴシック" pitchFamily="34" charset="-128"/>
            </a:endParaRPr>
          </a:p>
          <a:p>
            <a:pPr marL="514350" indent="-514350" eaLnBrk="1" hangingPunct="1">
              <a:lnSpc>
                <a:spcPct val="150000"/>
              </a:lnSpc>
              <a:buFont typeface="+mj-lt"/>
              <a:buAutoNum type="arabicPeriod"/>
              <a:defRPr/>
            </a:pPr>
            <a:r>
              <a:rPr lang="tr-TR" sz="2400" b="1" dirty="0" smtClean="0">
                <a:solidFill>
                  <a:srgbClr val="FF0000"/>
                </a:solidFill>
                <a:ea typeface="ＭＳ Ｐゴシック" pitchFamily="34" charset="-128"/>
              </a:rPr>
              <a:t>Ağır </a:t>
            </a:r>
            <a:r>
              <a:rPr lang="tr-TR" sz="2400" b="1" dirty="0" err="1" smtClean="0">
                <a:solidFill>
                  <a:srgbClr val="FF0000"/>
                </a:solidFill>
                <a:ea typeface="ＭＳ Ｐゴシック" pitchFamily="34" charset="-128"/>
              </a:rPr>
              <a:t>aplastik</a:t>
            </a:r>
            <a:r>
              <a:rPr lang="tr-TR" sz="2400" b="1" dirty="0" smtClean="0">
                <a:solidFill>
                  <a:srgbClr val="FF0000"/>
                </a:solidFill>
                <a:ea typeface="ＭＳ Ｐゴシック" pitchFamily="34" charset="-128"/>
              </a:rPr>
              <a:t> anemi</a:t>
            </a:r>
          </a:p>
          <a:p>
            <a:pPr marL="514350" indent="-514350" eaLnBrk="1" hangingPunct="1">
              <a:lnSpc>
                <a:spcPct val="150000"/>
              </a:lnSpc>
              <a:buFont typeface="+mj-lt"/>
              <a:buAutoNum type="arabicPeriod"/>
              <a:defRPr/>
            </a:pPr>
            <a:r>
              <a:rPr lang="tr-TR" sz="2400" b="1" dirty="0" smtClean="0">
                <a:solidFill>
                  <a:srgbClr val="FF0000"/>
                </a:solidFill>
                <a:ea typeface="ＭＳ Ｐゴシック" pitchFamily="34" charset="-128"/>
              </a:rPr>
              <a:t>Ağır  olmayan </a:t>
            </a:r>
            <a:r>
              <a:rPr lang="tr-TR" sz="2400" b="1" dirty="0" err="1" smtClean="0">
                <a:solidFill>
                  <a:srgbClr val="FF0000"/>
                </a:solidFill>
                <a:ea typeface="ＭＳ Ｐゴシック" pitchFamily="34" charset="-128"/>
              </a:rPr>
              <a:t>aplastik</a:t>
            </a:r>
            <a:r>
              <a:rPr lang="tr-TR" sz="2400" b="1" dirty="0" smtClean="0">
                <a:solidFill>
                  <a:srgbClr val="FF0000"/>
                </a:solidFill>
                <a:ea typeface="ＭＳ Ｐゴシック" pitchFamily="34" charset="-128"/>
              </a:rPr>
              <a:t> </a:t>
            </a:r>
          </a:p>
          <a:p>
            <a:pPr marL="0" indent="0" eaLnBrk="1" hangingPunct="1">
              <a:lnSpc>
                <a:spcPct val="150000"/>
              </a:lnSpc>
              <a:buNone/>
              <a:defRPr/>
            </a:pPr>
            <a:r>
              <a:rPr lang="tr-TR" sz="2400" dirty="0" smtClean="0">
                <a:ea typeface="ＭＳ Ｐゴシック" pitchFamily="34" charset="-128"/>
              </a:rPr>
              <a:t>anemi olmak üzere iki grupta değerlendirilir.</a:t>
            </a:r>
          </a:p>
        </p:txBody>
      </p:sp>
    </p:spTree>
    <p:extLst>
      <p:ext uri="{BB962C8B-B14F-4D97-AF65-F5344CB8AC3E}">
        <p14:creationId xmlns:p14="http://schemas.microsoft.com/office/powerpoint/2010/main" val="2264250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tr-TR" altLang="tr-TR" sz="2800" b="1" dirty="0" smtClean="0">
                <a:ea typeface="ＭＳ Ｐゴシック" pitchFamily="34" charset="-128"/>
              </a:rPr>
              <a:t>AĞIR AA TANI KRİTERLERİ</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844824"/>
            <a:ext cx="7304708" cy="3679701"/>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5781012"/>
            <a:ext cx="7517023"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64868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395536" y="188640"/>
            <a:ext cx="8591550" cy="1066800"/>
          </a:xfrm>
        </p:spPr>
        <p:txBody>
          <a:bodyPr/>
          <a:lstStyle/>
          <a:p>
            <a:pPr eaLnBrk="1" hangingPunct="1"/>
            <a:r>
              <a:rPr lang="tr-TR" altLang="tr-TR" sz="2800" b="1" dirty="0" smtClean="0">
                <a:solidFill>
                  <a:schemeClr val="tx1"/>
                </a:solidFill>
                <a:ea typeface="ＭＳ Ｐゴシック" pitchFamily="34" charset="-128"/>
              </a:rPr>
              <a:t>AA-Laboratuvar</a:t>
            </a:r>
          </a:p>
        </p:txBody>
      </p:sp>
      <p:sp>
        <p:nvSpPr>
          <p:cNvPr id="193539" name="Rectangle 3"/>
          <p:cNvSpPr>
            <a:spLocks noGrp="1" noRot="1" noChangeArrowheads="1"/>
          </p:cNvSpPr>
          <p:nvPr>
            <p:ph idx="1"/>
          </p:nvPr>
        </p:nvSpPr>
        <p:spPr>
          <a:xfrm>
            <a:off x="660722" y="1893912"/>
            <a:ext cx="8159750" cy="4343400"/>
          </a:xfrm>
        </p:spPr>
        <p:txBody>
          <a:bodyPr>
            <a:noAutofit/>
          </a:bodyPr>
          <a:lstStyle/>
          <a:p>
            <a:pPr indent="-173038" eaLnBrk="1" hangingPunct="1">
              <a:lnSpc>
                <a:spcPct val="170000"/>
              </a:lnSpc>
              <a:defRPr/>
            </a:pPr>
            <a:r>
              <a:rPr lang="tr-TR" sz="1800" b="1" dirty="0" smtClean="0">
                <a:ea typeface="ＭＳ Ｐゴシック" pitchFamily="34" charset="-128"/>
              </a:rPr>
              <a:t> Ciddi </a:t>
            </a:r>
            <a:r>
              <a:rPr lang="tr-TR" sz="1800" b="1" dirty="0" err="1" smtClean="0">
                <a:ea typeface="ＭＳ Ｐゴシック" pitchFamily="34" charset="-128"/>
              </a:rPr>
              <a:t>pansitopeni</a:t>
            </a:r>
            <a:r>
              <a:rPr lang="tr-TR" sz="1800" dirty="0" smtClean="0">
                <a:ea typeface="ＭＳ Ｐゴシック" pitchFamily="34" charset="-128"/>
              </a:rPr>
              <a:t>; </a:t>
            </a:r>
            <a:r>
              <a:rPr lang="tr-TR" sz="1800" dirty="0">
                <a:ea typeface="ＭＳ Ｐゴシック" pitchFamily="34" charset="-128"/>
              </a:rPr>
              <a:t> </a:t>
            </a:r>
            <a:r>
              <a:rPr lang="tr-TR" sz="1800" dirty="0" smtClean="0">
                <a:ea typeface="ＭＳ Ｐゴシック" pitchFamily="34" charset="-128"/>
              </a:rPr>
              <a:t>                              </a:t>
            </a:r>
          </a:p>
          <a:p>
            <a:pPr marL="168275" indent="0" eaLnBrk="1" hangingPunct="1">
              <a:buNone/>
              <a:defRPr/>
            </a:pPr>
            <a:r>
              <a:rPr lang="tr-TR" sz="1400" dirty="0">
                <a:ea typeface="ＭＳ Ｐゴシック" pitchFamily="34" charset="-128"/>
              </a:rPr>
              <a:t> </a:t>
            </a:r>
            <a:r>
              <a:rPr lang="tr-TR" sz="1400" dirty="0" smtClean="0">
                <a:ea typeface="ＭＳ Ｐゴシック" pitchFamily="34" charset="-128"/>
              </a:rPr>
              <a:t> (</a:t>
            </a:r>
            <a:r>
              <a:rPr lang="tr-TR" sz="1400" dirty="0" smtClean="0">
                <a:ea typeface="ＭＳ Ｐゴシック" pitchFamily="34" charset="-128"/>
              </a:rPr>
              <a:t>Lenfositlerin ömrü daha uzun olduğu </a:t>
            </a:r>
            <a:r>
              <a:rPr lang="tr-TR" sz="1400" dirty="0" smtClean="0">
                <a:ea typeface="ＭＳ Ｐゴシック" pitchFamily="34" charset="-128"/>
              </a:rPr>
              <a:t>için </a:t>
            </a:r>
            <a:r>
              <a:rPr lang="tr-TR" sz="1400" dirty="0" err="1" smtClean="0">
                <a:effectLst>
                  <a:outerShdw blurRad="38100" dist="38100" dir="2700000" algn="tl">
                    <a:srgbClr val="FFFFFF"/>
                  </a:outerShdw>
                </a:effectLst>
                <a:ea typeface="ＭＳ Ｐゴシック" pitchFamily="34" charset="-128"/>
              </a:rPr>
              <a:t>relatif</a:t>
            </a:r>
            <a:r>
              <a:rPr lang="tr-TR" sz="1400" dirty="0" smtClean="0">
                <a:effectLst>
                  <a:outerShdw blurRad="38100" dist="38100" dir="2700000" algn="tl">
                    <a:srgbClr val="FFFFFF"/>
                  </a:outerShdw>
                </a:effectLst>
                <a:ea typeface="ＭＳ Ｐゴシック" pitchFamily="34" charset="-128"/>
              </a:rPr>
              <a:t> </a:t>
            </a:r>
            <a:r>
              <a:rPr lang="tr-TR" sz="1400" dirty="0" err="1">
                <a:effectLst>
                  <a:outerShdw blurRad="38100" dist="38100" dir="2700000" algn="tl">
                    <a:srgbClr val="FFFFFF"/>
                  </a:outerShdw>
                </a:effectLst>
                <a:ea typeface="ＭＳ Ｐゴシック" pitchFamily="34" charset="-128"/>
              </a:rPr>
              <a:t>lenfositoz</a:t>
            </a:r>
            <a:r>
              <a:rPr lang="tr-TR" sz="1400" dirty="0">
                <a:ea typeface="ＭＳ Ｐゴシック" pitchFamily="34" charset="-128"/>
              </a:rPr>
              <a:t> olabilir </a:t>
            </a:r>
            <a:r>
              <a:rPr lang="tr-TR" sz="1400" dirty="0" smtClean="0">
                <a:ea typeface="ＭＳ Ｐゴシック" pitchFamily="34" charset="-128"/>
              </a:rPr>
              <a:t>)</a:t>
            </a:r>
            <a:endParaRPr lang="en-US" sz="1400" dirty="0" smtClean="0">
              <a:ea typeface="ＭＳ Ｐゴシック" pitchFamily="34" charset="-128"/>
            </a:endParaRPr>
          </a:p>
          <a:p>
            <a:pPr lvl="0" indent="-173038" eaLnBrk="1" hangingPunct="1">
              <a:lnSpc>
                <a:spcPct val="170000"/>
              </a:lnSpc>
              <a:defRPr/>
            </a:pPr>
            <a:r>
              <a:rPr lang="tr-TR" sz="1800" dirty="0" smtClean="0">
                <a:solidFill>
                  <a:srgbClr val="000000"/>
                </a:solidFill>
                <a:ea typeface="ＭＳ Ｐゴシック" pitchFamily="34" charset="-128"/>
              </a:rPr>
              <a:t> </a:t>
            </a:r>
            <a:r>
              <a:rPr lang="tr-TR" sz="1800" b="1" dirty="0" err="1" smtClean="0">
                <a:solidFill>
                  <a:srgbClr val="000000"/>
                </a:solidFill>
                <a:ea typeface="ＭＳ Ｐゴシック" pitchFamily="34" charset="-128"/>
              </a:rPr>
              <a:t>Trombositler</a:t>
            </a:r>
            <a:r>
              <a:rPr lang="tr-TR" sz="1800" b="1" dirty="0" smtClean="0">
                <a:solidFill>
                  <a:srgbClr val="000000"/>
                </a:solidFill>
                <a:ea typeface="ＭＳ Ｐゴシック" pitchFamily="34" charset="-128"/>
              </a:rPr>
              <a:t>:  </a:t>
            </a:r>
            <a:r>
              <a:rPr lang="tr-TR" sz="1800" dirty="0">
                <a:solidFill>
                  <a:srgbClr val="000000"/>
                </a:solidFill>
                <a:ea typeface="ＭＳ Ｐゴシック" pitchFamily="34" charset="-128"/>
              </a:rPr>
              <a:t>Azalmış</a:t>
            </a:r>
          </a:p>
          <a:p>
            <a:pPr lvl="0" indent="-173038" eaLnBrk="1" hangingPunct="1">
              <a:lnSpc>
                <a:spcPct val="170000"/>
              </a:lnSpc>
              <a:defRPr/>
            </a:pPr>
            <a:r>
              <a:rPr lang="tr-TR" sz="1800" dirty="0" smtClean="0">
                <a:solidFill>
                  <a:srgbClr val="000000"/>
                </a:solidFill>
                <a:ea typeface="ＭＳ Ｐゴシック" pitchFamily="34" charset="-128"/>
              </a:rPr>
              <a:t> </a:t>
            </a:r>
            <a:r>
              <a:rPr lang="tr-TR" sz="1800" b="1" dirty="0" smtClean="0">
                <a:solidFill>
                  <a:srgbClr val="000000"/>
                </a:solidFill>
                <a:ea typeface="ＭＳ Ｐゴシック" pitchFamily="34" charset="-128"/>
              </a:rPr>
              <a:t>Lökositler</a:t>
            </a:r>
            <a:r>
              <a:rPr lang="tr-TR" sz="1800" b="1" dirty="0">
                <a:solidFill>
                  <a:srgbClr val="000000"/>
                </a:solidFill>
                <a:ea typeface="ＭＳ Ｐゴシック" pitchFamily="34" charset="-128"/>
              </a:rPr>
              <a:t>: </a:t>
            </a:r>
            <a:r>
              <a:rPr lang="tr-TR" sz="1800" b="1" dirty="0" smtClean="0">
                <a:solidFill>
                  <a:srgbClr val="000000"/>
                </a:solidFill>
                <a:ea typeface="ＭＳ Ｐゴシック" pitchFamily="34" charset="-128"/>
              </a:rPr>
              <a:t> </a:t>
            </a:r>
            <a:r>
              <a:rPr lang="tr-TR" sz="1800" b="1" dirty="0" smtClean="0">
                <a:solidFill>
                  <a:srgbClr val="000000"/>
                </a:solidFill>
                <a:ea typeface="ＭＳ Ｐゴシック" pitchFamily="34" charset="-128"/>
              </a:rPr>
              <a:t>  </a:t>
            </a:r>
            <a:r>
              <a:rPr lang="tr-TR" sz="1800" dirty="0" smtClean="0">
                <a:solidFill>
                  <a:srgbClr val="000000"/>
                </a:solidFill>
                <a:ea typeface="ＭＳ Ｐゴシック" pitchFamily="34" charset="-128"/>
              </a:rPr>
              <a:t>Azalmış </a:t>
            </a:r>
            <a:endParaRPr lang="tr-TR" sz="1800" dirty="0" smtClean="0">
              <a:ea typeface="ＭＳ Ｐゴシック" pitchFamily="34" charset="-128"/>
            </a:endParaRPr>
          </a:p>
          <a:p>
            <a:pPr lvl="0" indent="-173038" eaLnBrk="1" hangingPunct="1">
              <a:lnSpc>
                <a:spcPct val="170000"/>
              </a:lnSpc>
              <a:defRPr/>
            </a:pPr>
            <a:r>
              <a:rPr lang="tr-TR" sz="1800" dirty="0">
                <a:ea typeface="ＭＳ Ｐゴシック" pitchFamily="34" charset="-128"/>
              </a:rPr>
              <a:t> </a:t>
            </a:r>
            <a:r>
              <a:rPr lang="tr-TR" sz="1800" b="1" dirty="0" smtClean="0">
                <a:ea typeface="ＭＳ Ｐゴシック" pitchFamily="34" charset="-128"/>
              </a:rPr>
              <a:t>Eritrositler:</a:t>
            </a:r>
            <a:r>
              <a:rPr lang="tr-TR" sz="1800" dirty="0">
                <a:ea typeface="ＭＳ Ｐゴシック" pitchFamily="34" charset="-128"/>
              </a:rPr>
              <a:t> </a:t>
            </a:r>
            <a:r>
              <a:rPr lang="tr-TR" sz="1800" dirty="0" smtClean="0">
                <a:ea typeface="ＭＳ Ｐゴシック" pitchFamily="34" charset="-128"/>
              </a:rPr>
              <a:t> </a:t>
            </a:r>
            <a:r>
              <a:rPr lang="tr-TR" sz="1800" dirty="0" smtClean="0">
                <a:solidFill>
                  <a:srgbClr val="000000"/>
                </a:solidFill>
                <a:ea typeface="ＭＳ Ｐゴシック" pitchFamily="34" charset="-128"/>
              </a:rPr>
              <a:t>Azalmış </a:t>
            </a:r>
            <a:endParaRPr lang="tr-TR" sz="1800" dirty="0">
              <a:ea typeface="ＭＳ Ｐゴシック" pitchFamily="34" charset="-128"/>
            </a:endParaRPr>
          </a:p>
          <a:p>
            <a:pPr marL="168275" indent="0" eaLnBrk="1" hangingPunct="1">
              <a:lnSpc>
                <a:spcPct val="170000"/>
              </a:lnSpc>
              <a:buNone/>
              <a:defRPr/>
            </a:pPr>
            <a:r>
              <a:rPr lang="tr-TR" sz="1800" dirty="0" smtClean="0">
                <a:solidFill>
                  <a:srgbClr val="FF0000"/>
                </a:solidFill>
                <a:ea typeface="ＭＳ Ｐゴシック" pitchFamily="34" charset="-128"/>
              </a:rPr>
              <a:t>   </a:t>
            </a:r>
            <a:r>
              <a:rPr lang="tr-TR" sz="1400" dirty="0" smtClean="0">
                <a:solidFill>
                  <a:srgbClr val="FF0000"/>
                </a:solidFill>
                <a:ea typeface="ＭＳ Ｐゴシック" pitchFamily="34" charset="-128"/>
              </a:rPr>
              <a:t>( </a:t>
            </a:r>
            <a:r>
              <a:rPr lang="tr-TR" sz="1400" dirty="0" smtClean="0">
                <a:solidFill>
                  <a:srgbClr val="FF0000"/>
                </a:solidFill>
                <a:effectLst>
                  <a:outerShdw blurRad="38100" dist="38100" dir="2700000" algn="tl">
                    <a:srgbClr val="FFFFFF"/>
                  </a:outerShdw>
                </a:effectLst>
                <a:ea typeface="ＭＳ Ｐゴシック" pitchFamily="34" charset="-128"/>
              </a:rPr>
              <a:t>R</a:t>
            </a:r>
            <a:r>
              <a:rPr lang="en-US" sz="1400" dirty="0">
                <a:solidFill>
                  <a:srgbClr val="FF0000"/>
                </a:solidFill>
                <a:effectLst>
                  <a:outerShdw blurRad="38100" dist="38100" dir="2700000" algn="tl">
                    <a:srgbClr val="FFFFFF"/>
                  </a:outerShdw>
                </a:effectLst>
                <a:ea typeface="ＭＳ Ｐゴシック" pitchFamily="34" charset="-128"/>
              </a:rPr>
              <a:t>e</a:t>
            </a:r>
            <a:r>
              <a:rPr lang="tr-TR" sz="1400" dirty="0" err="1" smtClean="0">
                <a:solidFill>
                  <a:srgbClr val="FF0000"/>
                </a:solidFill>
                <a:effectLst>
                  <a:outerShdw blurRad="38100" dist="38100" dir="2700000" algn="tl">
                    <a:srgbClr val="FFFFFF"/>
                  </a:outerShdw>
                </a:effectLst>
                <a:ea typeface="ＭＳ Ｐゴシック" pitchFamily="34" charset="-128"/>
              </a:rPr>
              <a:t>tikülosit</a:t>
            </a:r>
            <a:r>
              <a:rPr lang="tr-TR" sz="1400" dirty="0" smtClean="0">
                <a:solidFill>
                  <a:srgbClr val="FF0000"/>
                </a:solidFill>
                <a:effectLst>
                  <a:outerShdw blurRad="38100" dist="38100" dir="2700000" algn="tl">
                    <a:srgbClr val="FFFFFF"/>
                  </a:outerShdw>
                </a:effectLst>
                <a:ea typeface="ＭＳ Ｐゴシック" pitchFamily="34" charset="-128"/>
              </a:rPr>
              <a:t> </a:t>
            </a:r>
            <a:r>
              <a:rPr lang="tr-TR" sz="1400" dirty="0">
                <a:solidFill>
                  <a:srgbClr val="FF0000"/>
                </a:solidFill>
                <a:effectLst>
                  <a:outerShdw blurRad="38100" dist="38100" dir="2700000" algn="tl">
                    <a:srgbClr val="FFFFFF"/>
                  </a:outerShdw>
                </a:effectLst>
                <a:ea typeface="ＭＳ Ｐゴシック" pitchFamily="34" charset="-128"/>
              </a:rPr>
              <a:t>sayısı azalmıştır</a:t>
            </a:r>
            <a:r>
              <a:rPr lang="tr-TR" sz="1400" dirty="0" smtClean="0">
                <a:solidFill>
                  <a:srgbClr val="FF0000"/>
                </a:solidFill>
                <a:effectLst>
                  <a:outerShdw blurRad="38100" dist="38100" dir="2700000" algn="tl">
                    <a:srgbClr val="FFFFFF"/>
                  </a:outerShdw>
                </a:effectLst>
                <a:ea typeface="ＭＳ Ｐゴシック" pitchFamily="34" charset="-128"/>
              </a:rPr>
              <a:t>.)</a:t>
            </a:r>
            <a:r>
              <a:rPr lang="tr-TR" sz="1400" dirty="0">
                <a:solidFill>
                  <a:srgbClr val="FF0000"/>
                </a:solidFill>
                <a:ea typeface="ＭＳ Ｐゴシック" pitchFamily="34" charset="-128"/>
              </a:rPr>
              <a:t> </a:t>
            </a:r>
            <a:endParaRPr lang="tr-TR" sz="1400" dirty="0" smtClean="0">
              <a:solidFill>
                <a:srgbClr val="FF0000"/>
              </a:solidFill>
              <a:ea typeface="ＭＳ Ｐゴシック" pitchFamily="34" charset="-128"/>
            </a:endParaRPr>
          </a:p>
          <a:p>
            <a:pPr indent="-173038" eaLnBrk="1" hangingPunct="1">
              <a:lnSpc>
                <a:spcPct val="170000"/>
              </a:lnSpc>
              <a:buNone/>
              <a:defRPr/>
            </a:pPr>
            <a:r>
              <a:rPr lang="tr-TR" sz="1400" dirty="0" smtClean="0">
                <a:solidFill>
                  <a:srgbClr val="FF0000"/>
                </a:solidFill>
                <a:ea typeface="ＭＳ Ｐゴシック" pitchFamily="34" charset="-128"/>
              </a:rPr>
              <a:t>   ( </a:t>
            </a:r>
            <a:r>
              <a:rPr lang="tr-TR" sz="1400" dirty="0" smtClean="0">
                <a:solidFill>
                  <a:srgbClr val="FF0000"/>
                </a:solidFill>
                <a:ea typeface="ＭＳ Ｐゴシック" pitchFamily="34" charset="-128"/>
              </a:rPr>
              <a:t>N</a:t>
            </a:r>
            <a:r>
              <a:rPr lang="en-US" sz="1400" dirty="0" err="1" smtClean="0">
                <a:solidFill>
                  <a:srgbClr val="FF0000"/>
                </a:solidFill>
                <a:ea typeface="ＭＳ Ｐゴシック" pitchFamily="34" charset="-128"/>
              </a:rPr>
              <a:t>ormo</a:t>
            </a:r>
            <a:r>
              <a:rPr lang="tr-TR" sz="1400" dirty="0" err="1">
                <a:solidFill>
                  <a:srgbClr val="FF0000"/>
                </a:solidFill>
                <a:ea typeface="ＭＳ Ｐゴシック" pitchFamily="34" charset="-128"/>
              </a:rPr>
              <a:t>kromik</a:t>
            </a:r>
            <a:r>
              <a:rPr lang="tr-TR" sz="1400" dirty="0">
                <a:solidFill>
                  <a:srgbClr val="FF0000"/>
                </a:solidFill>
                <a:ea typeface="ＭＳ Ｐゴシック" pitchFamily="34" charset="-128"/>
              </a:rPr>
              <a:t> </a:t>
            </a:r>
            <a:r>
              <a:rPr lang="tr-TR" sz="1400" dirty="0" err="1" smtClean="0">
                <a:solidFill>
                  <a:srgbClr val="FF0000"/>
                </a:solidFill>
                <a:ea typeface="ＭＳ Ｐゴシック" pitchFamily="34" charset="-128"/>
              </a:rPr>
              <a:t>normositer</a:t>
            </a:r>
            <a:r>
              <a:rPr lang="tr-TR" sz="1400" dirty="0" smtClean="0">
                <a:ea typeface="ＭＳ Ｐゴシック" pitchFamily="34" charset="-128"/>
              </a:rPr>
              <a:t>, </a:t>
            </a:r>
            <a:r>
              <a:rPr lang="tr-TR" sz="1400" dirty="0" smtClean="0">
                <a:solidFill>
                  <a:srgbClr val="FF0000"/>
                </a:solidFill>
                <a:ea typeface="ＭＳ Ｐゴシック" pitchFamily="34" charset="-128"/>
              </a:rPr>
              <a:t>Hafif </a:t>
            </a:r>
            <a:r>
              <a:rPr lang="tr-TR" sz="1400" dirty="0" err="1">
                <a:solidFill>
                  <a:srgbClr val="FF0000"/>
                </a:solidFill>
                <a:ea typeface="ＭＳ Ｐゴシック" pitchFamily="34" charset="-128"/>
              </a:rPr>
              <a:t>makrositozda</a:t>
            </a:r>
            <a:r>
              <a:rPr lang="tr-TR" sz="1400" dirty="0">
                <a:solidFill>
                  <a:srgbClr val="FF0000"/>
                </a:solidFill>
                <a:ea typeface="ＭＳ Ｐゴシック" pitchFamily="34" charset="-128"/>
              </a:rPr>
              <a:t> olabilir,  genellikle MCV 110fl</a:t>
            </a:r>
            <a:r>
              <a:rPr lang="ja-JP" altLang="tr-TR" sz="1400" dirty="0">
                <a:solidFill>
                  <a:srgbClr val="FF0000"/>
                </a:solidFill>
                <a:ea typeface="ヒラギノ角ゴ Pro W3" charset="-128"/>
              </a:rPr>
              <a:t>’</a:t>
            </a:r>
            <a:r>
              <a:rPr lang="tr-TR" altLang="ja-JP" sz="1400" dirty="0" err="1">
                <a:solidFill>
                  <a:srgbClr val="FF0000"/>
                </a:solidFill>
                <a:ea typeface="ＭＳ Ｐゴシック" pitchFamily="34" charset="-128"/>
              </a:rPr>
              <a:t>yi</a:t>
            </a:r>
            <a:r>
              <a:rPr lang="tr-TR" altLang="ja-JP" sz="1400" dirty="0">
                <a:solidFill>
                  <a:srgbClr val="FF0000"/>
                </a:solidFill>
                <a:ea typeface="ＭＳ Ｐゴシック" pitchFamily="34" charset="-128"/>
              </a:rPr>
              <a:t> geçmez</a:t>
            </a:r>
            <a:r>
              <a:rPr lang="tr-TR" sz="1400" dirty="0">
                <a:solidFill>
                  <a:srgbClr val="FF0000"/>
                </a:solidFill>
                <a:ea typeface="ＭＳ Ｐゴシック" pitchFamily="34" charset="-128"/>
              </a:rPr>
              <a:t>),</a:t>
            </a:r>
          </a:p>
          <a:p>
            <a:pPr indent="-173038" eaLnBrk="1" hangingPunct="1">
              <a:lnSpc>
                <a:spcPct val="170000"/>
              </a:lnSpc>
              <a:buFont typeface="Wingdings" pitchFamily="2" charset="2"/>
              <a:buNone/>
              <a:defRPr/>
            </a:pPr>
            <a:r>
              <a:rPr lang="tr-TR" sz="1400" dirty="0" smtClean="0">
                <a:solidFill>
                  <a:srgbClr val="FF0000"/>
                </a:solidFill>
                <a:ea typeface="ＭＳ Ｐゴシック" pitchFamily="34" charset="-128"/>
              </a:rPr>
              <a:t>	(</a:t>
            </a:r>
            <a:r>
              <a:rPr lang="en-US" sz="1400" dirty="0" err="1" smtClean="0">
                <a:solidFill>
                  <a:srgbClr val="FF0000"/>
                </a:solidFill>
                <a:ea typeface="ＭＳ Ｐゴシック" pitchFamily="34" charset="-128"/>
              </a:rPr>
              <a:t>Hafif</a:t>
            </a:r>
            <a:r>
              <a:rPr lang="en-US" sz="1400" dirty="0" smtClean="0">
                <a:solidFill>
                  <a:srgbClr val="FF0000"/>
                </a:solidFill>
                <a:ea typeface="ＭＳ Ｐゴシック" pitchFamily="34" charset="-128"/>
              </a:rPr>
              <a:t> </a:t>
            </a:r>
            <a:r>
              <a:rPr lang="en-US" sz="1400" dirty="0">
                <a:solidFill>
                  <a:srgbClr val="FF0000"/>
                </a:solidFill>
                <a:ea typeface="ＭＳ Ｐゴシック" pitchFamily="34" charset="-128"/>
              </a:rPr>
              <a:t>-&gt;</a:t>
            </a:r>
            <a:r>
              <a:rPr lang="en-US" sz="1400" dirty="0" err="1">
                <a:solidFill>
                  <a:srgbClr val="FF0000"/>
                </a:solidFill>
                <a:ea typeface="ＭＳ Ｐゴシック" pitchFamily="34" charset="-128"/>
              </a:rPr>
              <a:t>ciddi</a:t>
            </a:r>
            <a:r>
              <a:rPr lang="en-US" sz="1400" dirty="0">
                <a:solidFill>
                  <a:srgbClr val="FF0000"/>
                </a:solidFill>
                <a:ea typeface="ＭＳ Ｐゴシック" pitchFamily="34" charset="-128"/>
              </a:rPr>
              <a:t>    </a:t>
            </a:r>
            <a:r>
              <a:rPr lang="en-US" sz="1400" dirty="0" err="1">
                <a:solidFill>
                  <a:srgbClr val="FF0000"/>
                </a:solidFill>
                <a:ea typeface="ＭＳ Ｐゴシック" pitchFamily="34" charset="-128"/>
              </a:rPr>
              <a:t>anizositoz</a:t>
            </a:r>
            <a:r>
              <a:rPr lang="en-US" sz="1400" dirty="0">
                <a:solidFill>
                  <a:srgbClr val="FF0000"/>
                </a:solidFill>
                <a:ea typeface="ＭＳ Ｐゴシック" pitchFamily="34" charset="-128"/>
              </a:rPr>
              <a:t> </a:t>
            </a:r>
            <a:r>
              <a:rPr lang="tr-TR" sz="1400" dirty="0" smtClean="0">
                <a:solidFill>
                  <a:srgbClr val="FF0000"/>
                </a:solidFill>
                <a:ea typeface="ＭＳ Ｐゴシック" pitchFamily="34" charset="-128"/>
              </a:rPr>
              <a:t>, </a:t>
            </a:r>
            <a:r>
              <a:rPr lang="en-US" sz="1400" dirty="0" err="1" smtClean="0">
                <a:solidFill>
                  <a:srgbClr val="FF0000"/>
                </a:solidFill>
                <a:ea typeface="ＭＳ Ｐゴシック" pitchFamily="34" charset="-128"/>
              </a:rPr>
              <a:t>Hafif</a:t>
            </a:r>
            <a:r>
              <a:rPr lang="en-US" sz="1400" dirty="0" smtClean="0">
                <a:solidFill>
                  <a:srgbClr val="FF0000"/>
                </a:solidFill>
                <a:ea typeface="ＭＳ Ｐゴシック" pitchFamily="34" charset="-128"/>
              </a:rPr>
              <a:t> </a:t>
            </a:r>
            <a:r>
              <a:rPr lang="en-US" sz="1400" dirty="0">
                <a:solidFill>
                  <a:srgbClr val="FF0000"/>
                </a:solidFill>
                <a:ea typeface="ＭＳ Ｐゴシック" pitchFamily="34" charset="-128"/>
              </a:rPr>
              <a:t>-&gt; </a:t>
            </a:r>
            <a:r>
              <a:rPr lang="en-US" sz="1400" dirty="0" err="1">
                <a:solidFill>
                  <a:srgbClr val="FF0000"/>
                </a:solidFill>
                <a:ea typeface="ＭＳ Ｐゴシック" pitchFamily="34" charset="-128"/>
              </a:rPr>
              <a:t>ciddi</a:t>
            </a:r>
            <a:r>
              <a:rPr lang="en-US" sz="1400" dirty="0">
                <a:solidFill>
                  <a:srgbClr val="FF0000"/>
                </a:solidFill>
                <a:ea typeface="ＭＳ Ｐゴシック" pitchFamily="34" charset="-128"/>
              </a:rPr>
              <a:t>   </a:t>
            </a:r>
            <a:r>
              <a:rPr lang="en-US" sz="1400" dirty="0" err="1">
                <a:solidFill>
                  <a:srgbClr val="FF0000"/>
                </a:solidFill>
                <a:ea typeface="ＭＳ Ｐゴシック" pitchFamily="34" charset="-128"/>
              </a:rPr>
              <a:t>poikilositoz</a:t>
            </a:r>
            <a:r>
              <a:rPr lang="en-US" sz="1400" dirty="0">
                <a:solidFill>
                  <a:srgbClr val="FF0000"/>
                </a:solidFill>
                <a:ea typeface="ＭＳ Ｐゴシック" pitchFamily="34" charset="-128"/>
              </a:rPr>
              <a:t> </a:t>
            </a:r>
            <a:r>
              <a:rPr lang="en-US" sz="1400" dirty="0" err="1" smtClean="0">
                <a:solidFill>
                  <a:srgbClr val="FF0000"/>
                </a:solidFill>
                <a:ea typeface="ＭＳ Ｐゴシック" pitchFamily="34" charset="-128"/>
              </a:rPr>
              <a:t>olabilir</a:t>
            </a:r>
            <a:r>
              <a:rPr lang="tr-TR" sz="1400" dirty="0" smtClean="0">
                <a:solidFill>
                  <a:srgbClr val="FF0000"/>
                </a:solidFill>
                <a:ea typeface="ＭＳ Ｐゴシック" pitchFamily="34" charset="-128"/>
              </a:rPr>
              <a:t>)</a:t>
            </a:r>
            <a:endParaRPr lang="en-US" sz="1400" dirty="0">
              <a:solidFill>
                <a:srgbClr val="FF0000"/>
              </a:solidFill>
              <a:ea typeface="ＭＳ Ｐゴシック" pitchFamily="34" charset="-128"/>
            </a:endParaRPr>
          </a:p>
          <a:p>
            <a:pPr indent="-173038" eaLnBrk="1" hangingPunct="1">
              <a:lnSpc>
                <a:spcPct val="150000"/>
              </a:lnSpc>
              <a:buFont typeface="Wingdings" pitchFamily="2" charset="2"/>
              <a:buNone/>
              <a:defRPr/>
            </a:pPr>
            <a:endParaRPr lang="en-US" sz="1800" dirty="0" smtClean="0">
              <a:ea typeface="ＭＳ Ｐゴシック" pitchFamily="34" charset="-128"/>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662407" y="2387681"/>
            <a:ext cx="1944216" cy="2684870"/>
          </a:xfrm>
          <a:prstGeom prst="rect">
            <a:avLst/>
          </a:prstGeom>
          <a:ln/>
          <a:extLst/>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p14="http://schemas.microsoft.com/office/powerpoint/2010/main" val="42132290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1 Başlık"/>
          <p:cNvSpPr>
            <a:spLocks noGrp="1"/>
          </p:cNvSpPr>
          <p:nvPr>
            <p:ph type="title"/>
          </p:nvPr>
        </p:nvSpPr>
        <p:spPr/>
        <p:txBody>
          <a:bodyPr/>
          <a:lstStyle/>
          <a:p>
            <a:pPr eaLnBrk="1" hangingPunct="1"/>
            <a:r>
              <a:rPr lang="tr-TR" altLang="tr-TR" sz="2800" b="1" dirty="0" smtClean="0">
                <a:solidFill>
                  <a:schemeClr val="tx1"/>
                </a:solidFill>
                <a:ea typeface="ＭＳ Ｐゴシック" pitchFamily="34" charset="-128"/>
              </a:rPr>
              <a:t>ANİZOSİTOZ</a:t>
            </a:r>
          </a:p>
        </p:txBody>
      </p:sp>
      <p:pic>
        <p:nvPicPr>
          <p:cNvPr id="3174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7"/>
            <a:ext cx="9000999" cy="54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6091064" y="1862534"/>
            <a:ext cx="2448272" cy="2197818"/>
          </a:xfrm>
          <a:prstGeom prst="ellipse">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31749" name="Oval 23"/>
          <p:cNvSpPr>
            <a:spLocks noChangeArrowheads="1"/>
          </p:cNvSpPr>
          <p:nvPr/>
        </p:nvSpPr>
        <p:spPr bwMode="auto">
          <a:xfrm>
            <a:off x="8077200" y="23518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0" name="Oval 24"/>
          <p:cNvSpPr>
            <a:spLocks noChangeArrowheads="1"/>
          </p:cNvSpPr>
          <p:nvPr/>
        </p:nvSpPr>
        <p:spPr bwMode="auto">
          <a:xfrm>
            <a:off x="7162800" y="2961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nvGrpSpPr>
          <p:cNvPr id="31751" name="Group 25"/>
          <p:cNvGrpSpPr>
            <a:grpSpLocks/>
          </p:cNvGrpSpPr>
          <p:nvPr/>
        </p:nvGrpSpPr>
        <p:grpSpPr bwMode="auto">
          <a:xfrm>
            <a:off x="6400800" y="2123243"/>
            <a:ext cx="1524000" cy="1828800"/>
            <a:chOff x="4224" y="1728"/>
            <a:chExt cx="960" cy="1152"/>
          </a:xfrm>
          <a:solidFill>
            <a:srgbClr val="FF0000"/>
          </a:solidFill>
        </p:grpSpPr>
        <p:sp>
          <p:nvSpPr>
            <p:cNvPr id="31759" name="Oval 26"/>
            <p:cNvSpPr>
              <a:spLocks noChangeArrowheads="1"/>
            </p:cNvSpPr>
            <p:nvPr/>
          </p:nvSpPr>
          <p:spPr bwMode="auto">
            <a:xfrm>
              <a:off x="4560" y="1872"/>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0" name="Oval 27"/>
            <p:cNvSpPr>
              <a:spLocks noChangeArrowheads="1"/>
            </p:cNvSpPr>
            <p:nvPr/>
          </p:nvSpPr>
          <p:spPr bwMode="auto">
            <a:xfrm>
              <a:off x="4512" y="2400"/>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1" name="Oval 28"/>
            <p:cNvSpPr>
              <a:spLocks noChangeArrowheads="1"/>
            </p:cNvSpPr>
            <p:nvPr/>
          </p:nvSpPr>
          <p:spPr bwMode="auto">
            <a:xfrm>
              <a:off x="4800" y="2352"/>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2" name="Oval 29"/>
            <p:cNvSpPr>
              <a:spLocks noChangeArrowheads="1"/>
            </p:cNvSpPr>
            <p:nvPr/>
          </p:nvSpPr>
          <p:spPr bwMode="auto">
            <a:xfrm>
              <a:off x="4224" y="2112"/>
              <a:ext cx="288" cy="288"/>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3" name="Oval 30"/>
            <p:cNvSpPr>
              <a:spLocks noChangeArrowheads="1"/>
            </p:cNvSpPr>
            <p:nvPr/>
          </p:nvSpPr>
          <p:spPr bwMode="auto">
            <a:xfrm>
              <a:off x="5040" y="2064"/>
              <a:ext cx="144" cy="144"/>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4" name="Oval 31"/>
            <p:cNvSpPr>
              <a:spLocks noChangeArrowheads="1"/>
            </p:cNvSpPr>
            <p:nvPr/>
          </p:nvSpPr>
          <p:spPr bwMode="auto">
            <a:xfrm>
              <a:off x="4944" y="2160"/>
              <a:ext cx="144" cy="144"/>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5" name="Oval 32"/>
            <p:cNvSpPr>
              <a:spLocks noChangeArrowheads="1"/>
            </p:cNvSpPr>
            <p:nvPr/>
          </p:nvSpPr>
          <p:spPr bwMode="auto">
            <a:xfrm>
              <a:off x="4656" y="2784"/>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6" name="Oval 33"/>
            <p:cNvSpPr>
              <a:spLocks noChangeArrowheads="1"/>
            </p:cNvSpPr>
            <p:nvPr/>
          </p:nvSpPr>
          <p:spPr bwMode="auto">
            <a:xfrm>
              <a:off x="4992" y="2592"/>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7" name="Oval 34"/>
            <p:cNvSpPr>
              <a:spLocks noChangeArrowheads="1"/>
            </p:cNvSpPr>
            <p:nvPr/>
          </p:nvSpPr>
          <p:spPr bwMode="auto">
            <a:xfrm>
              <a:off x="4800" y="2640"/>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8" name="Oval 35"/>
            <p:cNvSpPr>
              <a:spLocks noChangeArrowheads="1"/>
            </p:cNvSpPr>
            <p:nvPr/>
          </p:nvSpPr>
          <p:spPr bwMode="auto">
            <a:xfrm>
              <a:off x="4560" y="2160"/>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69" name="Oval 36"/>
            <p:cNvSpPr>
              <a:spLocks noChangeArrowheads="1"/>
            </p:cNvSpPr>
            <p:nvPr/>
          </p:nvSpPr>
          <p:spPr bwMode="auto">
            <a:xfrm>
              <a:off x="4800" y="1920"/>
              <a:ext cx="96" cy="96"/>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70" name="Oval 37"/>
            <p:cNvSpPr>
              <a:spLocks noChangeArrowheads="1"/>
            </p:cNvSpPr>
            <p:nvPr/>
          </p:nvSpPr>
          <p:spPr bwMode="auto">
            <a:xfrm>
              <a:off x="4416" y="2352"/>
              <a:ext cx="192" cy="192"/>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71" name="Oval 38"/>
            <p:cNvSpPr>
              <a:spLocks noChangeArrowheads="1"/>
            </p:cNvSpPr>
            <p:nvPr/>
          </p:nvSpPr>
          <p:spPr bwMode="auto">
            <a:xfrm>
              <a:off x="4944" y="1728"/>
              <a:ext cx="192" cy="192"/>
            </a:xfrm>
            <a:prstGeom prst="ellipse">
              <a:avLst/>
            </a:prstGeom>
            <a:grp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sp>
        <p:nvSpPr>
          <p:cNvPr id="31752" name="Oval 65"/>
          <p:cNvSpPr>
            <a:spLocks noChangeArrowheads="1"/>
          </p:cNvSpPr>
          <p:nvPr/>
        </p:nvSpPr>
        <p:spPr bwMode="auto">
          <a:xfrm>
            <a:off x="6553200" y="3342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3" name="Oval 66"/>
          <p:cNvSpPr>
            <a:spLocks noChangeArrowheads="1"/>
          </p:cNvSpPr>
          <p:nvPr/>
        </p:nvSpPr>
        <p:spPr bwMode="auto">
          <a:xfrm>
            <a:off x="6477000" y="22756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4" name="Oval 67"/>
          <p:cNvSpPr>
            <a:spLocks noChangeArrowheads="1"/>
          </p:cNvSpPr>
          <p:nvPr/>
        </p:nvSpPr>
        <p:spPr bwMode="auto">
          <a:xfrm>
            <a:off x="6781800" y="22756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5" name="Oval 68"/>
          <p:cNvSpPr>
            <a:spLocks noChangeArrowheads="1"/>
          </p:cNvSpPr>
          <p:nvPr/>
        </p:nvSpPr>
        <p:spPr bwMode="auto">
          <a:xfrm>
            <a:off x="6705600" y="2580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6" name="Oval 69"/>
          <p:cNvSpPr>
            <a:spLocks noChangeArrowheads="1"/>
          </p:cNvSpPr>
          <p:nvPr/>
        </p:nvSpPr>
        <p:spPr bwMode="auto">
          <a:xfrm>
            <a:off x="7391400" y="21994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7" name="Oval 70"/>
          <p:cNvSpPr>
            <a:spLocks noChangeArrowheads="1"/>
          </p:cNvSpPr>
          <p:nvPr/>
        </p:nvSpPr>
        <p:spPr bwMode="auto">
          <a:xfrm>
            <a:off x="8077200" y="28852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1758" name="Oval 71"/>
          <p:cNvSpPr>
            <a:spLocks noChangeArrowheads="1"/>
          </p:cNvSpPr>
          <p:nvPr/>
        </p:nvSpPr>
        <p:spPr bwMode="auto">
          <a:xfrm>
            <a:off x="8001000" y="3418643"/>
            <a:ext cx="152400" cy="152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Tree>
    <p:extLst>
      <p:ext uri="{BB962C8B-B14F-4D97-AF65-F5344CB8AC3E}">
        <p14:creationId xmlns:p14="http://schemas.microsoft.com/office/powerpoint/2010/main" val="26585707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2" descr="http://diaglab.vet.cornell.edu/clinpath/modules/rbcmorph/images/n-goat.jpg"/>
          <p:cNvPicPr>
            <a:picLocks noChangeAspect="1" noChangeArrowheads="1"/>
          </p:cNvPicPr>
          <p:nvPr/>
        </p:nvPicPr>
        <p:blipFill>
          <a:blip r:embed="rId2">
            <a:lum bright="-20000" contrast="4000"/>
            <a:extLst>
              <a:ext uri="{28A0092B-C50C-407E-A947-70E740481C1C}">
                <a14:useLocalDpi xmlns:a14="http://schemas.microsoft.com/office/drawing/2010/main" val="0"/>
              </a:ext>
            </a:extLst>
          </a:blip>
          <a:srcRect/>
          <a:stretch>
            <a:fillRect/>
          </a:stretch>
        </p:blipFill>
        <p:spPr bwMode="auto">
          <a:xfrm>
            <a:off x="107504" y="1340768"/>
            <a:ext cx="8928992" cy="5396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1"/>
          <p:cNvSpPr/>
          <p:nvPr/>
        </p:nvSpPr>
        <p:spPr>
          <a:xfrm>
            <a:off x="6091064" y="1862534"/>
            <a:ext cx="2448272" cy="2197818"/>
          </a:xfrm>
          <a:prstGeom prst="ellipse">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32773" name="AutoShape 72"/>
          <p:cNvSpPr>
            <a:spLocks noChangeArrowheads="1"/>
          </p:cNvSpPr>
          <p:nvPr/>
        </p:nvSpPr>
        <p:spPr bwMode="auto">
          <a:xfrm rot="5316978">
            <a:off x="7258362" y="2170138"/>
            <a:ext cx="533400" cy="304800"/>
          </a:xfrm>
          <a:prstGeom prst="triangle">
            <a:avLst>
              <a:gd name="adj" fmla="val 50000"/>
            </a:avLst>
          </a:prstGeom>
          <a:solidFill>
            <a:srgbClr val="FF0000"/>
          </a:solidFill>
          <a:ln/>
          <a:extLst/>
        </p:spPr>
        <p:style>
          <a:lnRef idx="0">
            <a:schemeClr val="accent1"/>
          </a:lnRef>
          <a:fillRef idx="3">
            <a:schemeClr val="accent1"/>
          </a:fillRef>
          <a:effectRef idx="3">
            <a:schemeClr val="accent1"/>
          </a:effectRef>
          <a:fontRef idx="minor">
            <a:schemeClr val="lt1"/>
          </a:fontRef>
        </p:style>
        <p:txBody>
          <a:bodyPr rot="10800000" vert="eaVert"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2774" name="AutoShape 73"/>
          <p:cNvSpPr>
            <a:spLocks noChangeArrowheads="1"/>
          </p:cNvSpPr>
          <p:nvPr/>
        </p:nvSpPr>
        <p:spPr bwMode="auto">
          <a:xfrm>
            <a:off x="6477000" y="2149441"/>
            <a:ext cx="381000" cy="609600"/>
          </a:xfrm>
          <a:prstGeom prst="moon">
            <a:avLst>
              <a:gd name="adj" fmla="val 50000"/>
            </a:avLst>
          </a:prstGeom>
          <a:solidFill>
            <a:srgbClr val="FF0000"/>
          </a:solidFill>
          <a:ln/>
          <a:extLst/>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nvGrpSpPr>
          <p:cNvPr id="32775" name="Group 74"/>
          <p:cNvGrpSpPr>
            <a:grpSpLocks/>
          </p:cNvGrpSpPr>
          <p:nvPr/>
        </p:nvGrpSpPr>
        <p:grpSpPr bwMode="auto">
          <a:xfrm>
            <a:off x="6261701" y="2891678"/>
            <a:ext cx="674077" cy="677333"/>
            <a:chOff x="3240" y="3120"/>
            <a:chExt cx="624" cy="576"/>
          </a:xfrm>
          <a:solidFill>
            <a:srgbClr val="FF0000"/>
          </a:solidFill>
        </p:grpSpPr>
        <p:sp>
          <p:nvSpPr>
            <p:cNvPr id="32780" name="Oval 75"/>
            <p:cNvSpPr>
              <a:spLocks noChangeArrowheads="1"/>
            </p:cNvSpPr>
            <p:nvPr/>
          </p:nvSpPr>
          <p:spPr bwMode="auto">
            <a:xfrm>
              <a:off x="3360" y="3216"/>
              <a:ext cx="384" cy="384"/>
            </a:xfrm>
            <a:prstGeom prst="ellipse">
              <a:avLst/>
            </a:prstGeom>
            <a:grpFill/>
            <a:ln/>
            <a:extLst/>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grpSp>
          <p:nvGrpSpPr>
            <p:cNvPr id="32781" name="Group 76"/>
            <p:cNvGrpSpPr>
              <a:grpSpLocks/>
            </p:cNvGrpSpPr>
            <p:nvPr/>
          </p:nvGrpSpPr>
          <p:grpSpPr bwMode="auto">
            <a:xfrm>
              <a:off x="3240" y="3120"/>
              <a:ext cx="624" cy="576"/>
              <a:chOff x="1664" y="3120"/>
              <a:chExt cx="624" cy="576"/>
            </a:xfrm>
            <a:grpFill/>
          </p:grpSpPr>
          <p:sp>
            <p:nvSpPr>
              <p:cNvPr id="32782" name="Line 77"/>
              <p:cNvSpPr>
                <a:spLocks noChangeShapeType="1"/>
              </p:cNvSpPr>
              <p:nvPr/>
            </p:nvSpPr>
            <p:spPr bwMode="auto">
              <a:xfrm flipV="1">
                <a:off x="2144" y="3408"/>
                <a:ext cx="144" cy="0"/>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3" name="Line 78"/>
              <p:cNvSpPr>
                <a:spLocks noChangeShapeType="1"/>
              </p:cNvSpPr>
              <p:nvPr/>
            </p:nvSpPr>
            <p:spPr bwMode="auto">
              <a:xfrm flipV="1">
                <a:off x="1664" y="3408"/>
                <a:ext cx="144" cy="0"/>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4" name="Line 79"/>
              <p:cNvSpPr>
                <a:spLocks noChangeShapeType="1"/>
              </p:cNvSpPr>
              <p:nvPr/>
            </p:nvSpPr>
            <p:spPr bwMode="auto">
              <a:xfrm>
                <a:off x="1968" y="3600"/>
                <a:ext cx="0"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5" name="Line 80"/>
              <p:cNvSpPr>
                <a:spLocks noChangeShapeType="1"/>
              </p:cNvSpPr>
              <p:nvPr/>
            </p:nvSpPr>
            <p:spPr bwMode="auto">
              <a:xfrm>
                <a:off x="1968" y="3120"/>
                <a:ext cx="0"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6" name="Line 81"/>
              <p:cNvSpPr>
                <a:spLocks noChangeShapeType="1"/>
              </p:cNvSpPr>
              <p:nvPr/>
            </p:nvSpPr>
            <p:spPr bwMode="auto">
              <a:xfrm>
                <a:off x="1760" y="3184"/>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7" name="Line 82"/>
              <p:cNvSpPr>
                <a:spLocks noChangeShapeType="1"/>
              </p:cNvSpPr>
              <p:nvPr/>
            </p:nvSpPr>
            <p:spPr bwMode="auto">
              <a:xfrm flipH="1">
                <a:off x="1744" y="3520"/>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8" name="Line 83"/>
              <p:cNvSpPr>
                <a:spLocks noChangeShapeType="1"/>
              </p:cNvSpPr>
              <p:nvPr/>
            </p:nvSpPr>
            <p:spPr bwMode="auto">
              <a:xfrm flipH="1">
                <a:off x="2096" y="3176"/>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sp>
            <p:nvSpPr>
              <p:cNvPr id="32789" name="Line 84"/>
              <p:cNvSpPr>
                <a:spLocks noChangeShapeType="1"/>
              </p:cNvSpPr>
              <p:nvPr/>
            </p:nvSpPr>
            <p:spPr bwMode="auto">
              <a:xfrm>
                <a:off x="2104" y="3536"/>
                <a:ext cx="96" cy="96"/>
              </a:xfrm>
              <a:prstGeom prst="line">
                <a:avLst/>
              </a:prstGeom>
              <a:grpFill/>
              <a:ln w="38100">
                <a:solidFill>
                  <a:srgbClr val="C80429"/>
                </a:solidFill>
                <a:round/>
                <a:headEnd type="none" w="sm" len="sm"/>
                <a:tailEnd type="none" w="sm" len="sm"/>
              </a:ln>
              <a:extLst/>
            </p:spPr>
            <p:txBody>
              <a:bodyPr wrap="none" anchor="ctr"/>
              <a:lstStyle/>
              <a:p>
                <a:endParaRPr lang="tr-TR"/>
              </a:p>
            </p:txBody>
          </p:sp>
        </p:grpSp>
      </p:grpSp>
      <p:sp>
        <p:nvSpPr>
          <p:cNvPr id="32776" name="Oval 85"/>
          <p:cNvSpPr>
            <a:spLocks noChangeArrowheads="1"/>
          </p:cNvSpPr>
          <p:nvPr/>
        </p:nvSpPr>
        <p:spPr bwMode="auto">
          <a:xfrm>
            <a:off x="6991662" y="2737106"/>
            <a:ext cx="533400" cy="533400"/>
          </a:xfrm>
          <a:prstGeom prst="ellipse">
            <a:avLst/>
          </a:prstGeom>
          <a:solidFill>
            <a:srgbClr val="FF0000"/>
          </a:solidFill>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2777" name="AutoShape 86"/>
          <p:cNvSpPr>
            <a:spLocks noChangeArrowheads="1"/>
          </p:cNvSpPr>
          <p:nvPr/>
        </p:nvSpPr>
        <p:spPr bwMode="auto">
          <a:xfrm rot="5136211">
            <a:off x="7225642" y="3516209"/>
            <a:ext cx="457200" cy="304800"/>
          </a:xfrm>
          <a:prstGeom prst="triangle">
            <a:avLst>
              <a:gd name="adj" fmla="val 50000"/>
            </a:avLst>
          </a:prstGeom>
          <a:solidFill>
            <a:srgbClr val="FF0000"/>
          </a:solidFill>
          <a:ln/>
          <a:extLst/>
        </p:spPr>
        <p:style>
          <a:lnRef idx="0">
            <a:schemeClr val="accent1"/>
          </a:lnRef>
          <a:fillRef idx="3">
            <a:schemeClr val="accent1"/>
          </a:fillRef>
          <a:effectRef idx="3">
            <a:schemeClr val="accent1"/>
          </a:effectRef>
          <a:fontRef idx="minor">
            <a:schemeClr val="lt1"/>
          </a:fontRef>
        </p:style>
        <p:txBody>
          <a:bodyPr rot="10800000" vert="eaVert"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buSzPct val="80000"/>
            </a:pPr>
            <a:endParaRPr lang="en-US" altLang="tr-TR" sz="2400">
              <a:latin typeface="Batang" pitchFamily="18" charset="-127"/>
            </a:endParaRPr>
          </a:p>
        </p:txBody>
      </p:sp>
      <p:sp>
        <p:nvSpPr>
          <p:cNvPr id="32778" name="Oval 21"/>
          <p:cNvSpPr>
            <a:spLocks noChangeArrowheads="1"/>
          </p:cNvSpPr>
          <p:nvPr/>
        </p:nvSpPr>
        <p:spPr bwMode="auto">
          <a:xfrm>
            <a:off x="7657234" y="2751666"/>
            <a:ext cx="731189" cy="871817"/>
          </a:xfrm>
          <a:prstGeom prst="ellipse">
            <a:avLst/>
          </a:prstGeom>
          <a:solidFill>
            <a:srgbClr val="FF0000"/>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32779" name="Oval 20"/>
          <p:cNvSpPr>
            <a:spLocks noChangeArrowheads="1"/>
          </p:cNvSpPr>
          <p:nvPr/>
        </p:nvSpPr>
        <p:spPr bwMode="auto">
          <a:xfrm>
            <a:off x="7832328" y="2941298"/>
            <a:ext cx="381000" cy="381000"/>
          </a:xfrm>
          <a:prstGeom prst="ellipse">
            <a:avLst/>
          </a:prstGeom>
          <a:solidFill>
            <a:schemeClr val="bg2">
              <a:lumMod val="20000"/>
              <a:lumOff val="80000"/>
            </a:schemeClr>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endParaRPr lang="en-US" altLang="tr-TR"/>
          </a:p>
        </p:txBody>
      </p:sp>
      <p:sp>
        <p:nvSpPr>
          <p:cNvPr id="2" name="Başlık 1"/>
          <p:cNvSpPr>
            <a:spLocks noGrp="1"/>
          </p:cNvSpPr>
          <p:nvPr>
            <p:ph type="title"/>
          </p:nvPr>
        </p:nvSpPr>
        <p:spPr>
          <a:xfrm>
            <a:off x="457200" y="116632"/>
            <a:ext cx="8229600" cy="1143000"/>
          </a:xfrm>
        </p:spPr>
        <p:txBody>
          <a:bodyPr/>
          <a:lstStyle/>
          <a:p>
            <a:r>
              <a:rPr lang="tr-TR" altLang="tr-TR" sz="2800" b="1" dirty="0" smtClean="0">
                <a:solidFill>
                  <a:schemeClr val="tx1"/>
                </a:solidFill>
              </a:rPr>
              <a:t>POİKİLOSİTOZ</a:t>
            </a:r>
            <a:endParaRPr lang="tr-TR" sz="2800" dirty="0">
              <a:solidFill>
                <a:schemeClr val="tx1"/>
              </a:solidFill>
            </a:endParaRPr>
          </a:p>
        </p:txBody>
      </p:sp>
    </p:spTree>
    <p:extLst>
      <p:ext uri="{BB962C8B-B14F-4D97-AF65-F5344CB8AC3E}">
        <p14:creationId xmlns:p14="http://schemas.microsoft.com/office/powerpoint/2010/main" val="29990095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tr-TR" altLang="tr-TR" sz="2200" b="1" dirty="0" smtClean="0">
                <a:solidFill>
                  <a:schemeClr val="tx1"/>
                </a:solidFill>
                <a:ea typeface="ＭＳ Ｐゴシック" pitchFamily="34" charset="-128"/>
              </a:rPr>
              <a:t>AA- KEMİK İLİĞİ BULGULARI</a:t>
            </a:r>
            <a:endParaRPr lang="en-US" altLang="tr-TR" sz="2200" b="1" dirty="0" smtClean="0">
              <a:solidFill>
                <a:schemeClr val="tx1"/>
              </a:solidFill>
              <a:ea typeface="ＭＳ Ｐゴシック" pitchFamily="34" charset="-128"/>
            </a:endParaRPr>
          </a:p>
        </p:txBody>
      </p:sp>
      <p:sp>
        <p:nvSpPr>
          <p:cNvPr id="33795" name="Rectangle 3"/>
          <p:cNvSpPr>
            <a:spLocks noGrp="1" noChangeArrowheads="1"/>
          </p:cNvSpPr>
          <p:nvPr>
            <p:ph idx="1"/>
          </p:nvPr>
        </p:nvSpPr>
        <p:spPr>
          <a:xfrm>
            <a:off x="251520" y="1844824"/>
            <a:ext cx="5184576" cy="4525963"/>
          </a:xfrm>
        </p:spPr>
        <p:txBody>
          <a:bodyPr/>
          <a:lstStyle/>
          <a:p>
            <a:pPr marL="908050" lvl="1" indent="-436563" eaLnBrk="1" hangingPunct="1">
              <a:lnSpc>
                <a:spcPct val="120000"/>
              </a:lnSpc>
              <a:buFont typeface="Arial" pitchFamily="34" charset="0"/>
              <a:buChar char="•"/>
            </a:pPr>
            <a:r>
              <a:rPr lang="tr-TR" altLang="tr-TR" sz="2000" dirty="0" smtClean="0">
                <a:ea typeface="ＭＳ Ｐゴシック" pitchFamily="34" charset="-128"/>
              </a:rPr>
              <a:t>K.İ. </a:t>
            </a:r>
            <a:r>
              <a:rPr lang="tr-TR" altLang="tr-TR" sz="2000" dirty="0" err="1" smtClean="0">
                <a:ea typeface="ＭＳ Ｐゴシック" pitchFamily="34" charset="-128"/>
              </a:rPr>
              <a:t>Hiposelüler</a:t>
            </a:r>
            <a:r>
              <a:rPr lang="tr-TR" altLang="tr-TR" sz="2000" dirty="0" smtClean="0">
                <a:ea typeface="ＭＳ Ｐゴシック" pitchFamily="34" charset="-128"/>
              </a:rPr>
              <a:t> olup tüm elementler azalmıştır. İliğin çoğunluğunu yağ ve </a:t>
            </a:r>
            <a:r>
              <a:rPr lang="tr-TR" altLang="tr-TR" sz="2000" dirty="0" err="1" smtClean="0">
                <a:ea typeface="ＭＳ Ｐゴシック" pitchFamily="34" charset="-128"/>
              </a:rPr>
              <a:t>stroma</a:t>
            </a:r>
            <a:r>
              <a:rPr lang="tr-TR" altLang="tr-TR" sz="2000" dirty="0" smtClean="0">
                <a:ea typeface="ＭＳ Ｐゴシック" pitchFamily="34" charset="-128"/>
              </a:rPr>
              <a:t> </a:t>
            </a:r>
            <a:r>
              <a:rPr lang="en-US" altLang="tr-TR" sz="2000" dirty="0" smtClean="0">
                <a:ea typeface="ＭＳ Ｐゴシック" pitchFamily="34" charset="-128"/>
              </a:rPr>
              <a:t> </a:t>
            </a:r>
            <a:r>
              <a:rPr lang="tr-TR" altLang="tr-TR" sz="2000" dirty="0" smtClean="0">
                <a:ea typeface="ＭＳ Ｐゴシック" pitchFamily="34" charset="-128"/>
              </a:rPr>
              <a:t>hücreleri oluşturur.</a:t>
            </a:r>
          </a:p>
          <a:p>
            <a:pPr marL="908050" lvl="1" indent="-436563" eaLnBrk="1" hangingPunct="1">
              <a:lnSpc>
                <a:spcPct val="120000"/>
              </a:lnSpc>
              <a:buFont typeface="Arial" pitchFamily="34" charset="0"/>
              <a:buChar char="•"/>
            </a:pPr>
            <a:r>
              <a:rPr lang="tr-TR" altLang="tr-TR" sz="2000" dirty="0" smtClean="0">
                <a:ea typeface="ＭＳ Ｐゴシック" pitchFamily="34" charset="-128"/>
              </a:rPr>
              <a:t>Lenfosit ve plazma hücresi ömrü uzun olduğundan lenfosit ve plazma hücre oranı artmıştır.</a:t>
            </a:r>
            <a:endParaRPr lang="en-US" altLang="tr-TR" sz="2000" dirty="0" smtClean="0">
              <a:ea typeface="ＭＳ Ｐゴシック" pitchFamily="34" charset="-128"/>
            </a:endParaRPr>
          </a:p>
          <a:p>
            <a:pPr marL="908050" lvl="1" indent="-436563" eaLnBrk="1" hangingPunct="1">
              <a:lnSpc>
                <a:spcPct val="120000"/>
              </a:lnSpc>
              <a:buFont typeface="Arial" pitchFamily="34" charset="0"/>
              <a:buChar char="•"/>
            </a:pPr>
            <a:r>
              <a:rPr lang="tr-TR" altLang="tr-TR" sz="2000" dirty="0" smtClean="0">
                <a:solidFill>
                  <a:srgbClr val="FF0000"/>
                </a:solidFill>
                <a:ea typeface="ＭＳ Ｐゴシック" pitchFamily="34" charset="-128"/>
              </a:rPr>
              <a:t>Mevcut hematopoetik hücreler normaldir.***</a:t>
            </a:r>
            <a:endParaRPr lang="en-US" altLang="tr-TR" sz="2000" dirty="0" smtClean="0">
              <a:solidFill>
                <a:srgbClr val="FF0000"/>
              </a:solidFill>
              <a:ea typeface="ＭＳ Ｐゴシック" pitchFamily="34" charset="-128"/>
            </a:endParaRPr>
          </a:p>
          <a:p>
            <a:pPr marL="908050" lvl="1" indent="-436563" eaLnBrk="1" hangingPunct="1">
              <a:lnSpc>
                <a:spcPct val="120000"/>
              </a:lnSpc>
              <a:buFont typeface="Arial" pitchFamily="34" charset="0"/>
              <a:buChar char="•"/>
            </a:pPr>
            <a:r>
              <a:rPr lang="tr-TR" altLang="tr-TR" sz="2000" dirty="0" err="1" smtClean="0">
                <a:ea typeface="ＭＳ Ｐゴシック" pitchFamily="34" charset="-128"/>
              </a:rPr>
              <a:t>Malignite</a:t>
            </a:r>
            <a:r>
              <a:rPr lang="tr-TR" altLang="tr-TR" sz="2000" dirty="0" smtClean="0">
                <a:ea typeface="ＭＳ Ｐゴシック" pitchFamily="34" charset="-128"/>
              </a:rPr>
              <a:t> veya </a:t>
            </a:r>
            <a:r>
              <a:rPr lang="tr-TR" altLang="tr-TR" sz="2000" dirty="0" err="1" smtClean="0">
                <a:ea typeface="ＭＳ Ｐゴシック" pitchFamily="34" charset="-128"/>
              </a:rPr>
              <a:t>fibrozis</a:t>
            </a:r>
            <a:r>
              <a:rPr lang="tr-TR" altLang="tr-TR" sz="2000" dirty="0" smtClean="0">
                <a:ea typeface="ＭＳ Ｐゴシック" pitchFamily="34" charset="-128"/>
              </a:rPr>
              <a:t> yoktur.</a:t>
            </a:r>
            <a:endParaRPr lang="en-US" altLang="tr-TR" sz="2000" dirty="0" smtClean="0">
              <a:ea typeface="ＭＳ Ｐゴシック" pitchFamily="34" charset="-128"/>
            </a:endParaRPr>
          </a:p>
          <a:p>
            <a:pPr marL="908050" lvl="1" indent="-436563" eaLnBrk="1" hangingPunct="1">
              <a:lnSpc>
                <a:spcPct val="120000"/>
              </a:lnSpc>
              <a:buFont typeface="Arial" pitchFamily="34" charset="0"/>
              <a:buChar char="•"/>
            </a:pPr>
            <a:r>
              <a:rPr lang="tr-TR" altLang="tr-TR" sz="2000" dirty="0" smtClean="0">
                <a:ea typeface="ＭＳ Ｐゴシック" pitchFamily="34" charset="-128"/>
              </a:rPr>
              <a:t>M</a:t>
            </a:r>
            <a:r>
              <a:rPr lang="en-US" altLang="tr-TR" sz="2000" dirty="0" err="1" smtClean="0">
                <a:ea typeface="ＭＳ Ｐゴシック" pitchFamily="34" charset="-128"/>
              </a:rPr>
              <a:t>egaloblasti</a:t>
            </a:r>
            <a:r>
              <a:rPr lang="tr-TR" altLang="tr-TR" sz="2000" dirty="0" smtClean="0">
                <a:ea typeface="ＭＳ Ｐゴシック" pitchFamily="34" charset="-128"/>
              </a:rPr>
              <a:t>k </a:t>
            </a:r>
            <a:r>
              <a:rPr lang="tr-TR" altLang="tr-TR" sz="2000" dirty="0" err="1" smtClean="0">
                <a:ea typeface="ＭＳ Ｐゴシック" pitchFamily="34" charset="-128"/>
              </a:rPr>
              <a:t>hematopoez</a:t>
            </a:r>
            <a:r>
              <a:rPr lang="tr-TR" altLang="tr-TR" sz="2000" dirty="0" smtClean="0">
                <a:ea typeface="ＭＳ Ｐゴシック" pitchFamily="34" charset="-128"/>
              </a:rPr>
              <a:t> belirtilerine rastlanmaz.</a:t>
            </a:r>
            <a:endParaRPr lang="en-US" altLang="tr-TR" sz="2000" dirty="0" smtClean="0">
              <a:ea typeface="ＭＳ Ｐゴシック" pitchFamily="34" charset="-128"/>
            </a:endParaRPr>
          </a:p>
        </p:txBody>
      </p:sp>
      <p:pic>
        <p:nvPicPr>
          <p:cNvPr id="3379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2424" y="3429000"/>
            <a:ext cx="3352800" cy="1461486"/>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3379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5969" y="1737470"/>
            <a:ext cx="3316287" cy="1610072"/>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33798" name="Picture 3"/>
          <p:cNvPicPr>
            <a:picLocks noChangeAspect="1" noChangeArrowheads="1"/>
          </p:cNvPicPr>
          <p:nvPr/>
        </p:nvPicPr>
        <p:blipFill>
          <a:blip r:embed="rId4">
            <a:lum bright="10000" contrast="4000"/>
            <a:extLst>
              <a:ext uri="{28A0092B-C50C-407E-A947-70E740481C1C}">
                <a14:useLocalDpi xmlns:a14="http://schemas.microsoft.com/office/drawing/2010/main" val="0"/>
              </a:ext>
            </a:extLst>
          </a:blip>
          <a:srcRect l="4921" t="13287" r="4921" b="4430"/>
          <a:stretch>
            <a:fillRect/>
          </a:stretch>
        </p:blipFill>
        <p:spPr bwMode="auto">
          <a:xfrm>
            <a:off x="5791200" y="5033384"/>
            <a:ext cx="3352800" cy="1340768"/>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2" name="Dikdörtgen 1"/>
          <p:cNvSpPr/>
          <p:nvPr/>
        </p:nvSpPr>
        <p:spPr>
          <a:xfrm>
            <a:off x="5813419" y="6035598"/>
            <a:ext cx="2326479" cy="33855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tr-TR" sz="1600" dirty="0" smtClean="0"/>
              <a:t>Ağır </a:t>
            </a:r>
            <a:r>
              <a:rPr lang="tr-TR" sz="1600" dirty="0" err="1" smtClean="0"/>
              <a:t>aplastik</a:t>
            </a:r>
            <a:r>
              <a:rPr lang="tr-TR" sz="1600" dirty="0" smtClean="0"/>
              <a:t> anemi</a:t>
            </a:r>
          </a:p>
        </p:txBody>
      </p:sp>
      <p:sp>
        <p:nvSpPr>
          <p:cNvPr id="3" name="Dikdörtgen 2"/>
          <p:cNvSpPr/>
          <p:nvPr/>
        </p:nvSpPr>
        <p:spPr>
          <a:xfrm>
            <a:off x="5813419" y="4522237"/>
            <a:ext cx="2876108" cy="338554"/>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tr-TR" sz="1600" dirty="0"/>
              <a:t>Ağır </a:t>
            </a:r>
            <a:r>
              <a:rPr lang="tr-TR" sz="1600" dirty="0" smtClean="0"/>
              <a:t>olmayan </a:t>
            </a:r>
            <a:r>
              <a:rPr lang="tr-TR" sz="1600" dirty="0" err="1" smtClean="0"/>
              <a:t>aplastik</a:t>
            </a:r>
            <a:r>
              <a:rPr lang="tr-TR" sz="1600" dirty="0" smtClean="0"/>
              <a:t> anemi </a:t>
            </a:r>
            <a:endParaRPr lang="tr-TR" sz="1600" dirty="0"/>
          </a:p>
        </p:txBody>
      </p:sp>
      <p:sp>
        <p:nvSpPr>
          <p:cNvPr id="4" name="Dikdörtgen 3"/>
          <p:cNvSpPr/>
          <p:nvPr/>
        </p:nvSpPr>
        <p:spPr>
          <a:xfrm>
            <a:off x="5845969" y="3008988"/>
            <a:ext cx="2324675" cy="338554"/>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tr-TR" sz="1600" dirty="0" err="1" smtClean="0"/>
              <a:t>Normoplastik</a:t>
            </a:r>
            <a:r>
              <a:rPr lang="tr-TR" sz="1600" dirty="0" smtClean="0"/>
              <a:t> kemik iliği</a:t>
            </a:r>
            <a:endParaRPr lang="tr-TR" sz="1600" dirty="0"/>
          </a:p>
        </p:txBody>
      </p:sp>
    </p:spTree>
    <p:extLst>
      <p:ext uri="{BB962C8B-B14F-4D97-AF65-F5344CB8AC3E}">
        <p14:creationId xmlns:p14="http://schemas.microsoft.com/office/powerpoint/2010/main" val="19537207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Rot="1" noChangeArrowheads="1"/>
          </p:cNvSpPr>
          <p:nvPr>
            <p:ph type="title"/>
          </p:nvPr>
        </p:nvSpPr>
        <p:spPr>
          <a:xfrm>
            <a:off x="276225" y="228600"/>
            <a:ext cx="8591550" cy="838200"/>
          </a:xfrm>
        </p:spPr>
        <p:txBody>
          <a:bodyPr/>
          <a:lstStyle/>
          <a:p>
            <a:pPr eaLnBrk="1" hangingPunct="1"/>
            <a:r>
              <a:rPr lang="en-US" altLang="tr-TR" sz="3200" b="1" dirty="0" err="1" smtClean="0">
                <a:ea typeface="ＭＳ Ｐゴシック" pitchFamily="34" charset="-128"/>
              </a:rPr>
              <a:t>Kemik</a:t>
            </a:r>
            <a:r>
              <a:rPr lang="en-US" altLang="tr-TR" sz="3200" b="1" dirty="0" smtClean="0">
                <a:ea typeface="ＭＳ Ｐゴシック" pitchFamily="34" charset="-128"/>
              </a:rPr>
              <a:t> </a:t>
            </a:r>
            <a:r>
              <a:rPr lang="en-US" altLang="tr-TR" sz="3200" b="1" dirty="0" err="1" smtClean="0">
                <a:ea typeface="ＭＳ Ｐゴシック" pitchFamily="34" charset="-128"/>
              </a:rPr>
              <a:t>iliği</a:t>
            </a:r>
            <a:r>
              <a:rPr lang="en-US" altLang="tr-TR" sz="3200" b="1" dirty="0" smtClean="0">
                <a:ea typeface="ＭＳ Ｐゴシック" pitchFamily="34" charset="-128"/>
              </a:rPr>
              <a:t> </a:t>
            </a:r>
            <a:r>
              <a:rPr lang="en-US" altLang="tr-TR" sz="3200" b="1" dirty="0" err="1" smtClean="0">
                <a:ea typeface="ＭＳ Ｐゴシック" pitchFamily="34" charset="-128"/>
              </a:rPr>
              <a:t>biyopsisi</a:t>
            </a:r>
            <a:endParaRPr lang="en-US" altLang="tr-TR" sz="3200" b="1" dirty="0" smtClean="0">
              <a:ea typeface="ＭＳ Ｐゴシック" pitchFamily="34" charset="-128"/>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452722"/>
            <a:ext cx="5904656" cy="4845656"/>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452722"/>
            <a:ext cx="5904656" cy="4845656"/>
          </a:xfrm>
          <a:prstGeom prst="rect">
            <a:avLst/>
          </a:prstGeom>
          <a:ln/>
          <a:extLst/>
        </p:spPr>
        <p:style>
          <a:lnRef idx="0">
            <a:schemeClr val="accent3"/>
          </a:lnRef>
          <a:fillRef idx="3">
            <a:schemeClr val="accent3"/>
          </a:fillRef>
          <a:effectRef idx="3">
            <a:schemeClr val="accent3"/>
          </a:effectRef>
          <a:fontRef idx="minor">
            <a:schemeClr val="lt1"/>
          </a:fontRef>
        </p:style>
      </p:pic>
    </p:spTree>
    <p:extLst>
      <p:ext uri="{BB962C8B-B14F-4D97-AF65-F5344CB8AC3E}">
        <p14:creationId xmlns:p14="http://schemas.microsoft.com/office/powerpoint/2010/main" val="73362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395536" y="1844824"/>
            <a:ext cx="8229600" cy="4525963"/>
          </a:xfrm>
        </p:spPr>
        <p:txBody>
          <a:bodyPr/>
          <a:lstStyle/>
          <a:p>
            <a:pPr marL="469900" indent="-469900" eaLnBrk="1" hangingPunct="1">
              <a:lnSpc>
                <a:spcPct val="130000"/>
              </a:lnSpc>
            </a:pPr>
            <a:r>
              <a:rPr lang="tr-TR" altLang="tr-TR" sz="2000" b="1" dirty="0" smtClean="0">
                <a:ea typeface="ＭＳ Ｐゴシック" pitchFamily="34" charset="-128"/>
              </a:rPr>
              <a:t>Şüpheli nedenin uzaklaştırılması;</a:t>
            </a:r>
          </a:p>
          <a:p>
            <a:pPr marL="469900" indent="-469900" eaLnBrk="1" hangingPunct="1">
              <a:lnSpc>
                <a:spcPct val="130000"/>
              </a:lnSpc>
              <a:buFont typeface="Wingdings" pitchFamily="2" charset="2"/>
              <a:buNone/>
            </a:pPr>
            <a:r>
              <a:rPr lang="tr-TR" altLang="tr-TR" sz="2000" dirty="0" smtClean="0">
                <a:ea typeface="ＭＳ Ｐゴシック" pitchFamily="34" charset="-128"/>
              </a:rPr>
              <a:t>       </a:t>
            </a:r>
            <a:r>
              <a:rPr lang="tr-TR" altLang="tr-TR" sz="2000" dirty="0" smtClean="0">
                <a:solidFill>
                  <a:srgbClr val="FF0000"/>
                </a:solidFill>
                <a:ea typeface="ＭＳ Ｐゴシック" pitchFamily="34" charset="-128"/>
              </a:rPr>
              <a:t>(ilaç, kimyasal madde)</a:t>
            </a:r>
            <a:endParaRPr lang="en-US" altLang="tr-TR" sz="2000" dirty="0" smtClean="0">
              <a:solidFill>
                <a:srgbClr val="FF0000"/>
              </a:solidFill>
              <a:ea typeface="ＭＳ Ｐゴシック" pitchFamily="34" charset="-128"/>
            </a:endParaRPr>
          </a:p>
          <a:p>
            <a:pPr marL="469900" indent="-469900" eaLnBrk="1" hangingPunct="1">
              <a:lnSpc>
                <a:spcPct val="130000"/>
              </a:lnSpc>
            </a:pPr>
            <a:r>
              <a:rPr lang="tr-TR" altLang="tr-TR" sz="2000" b="1" dirty="0" smtClean="0">
                <a:ea typeface="ＭＳ Ｐゴシック" pitchFamily="34" charset="-128"/>
              </a:rPr>
              <a:t>Destek tedavisi</a:t>
            </a:r>
            <a:endParaRPr lang="en-US" altLang="tr-TR" sz="2000" b="1" dirty="0" smtClean="0">
              <a:ea typeface="ＭＳ Ｐゴシック" pitchFamily="34" charset="-128"/>
            </a:endParaRPr>
          </a:p>
          <a:p>
            <a:pPr marL="471487" lvl="1" indent="0" eaLnBrk="1" hangingPunct="1">
              <a:lnSpc>
                <a:spcPct val="130000"/>
              </a:lnSpc>
              <a:buNone/>
            </a:pPr>
            <a:r>
              <a:rPr lang="tr-TR" altLang="tr-TR" sz="2000" dirty="0" smtClean="0">
                <a:solidFill>
                  <a:srgbClr val="FF0000"/>
                </a:solidFill>
                <a:ea typeface="ＭＳ Ｐゴシック" pitchFamily="34" charset="-128"/>
              </a:rPr>
              <a:t>Transfüzyonun gerektiği miktarda yapılması (</a:t>
            </a:r>
            <a:r>
              <a:rPr lang="tr-TR" altLang="tr-TR" sz="2000" dirty="0" err="1" smtClean="0">
                <a:solidFill>
                  <a:srgbClr val="FF0000"/>
                </a:solidFill>
                <a:ea typeface="ＭＳ Ｐゴシック" pitchFamily="34" charset="-128"/>
              </a:rPr>
              <a:t>filtrasyon</a:t>
            </a:r>
            <a:r>
              <a:rPr lang="tr-TR" altLang="tr-TR" sz="2000" dirty="0" smtClean="0">
                <a:solidFill>
                  <a:srgbClr val="FF0000"/>
                </a:solidFill>
                <a:ea typeface="ＭＳ Ｐゴシック" pitchFamily="34" charset="-128"/>
              </a:rPr>
              <a:t>)</a:t>
            </a:r>
            <a:endParaRPr lang="en-US" altLang="tr-TR" sz="2000" dirty="0" smtClean="0">
              <a:solidFill>
                <a:srgbClr val="FF0000"/>
              </a:solidFill>
              <a:ea typeface="ＭＳ Ｐゴシック" pitchFamily="34" charset="-128"/>
            </a:endParaRPr>
          </a:p>
          <a:p>
            <a:pPr marL="469900" indent="-469900" eaLnBrk="1" hangingPunct="1">
              <a:lnSpc>
                <a:spcPct val="130000"/>
              </a:lnSpc>
            </a:pPr>
            <a:r>
              <a:rPr lang="tr-TR" altLang="tr-TR" sz="2000" b="1" dirty="0" smtClean="0">
                <a:ea typeface="ＭＳ Ｐゴシック" pitchFamily="34" charset="-128"/>
              </a:rPr>
              <a:t>Kesin tedavi</a:t>
            </a:r>
            <a:endParaRPr lang="en-US" altLang="tr-TR" sz="2000" b="1" dirty="0" smtClean="0">
              <a:ea typeface="ＭＳ Ｐゴシック" pitchFamily="34" charset="-128"/>
            </a:endParaRPr>
          </a:p>
          <a:p>
            <a:pPr marL="471487" lvl="1" indent="0" eaLnBrk="1" hangingPunct="1">
              <a:lnSpc>
                <a:spcPct val="130000"/>
              </a:lnSpc>
              <a:buNone/>
            </a:pPr>
            <a:r>
              <a:rPr lang="en-US" altLang="tr-TR" sz="2000" dirty="0" err="1" smtClean="0">
                <a:solidFill>
                  <a:srgbClr val="FF0000"/>
                </a:solidFill>
                <a:ea typeface="ＭＳ Ｐゴシック" pitchFamily="34" charset="-128"/>
              </a:rPr>
              <a:t>Imm</a:t>
            </a:r>
            <a:r>
              <a:rPr lang="tr-TR" altLang="tr-TR" sz="2000" dirty="0" smtClean="0">
                <a:solidFill>
                  <a:srgbClr val="FF0000"/>
                </a:solidFill>
                <a:ea typeface="ＭＳ Ｐゴシック" pitchFamily="34" charset="-128"/>
              </a:rPr>
              <a:t>ü</a:t>
            </a:r>
            <a:r>
              <a:rPr lang="en-US" altLang="tr-TR" sz="2000" dirty="0" err="1" smtClean="0">
                <a:solidFill>
                  <a:srgbClr val="FF0000"/>
                </a:solidFill>
                <a:ea typeface="ＭＳ Ｐゴシック" pitchFamily="34" charset="-128"/>
              </a:rPr>
              <a:t>nsupres</a:t>
            </a:r>
            <a:r>
              <a:rPr lang="tr-TR" altLang="tr-TR" sz="2000" dirty="0" err="1" smtClean="0">
                <a:solidFill>
                  <a:srgbClr val="FF0000"/>
                </a:solidFill>
                <a:ea typeface="ＭＳ Ｐゴシック" pitchFamily="34" charset="-128"/>
              </a:rPr>
              <a:t>if</a:t>
            </a:r>
            <a:r>
              <a:rPr lang="en-US" altLang="tr-TR" sz="2000" dirty="0" smtClean="0">
                <a:solidFill>
                  <a:srgbClr val="FF0000"/>
                </a:solidFill>
                <a:ea typeface="ＭＳ Ｐゴシック" pitchFamily="34" charset="-128"/>
              </a:rPr>
              <a:t> </a:t>
            </a:r>
            <a:r>
              <a:rPr lang="tr-TR" altLang="tr-TR" sz="2000" dirty="0" smtClean="0">
                <a:solidFill>
                  <a:srgbClr val="FF0000"/>
                </a:solidFill>
                <a:ea typeface="ＭＳ Ｐゴシック" pitchFamily="34" charset="-128"/>
              </a:rPr>
              <a:t>tedavi</a:t>
            </a:r>
            <a:endParaRPr lang="en-US" altLang="tr-TR" sz="2000" dirty="0" smtClean="0">
              <a:solidFill>
                <a:srgbClr val="FF0000"/>
              </a:solidFill>
              <a:ea typeface="ＭＳ Ｐゴシック" pitchFamily="34" charset="-128"/>
            </a:endParaRPr>
          </a:p>
          <a:p>
            <a:pPr marL="471487" lvl="1" indent="0" eaLnBrk="1" hangingPunct="1">
              <a:lnSpc>
                <a:spcPct val="130000"/>
              </a:lnSpc>
              <a:buNone/>
            </a:pPr>
            <a:r>
              <a:rPr lang="en-US" altLang="tr-TR" sz="2000" dirty="0" err="1" smtClean="0">
                <a:solidFill>
                  <a:srgbClr val="FF0000"/>
                </a:solidFill>
                <a:ea typeface="ＭＳ Ｐゴシック" pitchFamily="34" charset="-128"/>
              </a:rPr>
              <a:t>Allo</a:t>
            </a:r>
            <a:r>
              <a:rPr lang="tr-TR" altLang="tr-TR" sz="2000" dirty="0" smtClean="0">
                <a:solidFill>
                  <a:srgbClr val="FF0000"/>
                </a:solidFill>
                <a:ea typeface="ＭＳ Ｐゴシック" pitchFamily="34" charset="-128"/>
              </a:rPr>
              <a:t>j</a:t>
            </a:r>
            <a:r>
              <a:rPr lang="en-US" altLang="tr-TR" sz="2000" dirty="0" err="1" smtClean="0">
                <a:solidFill>
                  <a:srgbClr val="FF0000"/>
                </a:solidFill>
                <a:ea typeface="ＭＳ Ｐゴシック" pitchFamily="34" charset="-128"/>
              </a:rPr>
              <a:t>eni</a:t>
            </a:r>
            <a:r>
              <a:rPr lang="tr-TR" altLang="tr-TR" sz="2000" dirty="0" smtClean="0">
                <a:solidFill>
                  <a:srgbClr val="FF0000"/>
                </a:solidFill>
                <a:ea typeface="ＭＳ Ｐゴシック" pitchFamily="34" charset="-128"/>
              </a:rPr>
              <a:t>k</a:t>
            </a:r>
            <a:r>
              <a:rPr lang="en-US" altLang="tr-TR" sz="2000" dirty="0" smtClean="0">
                <a:solidFill>
                  <a:srgbClr val="FF0000"/>
                </a:solidFill>
                <a:ea typeface="ＭＳ Ｐゴシック" pitchFamily="34" charset="-128"/>
              </a:rPr>
              <a:t> </a:t>
            </a:r>
            <a:r>
              <a:rPr lang="tr-TR" altLang="tr-TR" sz="2000" dirty="0" smtClean="0">
                <a:solidFill>
                  <a:srgbClr val="FF0000"/>
                </a:solidFill>
                <a:ea typeface="ＭＳ Ｐゴシック" pitchFamily="34" charset="-128"/>
              </a:rPr>
              <a:t>kök hücre </a:t>
            </a:r>
            <a:r>
              <a:rPr lang="en-US" altLang="tr-TR" sz="2000" dirty="0" err="1" smtClean="0">
                <a:solidFill>
                  <a:srgbClr val="FF0000"/>
                </a:solidFill>
                <a:ea typeface="ＭＳ Ｐゴシック" pitchFamily="34" charset="-128"/>
              </a:rPr>
              <a:t>transplanta</a:t>
            </a:r>
            <a:r>
              <a:rPr lang="tr-TR" altLang="tr-TR" sz="2000" dirty="0" err="1" smtClean="0">
                <a:solidFill>
                  <a:srgbClr val="FF0000"/>
                </a:solidFill>
                <a:ea typeface="ＭＳ Ｐゴシック" pitchFamily="34" charset="-128"/>
              </a:rPr>
              <a:t>syonu</a:t>
            </a:r>
            <a:r>
              <a:rPr lang="tr-TR" altLang="tr-TR" sz="2000" dirty="0" smtClean="0">
                <a:ea typeface="ＭＳ Ｐゴシック" pitchFamily="34" charset="-128"/>
              </a:rPr>
              <a:t>.</a:t>
            </a:r>
            <a:endParaRPr lang="en-US" altLang="tr-TR" sz="2000" dirty="0" smtClean="0">
              <a:ea typeface="ＭＳ Ｐゴシック" pitchFamily="34" charset="-128"/>
            </a:endParaRPr>
          </a:p>
        </p:txBody>
      </p:sp>
      <p:sp>
        <p:nvSpPr>
          <p:cNvPr id="5" name="Rectangle 3"/>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20000"/>
              </a:lnSpc>
              <a:spcBef>
                <a:spcPct val="20000"/>
              </a:spcBef>
              <a:buClr>
                <a:schemeClr val="accent1"/>
              </a:buClr>
              <a:buSzPct val="80000"/>
              <a:buFont typeface="Wingdings" pitchFamily="2" charset="2"/>
              <a:buNone/>
            </a:pPr>
            <a:r>
              <a:rPr lang="en-US" altLang="tr-TR" sz="3200" b="1" dirty="0">
                <a:solidFill>
                  <a:schemeClr val="tx2"/>
                </a:solidFill>
                <a:latin typeface="Corbel" pitchFamily="34" charset="0"/>
                <a:cs typeface="Times New Roman" pitchFamily="18" charset="0"/>
              </a:rPr>
              <a:t>T</a:t>
            </a:r>
            <a:r>
              <a:rPr lang="tr-TR" altLang="tr-TR" sz="3200" b="1" dirty="0">
                <a:solidFill>
                  <a:schemeClr val="tx2"/>
                </a:solidFill>
                <a:latin typeface="Corbel" pitchFamily="34" charset="0"/>
              </a:rPr>
              <a:t>EDAVİ</a:t>
            </a:r>
          </a:p>
        </p:txBody>
      </p:sp>
    </p:spTree>
    <p:extLst>
      <p:ext uri="{BB962C8B-B14F-4D97-AF65-F5344CB8AC3E}">
        <p14:creationId xmlns:p14="http://schemas.microsoft.com/office/powerpoint/2010/main" val="32456538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539552" y="1340768"/>
            <a:ext cx="8229600" cy="4525963"/>
          </a:xfrm>
        </p:spPr>
        <p:txBody>
          <a:bodyPr/>
          <a:lstStyle/>
          <a:p>
            <a:pPr marL="0" indent="0" eaLnBrk="1" hangingPunct="1">
              <a:lnSpc>
                <a:spcPct val="110000"/>
              </a:lnSpc>
              <a:buNone/>
            </a:pPr>
            <a:endParaRPr lang="tr-TR" altLang="tr-TR" sz="2400" b="1" dirty="0" smtClean="0">
              <a:ea typeface="ＭＳ Ｐゴシック" pitchFamily="34" charset="-128"/>
              <a:cs typeface="Arial" pitchFamily="34" charset="0"/>
            </a:endParaRPr>
          </a:p>
          <a:p>
            <a:pPr marL="0" indent="0" eaLnBrk="1" hangingPunct="1">
              <a:lnSpc>
                <a:spcPct val="110000"/>
              </a:lnSpc>
              <a:buNone/>
            </a:pPr>
            <a:r>
              <a:rPr lang="en-US" altLang="tr-TR" sz="2400" b="1" dirty="0" err="1" smtClean="0">
                <a:ea typeface="ＭＳ Ｐゴシック" pitchFamily="34" charset="-128"/>
                <a:cs typeface="Arial" pitchFamily="34" charset="0"/>
              </a:rPr>
              <a:t>En</a:t>
            </a:r>
            <a:r>
              <a:rPr lang="en-US" altLang="tr-TR" sz="2400" b="1" dirty="0" smtClean="0">
                <a:ea typeface="ＭＳ Ｐゴシック" pitchFamily="34" charset="-128"/>
                <a:cs typeface="Arial" pitchFamily="34" charset="0"/>
              </a:rPr>
              <a:t> </a:t>
            </a:r>
            <a:r>
              <a:rPr lang="en-US" altLang="tr-TR" sz="2400" b="1" dirty="0" err="1" smtClean="0">
                <a:ea typeface="ＭＳ Ｐゴシック" pitchFamily="34" charset="-128"/>
                <a:cs typeface="Arial" pitchFamily="34" charset="0"/>
              </a:rPr>
              <a:t>iyi</a:t>
            </a:r>
            <a:r>
              <a:rPr lang="en-US" altLang="tr-TR" sz="2400" b="1" dirty="0" smtClean="0">
                <a:ea typeface="ＭＳ Ｐゴシック" pitchFamily="34" charset="-128"/>
                <a:cs typeface="Arial" pitchFamily="34" charset="0"/>
              </a:rPr>
              <a:t> </a:t>
            </a:r>
            <a:r>
              <a:rPr lang="en-US" altLang="tr-TR" sz="2400" b="1" dirty="0" err="1" smtClean="0">
                <a:ea typeface="ＭＳ Ｐゴシック" pitchFamily="34" charset="-128"/>
                <a:cs typeface="Arial" pitchFamily="34" charset="0"/>
              </a:rPr>
              <a:t>tedavi</a:t>
            </a:r>
            <a:r>
              <a:rPr lang="en-US" altLang="tr-TR" sz="2400" b="1" dirty="0" smtClean="0">
                <a:ea typeface="ＭＳ Ｐゴシック" pitchFamily="34" charset="-128"/>
                <a:cs typeface="Arial" pitchFamily="34" charset="0"/>
              </a:rPr>
              <a:t> </a:t>
            </a:r>
            <a:r>
              <a:rPr lang="en-US" altLang="tr-TR" sz="2400" b="1" dirty="0" err="1" smtClean="0">
                <a:ea typeface="ＭＳ Ｐゴシック" pitchFamily="34" charset="-128"/>
                <a:cs typeface="Arial" pitchFamily="34" charset="0"/>
              </a:rPr>
              <a:t>şekli</a:t>
            </a:r>
            <a:r>
              <a:rPr lang="en-US" altLang="tr-TR" sz="2400" b="1" dirty="0" smtClean="0">
                <a:ea typeface="ＭＳ Ｐゴシック" pitchFamily="34" charset="-128"/>
                <a:cs typeface="Arial" pitchFamily="34" charset="0"/>
              </a:rPr>
              <a:t> </a:t>
            </a:r>
            <a:r>
              <a:rPr lang="tr-TR" altLang="tr-TR" sz="2400" b="1" dirty="0" smtClean="0">
                <a:ea typeface="ＭＳ Ｐゴシック" pitchFamily="34" charset="-128"/>
                <a:cs typeface="Arial" pitchFamily="34" charset="0"/>
              </a:rPr>
              <a:t>a</a:t>
            </a:r>
            <a:r>
              <a:rPr lang="en-US" altLang="tr-TR" sz="2400" b="1" dirty="0" err="1" smtClean="0">
                <a:ea typeface="ＭＳ Ｐゴシック" pitchFamily="34" charset="-128"/>
                <a:cs typeface="Arial" pitchFamily="34" charset="0"/>
              </a:rPr>
              <a:t>llo</a:t>
            </a:r>
            <a:r>
              <a:rPr lang="tr-TR" altLang="tr-TR" sz="2400" b="1" dirty="0" smtClean="0">
                <a:ea typeface="ＭＳ Ｐゴシック" pitchFamily="34" charset="-128"/>
                <a:cs typeface="Arial" pitchFamily="34" charset="0"/>
              </a:rPr>
              <a:t>j</a:t>
            </a:r>
            <a:r>
              <a:rPr lang="en-US" altLang="tr-TR" sz="2400" b="1" dirty="0" err="1" smtClean="0">
                <a:ea typeface="ＭＳ Ｐゴシック" pitchFamily="34" charset="-128"/>
                <a:cs typeface="Arial" pitchFamily="34" charset="0"/>
              </a:rPr>
              <a:t>enik</a:t>
            </a:r>
            <a:r>
              <a:rPr lang="en-US" altLang="tr-TR" sz="2400" b="1" dirty="0" smtClean="0">
                <a:ea typeface="ＭＳ Ｐゴシック" pitchFamily="34" charset="-128"/>
                <a:cs typeface="Arial" pitchFamily="34" charset="0"/>
              </a:rPr>
              <a:t> </a:t>
            </a:r>
            <a:r>
              <a:rPr lang="tr-TR" altLang="tr-TR" sz="2400" b="1" dirty="0" smtClean="0">
                <a:ea typeface="ＭＳ Ｐゴシック" pitchFamily="34" charset="-128"/>
                <a:cs typeface="Arial" pitchFamily="34" charset="0"/>
              </a:rPr>
              <a:t>kök hücre </a:t>
            </a:r>
            <a:r>
              <a:rPr lang="en-US" altLang="tr-TR" sz="2400" b="1" dirty="0" err="1" smtClean="0">
                <a:ea typeface="ＭＳ Ｐゴシック" pitchFamily="34" charset="-128"/>
                <a:cs typeface="Arial" pitchFamily="34" charset="0"/>
              </a:rPr>
              <a:t>naklidir</a:t>
            </a:r>
            <a:r>
              <a:rPr lang="en-US" altLang="tr-TR" sz="2400" b="1" dirty="0" smtClean="0">
                <a:ea typeface="ＭＳ Ｐゴシック" pitchFamily="34" charset="-128"/>
                <a:cs typeface="Arial" pitchFamily="34" charset="0"/>
              </a:rPr>
              <a:t>.</a:t>
            </a:r>
            <a:endParaRPr lang="tr-TR" altLang="tr-TR" sz="2400" dirty="0" smtClean="0">
              <a:ea typeface="ＭＳ Ｐゴシック" pitchFamily="34" charset="-128"/>
              <a:cs typeface="Arial" pitchFamily="34" charset="0"/>
            </a:endParaRPr>
          </a:p>
          <a:p>
            <a:pPr marL="469900" indent="-469900" eaLnBrk="1" hangingPunct="1">
              <a:lnSpc>
                <a:spcPct val="150000"/>
              </a:lnSpc>
            </a:pPr>
            <a:r>
              <a:rPr lang="tr-TR" altLang="tr-TR" sz="2000" dirty="0" smtClean="0">
                <a:ea typeface="ＭＳ Ｐゴシック" pitchFamily="34" charset="-128"/>
                <a:cs typeface="Arial" pitchFamily="34" charset="0"/>
              </a:rPr>
              <a:t>4</a:t>
            </a:r>
            <a:r>
              <a:rPr lang="en-US" altLang="tr-TR" sz="2000" dirty="0" smtClean="0">
                <a:ea typeface="ＭＳ Ｐゴシック" pitchFamily="34" charset="-128"/>
                <a:cs typeface="Arial" pitchFamily="34" charset="0"/>
              </a:rPr>
              <a:t>0 </a:t>
            </a:r>
            <a:r>
              <a:rPr lang="en-US" altLang="tr-TR" sz="2000" dirty="0" err="1" smtClean="0">
                <a:ea typeface="ＭＳ Ｐゴシック" pitchFamily="34" charset="-128"/>
                <a:cs typeface="Arial" pitchFamily="34" charset="0"/>
              </a:rPr>
              <a:t>yaş</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altındaki</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hastalarda</a:t>
            </a:r>
            <a:r>
              <a:rPr lang="en-US" altLang="tr-TR" sz="2000" dirty="0" smtClean="0">
                <a:ea typeface="ＭＳ Ｐゴシック" pitchFamily="34" charset="-128"/>
                <a:cs typeface="Arial" pitchFamily="34" charset="0"/>
              </a:rPr>
              <a:t> HLA </a:t>
            </a:r>
            <a:r>
              <a:rPr lang="en-US" altLang="tr-TR" sz="2000" dirty="0" err="1" smtClean="0">
                <a:ea typeface="ＭＳ Ｐゴシック" pitchFamily="34" charset="-128"/>
                <a:cs typeface="Arial" pitchFamily="34" charset="0"/>
              </a:rPr>
              <a:t>uygun</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kardeş</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araştırması</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yapılmalıdır</a:t>
            </a:r>
            <a:r>
              <a:rPr lang="en-US" altLang="tr-TR" sz="2000" dirty="0" smtClean="0">
                <a:ea typeface="ＭＳ Ｐゴシック" pitchFamily="34" charset="-128"/>
                <a:cs typeface="Arial" pitchFamily="34" charset="0"/>
              </a:rPr>
              <a:t>. </a:t>
            </a:r>
            <a:endParaRPr lang="tr-TR" altLang="tr-TR" sz="2000" dirty="0" smtClean="0">
              <a:ea typeface="ＭＳ Ｐゴシック" pitchFamily="34" charset="-128"/>
              <a:cs typeface="Arial" pitchFamily="34" charset="0"/>
            </a:endParaRPr>
          </a:p>
          <a:p>
            <a:pPr marL="469900" indent="-469900" eaLnBrk="1" hangingPunct="1">
              <a:lnSpc>
                <a:spcPct val="150000"/>
              </a:lnSpc>
            </a:pPr>
            <a:r>
              <a:rPr lang="en-US" altLang="tr-TR" sz="2000" dirty="0" smtClean="0">
                <a:ea typeface="ＭＳ Ｐゴシック" pitchFamily="34" charset="-128"/>
                <a:cs typeface="Arial" pitchFamily="34" charset="0"/>
              </a:rPr>
              <a:t>HLA tam </a:t>
            </a:r>
            <a:r>
              <a:rPr lang="en-US" altLang="tr-TR" sz="2000" dirty="0" err="1" smtClean="0">
                <a:ea typeface="ＭＳ Ｐゴシック" pitchFamily="34" charset="-128"/>
                <a:cs typeface="Arial" pitchFamily="34" charset="0"/>
              </a:rPr>
              <a:t>uygun</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kardeş</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varlığında</a:t>
            </a:r>
            <a:r>
              <a:rPr lang="en-US" altLang="tr-TR" sz="2000" dirty="0" smtClean="0">
                <a:ea typeface="ＭＳ Ｐゴシック" pitchFamily="34" charset="-128"/>
                <a:cs typeface="Arial" pitchFamily="34" charset="0"/>
              </a:rPr>
              <a:t> %80 </a:t>
            </a:r>
            <a:r>
              <a:rPr lang="en-US" altLang="tr-TR" sz="2000" dirty="0" err="1" smtClean="0">
                <a:ea typeface="ＭＳ Ｐゴシック" pitchFamily="34" charset="-128"/>
                <a:cs typeface="Arial" pitchFamily="34" charset="0"/>
              </a:rPr>
              <a:t>olguda</a:t>
            </a:r>
            <a:r>
              <a:rPr lang="en-US" altLang="tr-TR" sz="2000" dirty="0" smtClean="0">
                <a:ea typeface="ＭＳ Ｐゴシック" pitchFamily="34" charset="-128"/>
                <a:cs typeface="Arial" pitchFamily="34" charset="0"/>
              </a:rPr>
              <a:t> tam </a:t>
            </a:r>
            <a:r>
              <a:rPr lang="en-US" altLang="tr-TR" sz="2000" dirty="0" err="1" smtClean="0">
                <a:ea typeface="ＭＳ Ｐゴシック" pitchFamily="34" charset="-128"/>
                <a:cs typeface="Arial" pitchFamily="34" charset="0"/>
              </a:rPr>
              <a:t>iyileşme</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sağlanabilmektedir</a:t>
            </a:r>
            <a:r>
              <a:rPr lang="tr-TR" altLang="tr-TR" sz="2000" dirty="0" smtClean="0">
                <a:ea typeface="ＭＳ Ｐゴシック" pitchFamily="34" charset="-128"/>
                <a:cs typeface="Arial" pitchFamily="34" charset="0"/>
              </a:rPr>
              <a:t> </a:t>
            </a:r>
          </a:p>
          <a:p>
            <a:pPr marL="469900" indent="-469900" eaLnBrk="1" hangingPunct="1">
              <a:lnSpc>
                <a:spcPct val="150000"/>
              </a:lnSpc>
            </a:pPr>
            <a:r>
              <a:rPr lang="en-US" altLang="tr-TR" sz="2000" dirty="0" smtClean="0">
                <a:ea typeface="ＭＳ Ｐゴシック" pitchFamily="34" charset="-128"/>
                <a:cs typeface="Arial" pitchFamily="34" charset="0"/>
              </a:rPr>
              <a:t>40 </a:t>
            </a:r>
            <a:r>
              <a:rPr lang="en-US" altLang="tr-TR" sz="2000" dirty="0" err="1" smtClean="0">
                <a:ea typeface="ＭＳ Ｐゴシック" pitchFamily="34" charset="-128"/>
                <a:cs typeface="Arial" pitchFamily="34" charset="0"/>
              </a:rPr>
              <a:t>yaşın</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üzerindeki</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hastalarda</a:t>
            </a:r>
            <a:r>
              <a:rPr lang="en-US" altLang="tr-TR" sz="2000" dirty="0" smtClean="0">
                <a:ea typeface="ＭＳ Ｐゴシック" pitchFamily="34" charset="-128"/>
                <a:cs typeface="Arial" pitchFamily="34" charset="0"/>
              </a:rPr>
              <a:t> transplant </a:t>
            </a:r>
            <a:r>
              <a:rPr lang="en-US" altLang="tr-TR" sz="2000" dirty="0" err="1" smtClean="0">
                <a:ea typeface="ＭＳ Ｐゴシック" pitchFamily="34" charset="-128"/>
                <a:cs typeface="Arial" pitchFamily="34" charset="0"/>
              </a:rPr>
              <a:t>hazırlık</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rejimine</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toleransın</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azalması</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ve</a:t>
            </a:r>
            <a:r>
              <a:rPr lang="en-US" altLang="tr-TR" sz="2000" dirty="0" smtClean="0">
                <a:ea typeface="ＭＳ Ｐゴシック" pitchFamily="34" charset="-128"/>
                <a:cs typeface="Arial" pitchFamily="34" charset="0"/>
              </a:rPr>
              <a:t> graft versus host </a:t>
            </a:r>
            <a:r>
              <a:rPr lang="en-US" altLang="tr-TR" sz="2000" dirty="0" err="1" smtClean="0">
                <a:ea typeface="ＭＳ Ｐゴシック" pitchFamily="34" charset="-128"/>
                <a:cs typeface="Arial" pitchFamily="34" charset="0"/>
              </a:rPr>
              <a:t>hastalığı</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nedeniyle</a:t>
            </a:r>
            <a:r>
              <a:rPr lang="en-US"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önerilmemektedir</a:t>
            </a:r>
            <a:r>
              <a:rPr lang="en-US" altLang="tr-TR" sz="2000" dirty="0" smtClean="0">
                <a:ea typeface="ＭＳ Ｐゴシック" pitchFamily="34" charset="-128"/>
                <a:cs typeface="Arial" pitchFamily="34" charset="0"/>
              </a:rPr>
              <a:t>. </a:t>
            </a:r>
            <a:endParaRPr lang="tr-TR" altLang="tr-TR" sz="2000" dirty="0" smtClean="0">
              <a:ea typeface="ＭＳ Ｐゴシック" pitchFamily="34" charset="-128"/>
              <a:cs typeface="Arial" pitchFamily="34" charset="0"/>
            </a:endParaRPr>
          </a:p>
        </p:txBody>
      </p:sp>
      <p:sp>
        <p:nvSpPr>
          <p:cNvPr id="5" name="Rectangle 3"/>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20000"/>
              </a:lnSpc>
              <a:spcBef>
                <a:spcPct val="20000"/>
              </a:spcBef>
              <a:buClr>
                <a:schemeClr val="accent1"/>
              </a:buClr>
              <a:buSzPct val="80000"/>
              <a:buFont typeface="Wingdings" pitchFamily="2" charset="2"/>
              <a:buNone/>
            </a:pPr>
            <a:r>
              <a:rPr lang="en-US" altLang="tr-TR" sz="3200" b="1" dirty="0">
                <a:solidFill>
                  <a:schemeClr val="tx2"/>
                </a:solidFill>
                <a:latin typeface="Corbel" pitchFamily="34" charset="0"/>
                <a:cs typeface="Times New Roman" pitchFamily="18" charset="0"/>
              </a:rPr>
              <a:t>T</a:t>
            </a:r>
            <a:r>
              <a:rPr lang="tr-TR" altLang="tr-TR" sz="3200" b="1" dirty="0">
                <a:solidFill>
                  <a:schemeClr val="tx2"/>
                </a:solidFill>
                <a:latin typeface="Corbel" pitchFamily="34" charset="0"/>
              </a:rPr>
              <a:t>EDAVİ</a:t>
            </a:r>
          </a:p>
        </p:txBody>
      </p:sp>
    </p:spTree>
    <p:extLst>
      <p:ext uri="{BB962C8B-B14F-4D97-AF65-F5344CB8AC3E}">
        <p14:creationId xmlns:p14="http://schemas.microsoft.com/office/powerpoint/2010/main" val="263975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a:xfrm>
            <a:off x="467544" y="2073912"/>
            <a:ext cx="5512015" cy="4525963"/>
          </a:xfrm>
        </p:spPr>
        <p:txBody>
          <a:bodyPr/>
          <a:lstStyle/>
          <a:p>
            <a:pPr eaLnBrk="1" hangingPunct="1">
              <a:lnSpc>
                <a:spcPct val="150000"/>
              </a:lnSpc>
              <a:buFont typeface="Wingdings" panose="05000000000000000000" pitchFamily="2" charset="2"/>
              <a:buChar char="§"/>
            </a:pPr>
            <a:r>
              <a:rPr lang="en-US" altLang="tr-TR" sz="2000" dirty="0" smtClean="0">
                <a:ea typeface="ＭＳ Ｐゴシック" pitchFamily="34" charset="-128"/>
                <a:cs typeface="Arial" pitchFamily="34" charset="0"/>
              </a:rPr>
              <a:t>A</a:t>
            </a:r>
            <a:r>
              <a:rPr lang="tr-TR" altLang="tr-TR" sz="2000" dirty="0" err="1">
                <a:ea typeface="ＭＳ Ｐゴシック" pitchFamily="34" charset="-128"/>
                <a:cs typeface="Arial" pitchFamily="34" charset="0"/>
              </a:rPr>
              <a:t>ntitimosit</a:t>
            </a:r>
            <a:r>
              <a:rPr lang="tr-TR" altLang="tr-TR" sz="2000" dirty="0">
                <a:ea typeface="ＭＳ Ｐゴシック" pitchFamily="34" charset="-128"/>
                <a:cs typeface="Arial" pitchFamily="34" charset="0"/>
              </a:rPr>
              <a:t> </a:t>
            </a:r>
            <a:r>
              <a:rPr lang="tr-TR" altLang="tr-TR" sz="2000" dirty="0" err="1">
                <a:ea typeface="ＭＳ Ｐゴシック" pitchFamily="34" charset="-128"/>
                <a:cs typeface="Arial" pitchFamily="34" charset="0"/>
              </a:rPr>
              <a:t>globulin</a:t>
            </a:r>
            <a:r>
              <a:rPr lang="tr-TR" altLang="tr-TR" sz="2000" dirty="0">
                <a:ea typeface="ＭＳ Ｐゴシック" pitchFamily="34" charset="-128"/>
                <a:cs typeface="Arial" pitchFamily="34" charset="0"/>
              </a:rPr>
              <a:t> (A</a:t>
            </a:r>
            <a:r>
              <a:rPr lang="en-US" altLang="tr-TR" sz="2000" dirty="0">
                <a:ea typeface="ＭＳ Ｐゴシック" pitchFamily="34" charset="-128"/>
                <a:cs typeface="Arial" pitchFamily="34" charset="0"/>
              </a:rPr>
              <a:t>TG</a:t>
            </a:r>
            <a:r>
              <a:rPr lang="tr-TR" altLang="tr-TR" sz="2000" dirty="0">
                <a:ea typeface="ＭＳ Ｐゴシック" pitchFamily="34" charset="-128"/>
                <a:cs typeface="Arial" pitchFamily="34" charset="0"/>
              </a:rPr>
              <a:t>)</a:t>
            </a:r>
            <a:r>
              <a:rPr lang="en-US" altLang="tr-TR" sz="2000" dirty="0">
                <a:ea typeface="ＭＳ Ｐゴシック" pitchFamily="34" charset="-128"/>
                <a:cs typeface="Arial" pitchFamily="34" charset="0"/>
              </a:rPr>
              <a:t>, </a:t>
            </a:r>
            <a:r>
              <a:rPr lang="tr-TR" altLang="tr-TR" sz="2000" dirty="0" err="1">
                <a:ea typeface="ＭＳ Ｐゴシック" pitchFamily="34" charset="-128"/>
                <a:cs typeface="Arial" pitchFamily="34" charset="0"/>
              </a:rPr>
              <a:t>antilenfosit</a:t>
            </a:r>
            <a:r>
              <a:rPr lang="tr-TR" altLang="tr-TR" sz="2000" dirty="0">
                <a:ea typeface="ＭＳ Ｐゴシック" pitchFamily="34" charset="-128"/>
                <a:cs typeface="Arial" pitchFamily="34" charset="0"/>
              </a:rPr>
              <a:t> </a:t>
            </a:r>
            <a:r>
              <a:rPr lang="tr-TR" altLang="tr-TR" sz="2000" dirty="0" err="1">
                <a:ea typeface="ＭＳ Ｐゴシック" pitchFamily="34" charset="-128"/>
                <a:cs typeface="Arial" pitchFamily="34" charset="0"/>
              </a:rPr>
              <a:t>globulin</a:t>
            </a:r>
            <a:r>
              <a:rPr lang="tr-TR" altLang="tr-TR" sz="2000" dirty="0">
                <a:ea typeface="ＭＳ Ｐゴシック" pitchFamily="34" charset="-128"/>
                <a:cs typeface="Arial" pitchFamily="34" charset="0"/>
              </a:rPr>
              <a:t> (</a:t>
            </a:r>
            <a:r>
              <a:rPr lang="en-US" altLang="tr-TR" sz="2000" dirty="0">
                <a:ea typeface="ＭＳ Ｐゴシック" pitchFamily="34" charset="-128"/>
                <a:cs typeface="Arial" pitchFamily="34" charset="0"/>
              </a:rPr>
              <a:t> ALG</a:t>
            </a:r>
            <a:r>
              <a:rPr lang="tr-TR" altLang="tr-TR" sz="2000" dirty="0">
                <a:ea typeface="ＭＳ Ｐゴシック" pitchFamily="34" charset="-128"/>
                <a:cs typeface="Arial" pitchFamily="34" charset="0"/>
              </a:rPr>
              <a:t>)</a:t>
            </a:r>
            <a:r>
              <a:rPr lang="en-US" altLang="tr-TR" sz="2000" dirty="0" smtClean="0">
                <a:ea typeface="ＭＳ Ｐゴシック" pitchFamily="34" charset="-128"/>
                <a:cs typeface="Arial" pitchFamily="34" charset="0"/>
              </a:rPr>
              <a:t>,</a:t>
            </a:r>
            <a:r>
              <a:rPr lang="tr-TR" altLang="tr-TR" sz="2000" dirty="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siklosporin</a:t>
            </a:r>
            <a:r>
              <a:rPr lang="en-US" altLang="tr-TR" sz="2000" dirty="0">
                <a:ea typeface="ＭＳ Ｐゴシック" pitchFamily="34" charset="-128"/>
                <a:cs typeface="Arial" pitchFamily="34" charset="0"/>
              </a:rPr>
              <a:t>, </a:t>
            </a:r>
            <a:r>
              <a:rPr lang="tr-TR" altLang="tr-TR" sz="2000" dirty="0">
                <a:ea typeface="ＭＳ Ｐゴシック" pitchFamily="34" charset="-128"/>
                <a:cs typeface="Arial" pitchFamily="34" charset="0"/>
              </a:rPr>
              <a:t>hematopoetik büyüme faktörleri </a:t>
            </a:r>
            <a:r>
              <a:rPr lang="en-US" altLang="tr-TR" sz="2000" dirty="0" err="1">
                <a:ea typeface="ＭＳ Ｐゴシック" pitchFamily="34" charset="-128"/>
                <a:cs typeface="Arial" pitchFamily="34" charset="0"/>
              </a:rPr>
              <a:t>tek</a:t>
            </a:r>
            <a:r>
              <a:rPr lang="en-US" altLang="tr-TR" sz="2000" dirty="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başlarına</a:t>
            </a:r>
            <a:r>
              <a:rPr lang="tr-TR" altLang="tr-TR" sz="2000" dirty="0" smtClean="0">
                <a:ea typeface="ＭＳ Ｐゴシック" pitchFamily="34" charset="-128"/>
                <a:cs typeface="Arial" pitchFamily="34" charset="0"/>
              </a:rPr>
              <a:t>     </a:t>
            </a:r>
            <a:r>
              <a:rPr lang="en-US" altLang="tr-TR" sz="2000" dirty="0" err="1" smtClean="0">
                <a:ea typeface="ＭＳ Ｐゴシック" pitchFamily="34" charset="-128"/>
                <a:cs typeface="Arial" pitchFamily="34" charset="0"/>
              </a:rPr>
              <a:t>veya</a:t>
            </a:r>
            <a:r>
              <a:rPr lang="en-US" altLang="tr-TR" sz="2000" dirty="0" smtClean="0">
                <a:ea typeface="ＭＳ Ｐゴシック" pitchFamily="34" charset="-128"/>
                <a:cs typeface="Arial" pitchFamily="34" charset="0"/>
              </a:rPr>
              <a:t> </a:t>
            </a:r>
            <a:r>
              <a:rPr lang="en-US" altLang="tr-TR" sz="2000" dirty="0" err="1">
                <a:ea typeface="ＭＳ Ｐゴシック" pitchFamily="34" charset="-128"/>
                <a:cs typeface="Arial" pitchFamily="34" charset="0"/>
              </a:rPr>
              <a:t>kombine</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kullanılabilir</a:t>
            </a:r>
            <a:r>
              <a:rPr lang="en-US" altLang="tr-TR" sz="2000" dirty="0">
                <a:ea typeface="ＭＳ Ｐゴシック" pitchFamily="34" charset="-128"/>
                <a:cs typeface="Arial" pitchFamily="34" charset="0"/>
              </a:rPr>
              <a:t>.</a:t>
            </a:r>
            <a:endParaRPr lang="tr-TR" altLang="tr-TR" sz="2000" dirty="0">
              <a:ea typeface="ＭＳ Ｐゴシック" pitchFamily="34" charset="-128"/>
              <a:cs typeface="Arial" pitchFamily="34" charset="0"/>
            </a:endParaRPr>
          </a:p>
          <a:p>
            <a:pPr eaLnBrk="1" hangingPunct="1">
              <a:lnSpc>
                <a:spcPct val="150000"/>
              </a:lnSpc>
              <a:buFont typeface="Wingdings" panose="05000000000000000000" pitchFamily="2" charset="2"/>
              <a:buChar char="§"/>
            </a:pPr>
            <a:r>
              <a:rPr lang="en-US" altLang="tr-TR" sz="2000" dirty="0" err="1" smtClean="0">
                <a:ea typeface="ＭＳ Ｐゴシック" pitchFamily="34" charset="-128"/>
                <a:cs typeface="Arial" pitchFamily="34" charset="0"/>
              </a:rPr>
              <a:t>Özellikle</a:t>
            </a:r>
            <a:r>
              <a:rPr lang="en-US" altLang="tr-TR" sz="2000" dirty="0" smtClean="0">
                <a:ea typeface="ＭＳ Ｐゴシック" pitchFamily="34" charset="-128"/>
                <a:cs typeface="Arial" pitchFamily="34" charset="0"/>
              </a:rPr>
              <a:t> </a:t>
            </a:r>
            <a:r>
              <a:rPr lang="en-US" altLang="tr-TR" sz="2000" dirty="0">
                <a:ea typeface="ＭＳ Ｐゴシック" pitchFamily="34" charset="-128"/>
                <a:cs typeface="Arial" pitchFamily="34" charset="0"/>
              </a:rPr>
              <a:t>40 </a:t>
            </a:r>
            <a:r>
              <a:rPr lang="en-US" altLang="tr-TR" sz="2000" dirty="0" err="1">
                <a:ea typeface="ＭＳ Ｐゴシック" pitchFamily="34" charset="-128"/>
                <a:cs typeface="Arial" pitchFamily="34" charset="0"/>
              </a:rPr>
              <a:t>yaş</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üzeri</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ve</a:t>
            </a:r>
            <a:r>
              <a:rPr lang="en-US" altLang="tr-TR" sz="2000" dirty="0">
                <a:ea typeface="ＭＳ Ｐゴシック" pitchFamily="34" charset="-128"/>
                <a:cs typeface="Arial" pitchFamily="34" charset="0"/>
              </a:rPr>
              <a:t>/</a:t>
            </a:r>
            <a:r>
              <a:rPr lang="en-US" altLang="tr-TR" sz="2000" dirty="0" err="1">
                <a:ea typeface="ＭＳ Ｐゴシック" pitchFamily="34" charset="-128"/>
                <a:cs typeface="Arial" pitchFamily="34" charset="0"/>
              </a:rPr>
              <a:t>veya</a:t>
            </a:r>
            <a:r>
              <a:rPr lang="en-US" altLang="tr-TR" sz="2000" dirty="0">
                <a:ea typeface="ＭＳ Ｐゴシック" pitchFamily="34" charset="-128"/>
                <a:cs typeface="Arial" pitchFamily="34" charset="0"/>
              </a:rPr>
              <a:t> HLA tam </a:t>
            </a:r>
            <a:r>
              <a:rPr lang="en-US" altLang="tr-TR" sz="2000" dirty="0" err="1">
                <a:ea typeface="ＭＳ Ｐゴシック" pitchFamily="34" charset="-128"/>
                <a:cs typeface="Arial" pitchFamily="34" charset="0"/>
              </a:rPr>
              <a:t>uygun</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kardeş</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yokluğunda</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uygulanacak</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yaklaşımdır</a:t>
            </a:r>
            <a:r>
              <a:rPr lang="en-US" altLang="tr-TR" sz="2000" dirty="0" smtClean="0">
                <a:ea typeface="ＭＳ Ｐゴシック" pitchFamily="34" charset="-128"/>
                <a:cs typeface="Arial" pitchFamily="34" charset="0"/>
              </a:rPr>
              <a:t>.</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Cevap</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oranı</a:t>
            </a:r>
            <a:r>
              <a:rPr lang="en-US" altLang="tr-TR" sz="2000" dirty="0">
                <a:ea typeface="ＭＳ Ｐゴシック" pitchFamily="34" charset="-128"/>
                <a:cs typeface="Arial" pitchFamily="34" charset="0"/>
              </a:rPr>
              <a:t>:%75</a:t>
            </a:r>
            <a:r>
              <a:rPr lang="en-US" altLang="tr-TR" sz="2000" dirty="0" smtClean="0">
                <a:ea typeface="ＭＳ Ｐゴシック" pitchFamily="34" charset="-128"/>
                <a:cs typeface="Arial" pitchFamily="34" charset="0"/>
              </a:rPr>
              <a:t>,</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Yanıt</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elde</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edilme</a:t>
            </a:r>
            <a:r>
              <a:rPr lang="en-US" altLang="tr-TR" sz="2000" dirty="0">
                <a:ea typeface="ＭＳ Ｐゴシック" pitchFamily="34" charset="-128"/>
                <a:cs typeface="Arial" pitchFamily="34" charset="0"/>
              </a:rPr>
              <a:t> </a:t>
            </a:r>
            <a:r>
              <a:rPr lang="en-US" altLang="tr-TR" sz="2000" dirty="0" err="1">
                <a:ea typeface="ＭＳ Ｐゴシック" pitchFamily="34" charset="-128"/>
                <a:cs typeface="Arial" pitchFamily="34" charset="0"/>
              </a:rPr>
              <a:t>süresi</a:t>
            </a:r>
            <a:r>
              <a:rPr lang="en-US" altLang="tr-TR" sz="2000" dirty="0">
                <a:ea typeface="ＭＳ Ｐゴシック" pitchFamily="34" charset="-128"/>
                <a:cs typeface="Arial" pitchFamily="34" charset="0"/>
              </a:rPr>
              <a:t> 2-3ayı </a:t>
            </a:r>
            <a:r>
              <a:rPr lang="en-US" altLang="tr-TR" sz="2000" dirty="0" err="1">
                <a:ea typeface="ＭＳ Ｐゴシック" pitchFamily="34" charset="-128"/>
                <a:cs typeface="Arial" pitchFamily="34" charset="0"/>
              </a:rPr>
              <a:t>bulabilir</a:t>
            </a:r>
            <a:r>
              <a:rPr lang="en-US" altLang="tr-TR" sz="2000" dirty="0">
                <a:ea typeface="ＭＳ Ｐゴシック" pitchFamily="34" charset="-128"/>
                <a:cs typeface="Arial" pitchFamily="34" charset="0"/>
              </a:rPr>
              <a:t>.</a:t>
            </a:r>
          </a:p>
          <a:p>
            <a:pPr eaLnBrk="1" hangingPunct="1">
              <a:buFont typeface="Wingdings" panose="05000000000000000000" pitchFamily="2" charset="2"/>
              <a:buChar char="§"/>
            </a:pPr>
            <a:endParaRPr lang="en-US" altLang="tr-TR" sz="2400" dirty="0">
              <a:ea typeface="ＭＳ Ｐゴシック" pitchFamily="34" charset="-128"/>
              <a:cs typeface="Arial" pitchFamily="34" charset="0"/>
            </a:endParaRPr>
          </a:p>
          <a:p>
            <a:pPr eaLnBrk="1" hangingPunct="1">
              <a:buFont typeface="Wingdings" panose="05000000000000000000" pitchFamily="2" charset="2"/>
              <a:buChar char="§"/>
            </a:pPr>
            <a:endParaRPr lang="en-US" altLang="tr-TR" sz="2400" dirty="0">
              <a:ea typeface="ＭＳ Ｐゴシック" pitchFamily="34" charset="-128"/>
              <a:cs typeface="Arial" pitchFamily="34" charset="0"/>
            </a:endParaRPr>
          </a:p>
          <a:p>
            <a:pPr eaLnBrk="1" hangingPunct="1">
              <a:buFont typeface="Wingdings" panose="05000000000000000000" pitchFamily="2" charset="2"/>
              <a:buChar char="§"/>
            </a:pPr>
            <a:endParaRPr lang="tr-TR" altLang="tr-TR" sz="2400" dirty="0">
              <a:ea typeface="ＭＳ Ｐゴシック" pitchFamily="34" charset="-128"/>
              <a:cs typeface="Arial" pitchFamily="34" charset="0"/>
            </a:endParaRPr>
          </a:p>
          <a:p>
            <a:pPr eaLnBrk="1" hangingPunct="1">
              <a:buFont typeface="Wingdings" panose="05000000000000000000" pitchFamily="2" charset="2"/>
              <a:buChar char="§"/>
            </a:pPr>
            <a:endParaRPr lang="tr-TR" altLang="tr-TR" sz="2400" dirty="0" smtClean="0">
              <a:ea typeface="ＭＳ Ｐゴシック" pitchFamily="34" charset="-128"/>
              <a:cs typeface="Arial" pitchFamily="34" charset="0"/>
            </a:endParaRPr>
          </a:p>
          <a:p>
            <a:pPr marL="469900" indent="-469900" eaLnBrk="1" hangingPunct="1">
              <a:buFont typeface="Wingdings" pitchFamily="2" charset="2"/>
              <a:buNone/>
            </a:pPr>
            <a:endParaRPr lang="tr-TR" altLang="tr-TR" sz="2400" dirty="0" smtClean="0">
              <a:ea typeface="ＭＳ Ｐゴシック" pitchFamily="34" charset="-128"/>
              <a:cs typeface="Arial" pitchFamily="34" charset="0"/>
            </a:endParaRPr>
          </a:p>
          <a:p>
            <a:pPr marL="469900" indent="-469900" eaLnBrk="1" hangingPunct="1">
              <a:buFont typeface="Wingdings" pitchFamily="2" charset="2"/>
              <a:buNone/>
            </a:pPr>
            <a:r>
              <a:rPr lang="en-US" altLang="tr-TR" sz="2400" dirty="0" smtClean="0">
                <a:ea typeface="ＭＳ Ｐゴシック" pitchFamily="34" charset="-128"/>
                <a:cs typeface="Arial" pitchFamily="34" charset="0"/>
              </a:rPr>
              <a:t>  </a:t>
            </a:r>
            <a:endParaRPr lang="tr-TR" altLang="tr-TR" sz="2400" dirty="0" smtClean="0">
              <a:ea typeface="ＭＳ Ｐゴシック" pitchFamily="34" charset="-128"/>
              <a:cs typeface="Arial" pitchFamily="34" charset="0"/>
            </a:endParaRPr>
          </a:p>
          <a:p>
            <a:pPr marL="469900" indent="-469900" eaLnBrk="1" hangingPunct="1">
              <a:buFont typeface="Wingdings" pitchFamily="2" charset="2"/>
              <a:buNone/>
            </a:pPr>
            <a:endParaRPr lang="en-US" altLang="tr-TR" sz="2400" dirty="0" smtClean="0">
              <a:ea typeface="ＭＳ Ｐゴシック" pitchFamily="34" charset="-128"/>
              <a:cs typeface="Arial" pitchFamily="34" charset="0"/>
            </a:endParaRPr>
          </a:p>
        </p:txBody>
      </p:sp>
      <p:sp>
        <p:nvSpPr>
          <p:cNvPr id="39939" name="Rectangle 3"/>
          <p:cNvSpPr>
            <a:spLocks noChangeArrowheads="1"/>
          </p:cNvSpPr>
          <p:nvPr/>
        </p:nvSpPr>
        <p:spPr bwMode="auto">
          <a:xfrm>
            <a:off x="1851455" y="318996"/>
            <a:ext cx="4953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20000"/>
              </a:lnSpc>
              <a:spcBef>
                <a:spcPct val="20000"/>
              </a:spcBef>
              <a:buClr>
                <a:schemeClr val="accent1"/>
              </a:buClr>
              <a:buSzPct val="80000"/>
              <a:buFont typeface="Wingdings" pitchFamily="2" charset="2"/>
              <a:buNone/>
            </a:pPr>
            <a:r>
              <a:rPr lang="en-US" altLang="tr-TR" sz="3200" b="1" dirty="0">
                <a:solidFill>
                  <a:schemeClr val="tx2"/>
                </a:solidFill>
                <a:latin typeface="Corbel" pitchFamily="34" charset="0"/>
                <a:cs typeface="Times New Roman" pitchFamily="18" charset="0"/>
              </a:rPr>
              <a:t>T</a:t>
            </a:r>
            <a:r>
              <a:rPr lang="tr-TR" altLang="tr-TR" sz="3200" b="1" dirty="0">
                <a:solidFill>
                  <a:schemeClr val="tx2"/>
                </a:solidFill>
                <a:latin typeface="Corbel" pitchFamily="34" charset="0"/>
              </a:rPr>
              <a:t>EDAVİ</a:t>
            </a:r>
          </a:p>
        </p:txBody>
      </p:sp>
      <p:pic>
        <p:nvPicPr>
          <p:cNvPr id="7170" name="Picture 2" descr="Aplastic Anem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473590" y="2780928"/>
            <a:ext cx="3960440" cy="252028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430050" y="1484784"/>
            <a:ext cx="7742350" cy="461665"/>
          </a:xfrm>
          <a:prstGeom prst="rect">
            <a:avLst/>
          </a:prstGeom>
        </p:spPr>
        <p:txBody>
          <a:bodyPr wrap="square">
            <a:spAutoFit/>
          </a:bodyPr>
          <a:lstStyle/>
          <a:p>
            <a:r>
              <a:rPr lang="tr-TR" sz="2400" b="1" dirty="0"/>
              <a:t>KİT adayı olmayanlar için İmmünsupresif tedavi: </a:t>
            </a:r>
          </a:p>
        </p:txBody>
      </p:sp>
    </p:spTree>
    <p:extLst>
      <p:ext uri="{BB962C8B-B14F-4D97-AF65-F5344CB8AC3E}">
        <p14:creationId xmlns:p14="http://schemas.microsoft.com/office/powerpoint/2010/main" val="22592505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7544" y="116632"/>
            <a:ext cx="8229600" cy="1143000"/>
          </a:xfrm>
        </p:spPr>
        <p:txBody>
          <a:bodyPr/>
          <a:lstStyle/>
          <a:p>
            <a:pPr eaLnBrk="1" hangingPunct="1"/>
            <a:r>
              <a:rPr lang="tr-TR" altLang="tr-TR" sz="2800" b="1" dirty="0" smtClean="0">
                <a:latin typeface="Arial" pitchFamily="34" charset="0"/>
                <a:ea typeface="ＭＳ Ｐゴシック" pitchFamily="34" charset="-128"/>
                <a:cs typeface="Arial" pitchFamily="34" charset="0"/>
              </a:rPr>
              <a:t>DESTEK </a:t>
            </a:r>
            <a:r>
              <a:rPr lang="en-US" altLang="tr-TR" sz="2800" b="1" dirty="0" smtClean="0">
                <a:latin typeface="Arial" pitchFamily="34" charset="0"/>
                <a:ea typeface="ＭＳ Ｐゴシック" pitchFamily="34" charset="-128"/>
                <a:cs typeface="Arial" pitchFamily="34" charset="0"/>
              </a:rPr>
              <a:t>T</a:t>
            </a:r>
            <a:r>
              <a:rPr lang="tr-TR" altLang="tr-TR" sz="2800" b="1" dirty="0" smtClean="0">
                <a:latin typeface="Arial" pitchFamily="34" charset="0"/>
                <a:ea typeface="ＭＳ Ｐゴシック" pitchFamily="34" charset="-128"/>
                <a:cs typeface="Arial" pitchFamily="34" charset="0"/>
              </a:rPr>
              <a:t>EDAVİSİ</a:t>
            </a:r>
          </a:p>
        </p:txBody>
      </p:sp>
      <p:sp>
        <p:nvSpPr>
          <p:cNvPr id="139267" name="Rectangle 3"/>
          <p:cNvSpPr>
            <a:spLocks noGrp="1" noChangeArrowheads="1"/>
          </p:cNvSpPr>
          <p:nvPr>
            <p:ph idx="1"/>
          </p:nvPr>
        </p:nvSpPr>
        <p:spPr>
          <a:xfrm>
            <a:off x="467544" y="1556792"/>
            <a:ext cx="8507288" cy="4525963"/>
          </a:xfrm>
        </p:spPr>
        <p:txBody>
          <a:bodyPr>
            <a:normAutofit fontScale="85000" lnSpcReduction="10000"/>
          </a:bodyPr>
          <a:lstStyle/>
          <a:p>
            <a:pPr marL="469900" indent="-469900" eaLnBrk="1" hangingPunct="1">
              <a:lnSpc>
                <a:spcPct val="130000"/>
              </a:lnSpc>
              <a:defRPr/>
            </a:pPr>
            <a:r>
              <a:rPr lang="de-DE" sz="2000" dirty="0" err="1" smtClean="0">
                <a:ea typeface="ＭＳ Ｐゴシック" pitchFamily="34" charset="-128"/>
                <a:cs typeface="Arial" pitchFamily="34" charset="0"/>
              </a:rPr>
              <a:t>Hastalar</a:t>
            </a:r>
            <a:r>
              <a:rPr lang="de-DE" sz="2000" dirty="0" smtClean="0">
                <a:ea typeface="ＭＳ Ｐゴシック" pitchFamily="34" charset="-128"/>
                <a:cs typeface="Arial" pitchFamily="34" charset="0"/>
              </a:rPr>
              <a:t> </a:t>
            </a:r>
            <a:r>
              <a:rPr lang="de-DE" sz="2000" dirty="0" err="1" smtClean="0">
                <a:ea typeface="ＭＳ Ｐゴシック" pitchFamily="34" charset="-128"/>
                <a:cs typeface="Arial" pitchFamily="34" charset="0"/>
              </a:rPr>
              <a:t>infeksiyondan</a:t>
            </a:r>
            <a:r>
              <a:rPr lang="de-DE" sz="2000" dirty="0" smtClean="0">
                <a:ea typeface="ＭＳ Ｐゴシック" pitchFamily="34" charset="-128"/>
                <a:cs typeface="Arial" pitchFamily="34" charset="0"/>
              </a:rPr>
              <a:t> </a:t>
            </a:r>
            <a:r>
              <a:rPr lang="de-DE" sz="2000" dirty="0" err="1" smtClean="0">
                <a:ea typeface="ＭＳ Ｐゴシック" pitchFamily="34" charset="-128"/>
                <a:cs typeface="Arial" pitchFamily="34" charset="0"/>
              </a:rPr>
              <a:t>korunmalıdır</a:t>
            </a:r>
            <a:r>
              <a:rPr lang="de-DE" sz="2000" dirty="0" smtClean="0">
                <a:ea typeface="ＭＳ Ｐゴシック" pitchFamily="34" charset="-128"/>
                <a:cs typeface="Arial" pitchFamily="34" charset="0"/>
              </a:rPr>
              <a:t>. </a:t>
            </a:r>
          </a:p>
          <a:p>
            <a:pPr marL="469900" indent="-469900" eaLnBrk="1" hangingPunct="1">
              <a:lnSpc>
                <a:spcPct val="130000"/>
              </a:lnSpc>
              <a:defRPr/>
            </a:pPr>
            <a:r>
              <a:rPr lang="en-US" sz="2000" dirty="0" err="1" smtClean="0">
                <a:ea typeface="ＭＳ Ｐゴシック" pitchFamily="34" charset="-128"/>
                <a:cs typeface="Arial" pitchFamily="34" charset="0"/>
              </a:rPr>
              <a:t>İnfeksiyon</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şüphesinde</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geniş</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spektrumlu</a:t>
            </a:r>
            <a:r>
              <a:rPr lang="en-US" sz="2000" dirty="0" smtClean="0">
                <a:ea typeface="ＭＳ Ｐゴシック" pitchFamily="34" charset="-128"/>
                <a:cs typeface="Arial" pitchFamily="34" charset="0"/>
              </a:rPr>
              <a:t> AB </a:t>
            </a:r>
            <a:r>
              <a:rPr lang="en-US" sz="2000" dirty="0" err="1" smtClean="0">
                <a:ea typeface="ＭＳ Ｐゴシック" pitchFamily="34" charset="-128"/>
                <a:cs typeface="Arial" pitchFamily="34" charset="0"/>
              </a:rPr>
              <a:t>tedavisi</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kullanılmalıdır</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Uzun</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süreli</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ateşte</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mantar</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infeksiyonu</a:t>
            </a:r>
            <a:r>
              <a:rPr lang="tr-TR" sz="2000" dirty="0" smtClean="0">
                <a:ea typeface="ＭＳ Ｐゴシック" pitchFamily="34" charset="-128"/>
                <a:cs typeface="Arial" pitchFamily="34" charset="0"/>
              </a:rPr>
              <a:t> </a:t>
            </a:r>
            <a:r>
              <a:rPr lang="en-US" sz="2000" dirty="0" smtClean="0">
                <a:ea typeface="ＭＳ Ｐゴシック" pitchFamily="34" charset="-128"/>
                <a:cs typeface="Arial" pitchFamily="34" charset="0"/>
              </a:rPr>
              <a:t>da </a:t>
            </a:r>
            <a:r>
              <a:rPr lang="en-US" sz="2000" dirty="0" err="1" smtClean="0">
                <a:ea typeface="ＭＳ Ｐゴシック" pitchFamily="34" charset="-128"/>
                <a:cs typeface="Arial" pitchFamily="34" charset="0"/>
              </a:rPr>
              <a:t>düşünülmelidir</a:t>
            </a:r>
            <a:r>
              <a:rPr lang="en-US" sz="2000" dirty="0" smtClean="0">
                <a:ea typeface="ＭＳ Ｐゴシック" pitchFamily="34" charset="-128"/>
                <a:cs typeface="Arial" pitchFamily="34" charset="0"/>
              </a:rPr>
              <a:t>. </a:t>
            </a:r>
            <a:endParaRPr lang="tr-TR" sz="2000" dirty="0" smtClean="0">
              <a:ea typeface="ＭＳ Ｐゴシック" pitchFamily="34" charset="-128"/>
              <a:cs typeface="Arial" pitchFamily="34" charset="0"/>
            </a:endParaRPr>
          </a:p>
          <a:p>
            <a:pPr marL="469900" indent="-469900" eaLnBrk="1" hangingPunct="1">
              <a:lnSpc>
                <a:spcPct val="130000"/>
              </a:lnSpc>
              <a:defRPr/>
            </a:pPr>
            <a:r>
              <a:rPr lang="en-US" sz="2000" dirty="0" err="1" smtClean="0">
                <a:ea typeface="ＭＳ Ｐゴシック" pitchFamily="34" charset="-128"/>
                <a:cs typeface="Arial" pitchFamily="34" charset="0"/>
              </a:rPr>
              <a:t>Kanama</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riski</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nedeniyle</a:t>
            </a:r>
            <a:r>
              <a:rPr lang="en-US" sz="2000" dirty="0" smtClean="0">
                <a:ea typeface="ＭＳ Ｐゴシック" pitchFamily="34" charset="-128"/>
                <a:cs typeface="Arial" pitchFamily="34" charset="0"/>
              </a:rPr>
              <a:t> </a:t>
            </a:r>
            <a:r>
              <a:rPr lang="tr-TR" sz="2000" dirty="0" smtClean="0">
                <a:ea typeface="ＭＳ Ｐゴシック" pitchFamily="34" charset="-128"/>
                <a:cs typeface="Arial" pitchFamily="34" charset="0"/>
              </a:rPr>
              <a:t>kas içi</a:t>
            </a:r>
            <a:r>
              <a:rPr lang="en-US" sz="2000" dirty="0" smtClean="0">
                <a:ea typeface="ＭＳ Ｐゴシック" pitchFamily="34" charset="-128"/>
                <a:cs typeface="Arial" pitchFamily="34" charset="0"/>
              </a:rPr>
              <a:t> </a:t>
            </a:r>
            <a:r>
              <a:rPr lang="tr-TR" sz="2000" dirty="0" smtClean="0">
                <a:ea typeface="ＭＳ Ｐゴシック" pitchFamily="34" charset="-128"/>
                <a:cs typeface="Arial" pitchFamily="34" charset="0"/>
              </a:rPr>
              <a:t>e</a:t>
            </a:r>
            <a:r>
              <a:rPr lang="en-US" sz="2000" dirty="0" err="1" smtClean="0">
                <a:ea typeface="ＭＳ Ｐゴシック" pitchFamily="34" charset="-128"/>
                <a:cs typeface="Arial" pitchFamily="34" charset="0"/>
              </a:rPr>
              <a:t>njeksiyonlardan</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kaçınılmalıdır</a:t>
            </a:r>
            <a:r>
              <a:rPr lang="en-US" sz="2000" dirty="0" smtClean="0">
                <a:ea typeface="ＭＳ Ｐゴシック" pitchFamily="34" charset="-128"/>
                <a:cs typeface="Arial" pitchFamily="34" charset="0"/>
              </a:rPr>
              <a:t>. </a:t>
            </a:r>
          </a:p>
          <a:p>
            <a:pPr marL="469900" indent="-469900" eaLnBrk="1" hangingPunct="1">
              <a:lnSpc>
                <a:spcPct val="130000"/>
              </a:lnSpc>
              <a:defRPr/>
            </a:pPr>
            <a:r>
              <a:rPr lang="en-US" sz="2000" dirty="0" err="1" smtClean="0">
                <a:ea typeface="ＭＳ Ｐゴシック" pitchFamily="34" charset="-128"/>
                <a:cs typeface="Arial" pitchFamily="34" charset="0"/>
              </a:rPr>
              <a:t>Aşırı</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menstrasyon</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kanaması</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varsa</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hormon</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tedavisi</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ile</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kanama</a:t>
            </a:r>
            <a:r>
              <a:rPr lang="en-US" sz="2000" dirty="0" smtClean="0">
                <a:ea typeface="ＭＳ Ｐゴシック" pitchFamily="34" charset="-128"/>
                <a:cs typeface="Arial" pitchFamily="34" charset="0"/>
              </a:rPr>
              <a:t> </a:t>
            </a:r>
            <a:r>
              <a:rPr lang="en-US" sz="2000" dirty="0" err="1" smtClean="0">
                <a:ea typeface="ＭＳ Ｐゴシック" pitchFamily="34" charset="-128"/>
                <a:cs typeface="Arial" pitchFamily="34" charset="0"/>
              </a:rPr>
              <a:t>durdurulmalıdır</a:t>
            </a:r>
            <a:r>
              <a:rPr lang="en-US" sz="2000" dirty="0" smtClean="0">
                <a:ea typeface="ＭＳ Ｐゴシック" pitchFamily="34" charset="-128"/>
                <a:cs typeface="Arial" pitchFamily="34" charset="0"/>
              </a:rPr>
              <a:t>. </a:t>
            </a:r>
            <a:endParaRPr lang="tr-TR" sz="2000" dirty="0" smtClean="0">
              <a:ea typeface="ＭＳ Ｐゴシック" pitchFamily="34" charset="-128"/>
              <a:cs typeface="Arial" pitchFamily="34" charset="0"/>
            </a:endParaRPr>
          </a:p>
          <a:p>
            <a:pPr marL="469900" indent="-469900" eaLnBrk="1" hangingPunct="1">
              <a:lnSpc>
                <a:spcPct val="130000"/>
              </a:lnSpc>
              <a:defRPr/>
            </a:pPr>
            <a:r>
              <a:rPr lang="en-US" sz="2000" dirty="0" smtClean="0">
                <a:solidFill>
                  <a:srgbClr val="FF0000"/>
                </a:solidFill>
                <a:ea typeface="ＭＳ Ｐゴシック" pitchFamily="34" charset="-128"/>
                <a:cs typeface="Arial" pitchFamily="34" charset="0"/>
              </a:rPr>
              <a:t>PLT sayısı 10.000</a:t>
            </a:r>
            <a:r>
              <a:rPr lang="en-US" altLang="en-US" sz="2000" dirty="0" smtClean="0">
                <a:solidFill>
                  <a:srgbClr val="FF0000"/>
                </a:solidFill>
                <a:ea typeface="ＭＳ Ｐゴシック" pitchFamily="34" charset="-128"/>
                <a:cs typeface="Arial" pitchFamily="34" charset="0"/>
              </a:rPr>
              <a:t>’</a:t>
            </a:r>
            <a:r>
              <a:rPr lang="en-US" sz="2000" dirty="0" smtClean="0">
                <a:solidFill>
                  <a:srgbClr val="FF0000"/>
                </a:solidFill>
                <a:ea typeface="ＭＳ Ｐゴシック" pitchFamily="34" charset="-128"/>
                <a:cs typeface="Arial" pitchFamily="34" charset="0"/>
              </a:rPr>
              <a:t>in </a:t>
            </a:r>
            <a:r>
              <a:rPr lang="en-US" sz="2000" dirty="0" err="1" smtClean="0">
                <a:solidFill>
                  <a:srgbClr val="FF0000"/>
                </a:solidFill>
                <a:ea typeface="ＭＳ Ｐゴシック" pitchFamily="34" charset="-128"/>
                <a:cs typeface="Arial" pitchFamily="34" charset="0"/>
              </a:rPr>
              <a:t>altına</a:t>
            </a:r>
            <a:r>
              <a:rPr lang="en-US" sz="2000" dirty="0" smtClean="0">
                <a:solidFill>
                  <a:srgbClr val="FF0000"/>
                </a:solidFill>
                <a:ea typeface="ＭＳ Ｐゴシック" pitchFamily="34" charset="-128"/>
                <a:cs typeface="Arial" pitchFamily="34" charset="0"/>
              </a:rPr>
              <a:t> </a:t>
            </a:r>
            <a:r>
              <a:rPr lang="en-US" sz="2000" dirty="0" err="1" smtClean="0">
                <a:solidFill>
                  <a:srgbClr val="FF0000"/>
                </a:solidFill>
                <a:ea typeface="ＭＳ Ｐゴシック" pitchFamily="34" charset="-128"/>
                <a:cs typeface="Arial" pitchFamily="34" charset="0"/>
              </a:rPr>
              <a:t>düşmedikçe</a:t>
            </a:r>
            <a:r>
              <a:rPr lang="en-US" sz="2000" dirty="0" smtClean="0">
                <a:solidFill>
                  <a:srgbClr val="FF0000"/>
                </a:solidFill>
                <a:ea typeface="ＭＳ Ｐゴシック" pitchFamily="34" charset="-128"/>
                <a:cs typeface="Arial" pitchFamily="34" charset="0"/>
              </a:rPr>
              <a:t> PLT </a:t>
            </a:r>
            <a:r>
              <a:rPr lang="en-US" sz="2000" dirty="0" err="1" smtClean="0">
                <a:solidFill>
                  <a:srgbClr val="FF0000"/>
                </a:solidFill>
                <a:ea typeface="ＭＳ Ｐゴシック" pitchFamily="34" charset="-128"/>
                <a:cs typeface="Arial" pitchFamily="34" charset="0"/>
              </a:rPr>
              <a:t>transfüzyonu</a:t>
            </a:r>
            <a:r>
              <a:rPr lang="en-US" sz="2000" dirty="0" smtClean="0">
                <a:solidFill>
                  <a:srgbClr val="FF0000"/>
                </a:solidFill>
                <a:ea typeface="ＭＳ Ｐゴシック" pitchFamily="34" charset="-128"/>
                <a:cs typeface="Arial" pitchFamily="34" charset="0"/>
              </a:rPr>
              <a:t> </a:t>
            </a:r>
            <a:r>
              <a:rPr lang="en-US" sz="2000" dirty="0" err="1" smtClean="0">
                <a:solidFill>
                  <a:srgbClr val="FF0000"/>
                </a:solidFill>
                <a:ea typeface="ＭＳ Ｐゴシック" pitchFamily="34" charset="-128"/>
                <a:cs typeface="Arial" pitchFamily="34" charset="0"/>
              </a:rPr>
              <a:t>gerekmez</a:t>
            </a:r>
            <a:r>
              <a:rPr lang="en-US" sz="2000" dirty="0" smtClean="0">
                <a:solidFill>
                  <a:srgbClr val="FFFFFF"/>
                </a:solidFill>
                <a:effectLst>
                  <a:outerShdw blurRad="38100" dist="38100" dir="2700000" algn="tl">
                    <a:srgbClr val="24213E"/>
                  </a:outerShdw>
                </a:effectLst>
                <a:ea typeface="ＭＳ Ｐゴシック" pitchFamily="34" charset="-128"/>
                <a:cs typeface="Arial" pitchFamily="34" charset="0"/>
              </a:rPr>
              <a:t>.</a:t>
            </a:r>
            <a:r>
              <a:rPr lang="tr-TR" sz="2000" dirty="0" smtClean="0">
                <a:solidFill>
                  <a:srgbClr val="FFFFFF"/>
                </a:solidFill>
                <a:effectLst>
                  <a:outerShdw blurRad="38100" dist="38100" dir="2700000" algn="tl">
                    <a:srgbClr val="24213E"/>
                  </a:outerShdw>
                </a:effectLst>
                <a:ea typeface="ＭＳ Ｐゴシック" pitchFamily="34" charset="-128"/>
                <a:cs typeface="Arial" pitchFamily="34" charset="0"/>
              </a:rPr>
              <a:t> </a:t>
            </a:r>
            <a:endParaRPr lang="tr-TR" sz="2000" dirty="0" smtClean="0">
              <a:solidFill>
                <a:srgbClr val="FF0000"/>
              </a:solidFill>
              <a:effectLst>
                <a:outerShdw blurRad="38100" dist="38100" dir="2700000" algn="tl">
                  <a:srgbClr val="FFFFFF"/>
                </a:outerShdw>
              </a:effectLst>
              <a:ea typeface="ＭＳ Ｐゴシック" pitchFamily="34" charset="-128"/>
              <a:cs typeface="Arial" pitchFamily="34" charset="0"/>
            </a:endParaRPr>
          </a:p>
          <a:p>
            <a:pPr marL="469900" indent="-469900" eaLnBrk="1" hangingPunct="1">
              <a:lnSpc>
                <a:spcPct val="130000"/>
              </a:lnSpc>
              <a:defRPr/>
            </a:pPr>
            <a:r>
              <a:rPr lang="tr-TR" sz="2000" dirty="0" smtClean="0">
                <a:ea typeface="ＭＳ Ｐゴシック" pitchFamily="34" charset="-128"/>
                <a:cs typeface="Arial" pitchFamily="34" charset="0"/>
              </a:rPr>
              <a:t>Kan ürünleri lökosit </a:t>
            </a:r>
            <a:r>
              <a:rPr lang="tr-TR" sz="2000" dirty="0" err="1" smtClean="0">
                <a:ea typeface="ＭＳ Ｐゴシック" pitchFamily="34" charset="-128"/>
                <a:cs typeface="Arial" pitchFamily="34" charset="0"/>
              </a:rPr>
              <a:t>filtrasyonu</a:t>
            </a:r>
            <a:r>
              <a:rPr lang="tr-TR" sz="2000" dirty="0" smtClean="0">
                <a:ea typeface="ＭＳ Ｐゴシック" pitchFamily="34" charset="-128"/>
                <a:cs typeface="Arial" pitchFamily="34" charset="0"/>
              </a:rPr>
              <a:t> yapılarak verilmelidir.</a:t>
            </a:r>
            <a:r>
              <a:rPr lang="en-US" sz="2000" dirty="0" smtClean="0">
                <a:ea typeface="ＭＳ Ｐゴシック" pitchFamily="34" charset="-128"/>
                <a:cs typeface="Arial" pitchFamily="34" charset="0"/>
              </a:rPr>
              <a:t> </a:t>
            </a:r>
            <a:endParaRPr lang="tr-TR" sz="2000" dirty="0">
              <a:ea typeface="ＭＳ Ｐゴシック" pitchFamily="34" charset="-128"/>
              <a:cs typeface="Arial" pitchFamily="34" charset="0"/>
            </a:endParaRPr>
          </a:p>
          <a:p>
            <a:pPr marL="469900" indent="-469900" eaLnBrk="1" hangingPunct="1">
              <a:lnSpc>
                <a:spcPct val="130000"/>
              </a:lnSpc>
              <a:defRPr/>
            </a:pPr>
            <a:r>
              <a:rPr lang="en-US" altLang="tr-TR" sz="2000" dirty="0" err="1" smtClean="0">
                <a:ea typeface="ＭＳ Ｐゴシック" pitchFamily="34" charset="-128"/>
                <a:cs typeface="Times New Roman" pitchFamily="18" charset="0"/>
              </a:rPr>
              <a:t>Hb</a:t>
            </a:r>
            <a:r>
              <a:rPr lang="en-US" altLang="tr-TR" sz="2000" dirty="0" smtClean="0">
                <a:ea typeface="ＭＳ Ｐゴシック" pitchFamily="34" charset="-128"/>
                <a:cs typeface="Times New Roman" pitchFamily="18" charset="0"/>
              </a:rPr>
              <a:t> </a:t>
            </a:r>
            <a:r>
              <a:rPr lang="en-US" altLang="tr-TR" sz="2000" dirty="0">
                <a:ea typeface="ＭＳ Ｐゴシック" pitchFamily="34" charset="-128"/>
                <a:cs typeface="Times New Roman" pitchFamily="18" charset="0"/>
              </a:rPr>
              <a:t>7 g/</a:t>
            </a:r>
            <a:r>
              <a:rPr lang="en-US" altLang="tr-TR" sz="2000" dirty="0" err="1">
                <a:ea typeface="ＭＳ Ｐゴシック" pitchFamily="34" charset="-128"/>
                <a:cs typeface="Times New Roman" pitchFamily="18" charset="0"/>
              </a:rPr>
              <a:t>dl</a:t>
            </a:r>
            <a:r>
              <a:rPr lang="en-US" altLang="en-US" sz="2000" dirty="0" err="1">
                <a:ea typeface="ＭＳ Ｐゴシック" pitchFamily="34" charset="-128"/>
                <a:cs typeface="Times New Roman" pitchFamily="18" charset="0"/>
              </a:rPr>
              <a:t>’</a:t>
            </a:r>
            <a:r>
              <a:rPr lang="en-US" altLang="tr-TR" sz="2000" dirty="0" err="1">
                <a:ea typeface="ＭＳ Ｐゴシック" pitchFamily="34" charset="-128"/>
                <a:cs typeface="Times New Roman" pitchFamily="18" charset="0"/>
              </a:rPr>
              <a:t>nin</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altına</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düştüğünde</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ve</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semptomatik</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ise</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eritrosit</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transfüzyonu</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yapılabilir</a:t>
            </a:r>
            <a:r>
              <a:rPr lang="en-US" altLang="tr-TR" sz="2000" dirty="0">
                <a:ea typeface="ＭＳ Ｐゴシック" pitchFamily="34" charset="-128"/>
                <a:cs typeface="Times New Roman" pitchFamily="18" charset="0"/>
              </a:rPr>
              <a:t>. </a:t>
            </a:r>
            <a:endParaRPr lang="tr-TR" altLang="tr-TR" sz="2000" dirty="0" smtClean="0">
              <a:ea typeface="ＭＳ Ｐゴシック" pitchFamily="34" charset="-128"/>
              <a:cs typeface="Times New Roman" pitchFamily="18" charset="0"/>
            </a:endParaRPr>
          </a:p>
          <a:p>
            <a:pPr marL="469900" indent="-469900" eaLnBrk="1" hangingPunct="1">
              <a:lnSpc>
                <a:spcPct val="130000"/>
              </a:lnSpc>
              <a:defRPr/>
            </a:pPr>
            <a:r>
              <a:rPr lang="en-US" altLang="tr-TR" sz="2000" dirty="0" err="1" smtClean="0">
                <a:ea typeface="ＭＳ Ｐゴシック" pitchFamily="34" charset="-128"/>
                <a:cs typeface="Times New Roman" pitchFamily="18" charset="0"/>
              </a:rPr>
              <a:t>Ortalam</a:t>
            </a:r>
            <a:r>
              <a:rPr lang="tr-TR" altLang="tr-TR" sz="2000" dirty="0">
                <a:ea typeface="ＭＳ Ｐゴシック" pitchFamily="34" charset="-128"/>
              </a:rPr>
              <a:t>a</a:t>
            </a:r>
            <a:r>
              <a:rPr lang="en-US" altLang="tr-TR" sz="2000" dirty="0">
                <a:ea typeface="ＭＳ Ｐゴシック" pitchFamily="34" charset="-128"/>
                <a:cs typeface="Times New Roman" pitchFamily="18" charset="0"/>
              </a:rPr>
              <a:t> </a:t>
            </a:r>
            <a:r>
              <a:rPr lang="tr-TR" altLang="tr-TR" sz="2000" dirty="0">
                <a:ea typeface="ＭＳ Ｐゴシック" pitchFamily="34" charset="-128"/>
                <a:cs typeface="Times New Roman" pitchFamily="18" charset="0"/>
              </a:rPr>
              <a:t>20</a:t>
            </a:r>
            <a:r>
              <a:rPr lang="en-US" altLang="tr-TR" sz="2000" dirty="0">
                <a:ea typeface="ＭＳ Ｐゴシック" pitchFamily="34" charset="-128"/>
                <a:cs typeface="Times New Roman" pitchFamily="18" charset="0"/>
              </a:rPr>
              <a:t> Ü </a:t>
            </a:r>
            <a:r>
              <a:rPr lang="en-US" altLang="tr-TR" sz="2000" dirty="0" err="1">
                <a:ea typeface="ＭＳ Ｐゴシック" pitchFamily="34" charset="-128"/>
                <a:cs typeface="Times New Roman" pitchFamily="18" charset="0"/>
              </a:rPr>
              <a:t>transfüzyondan</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sonra</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sekonder</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hemakromatozisi</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önlemek</a:t>
            </a:r>
            <a:r>
              <a:rPr lang="en-US" altLang="tr-TR" sz="2000" dirty="0">
                <a:ea typeface="ＭＳ Ｐゴシック" pitchFamily="34" charset="-128"/>
                <a:cs typeface="Times New Roman" pitchFamily="18" charset="0"/>
              </a:rPr>
              <a:t> </a:t>
            </a:r>
            <a:r>
              <a:rPr lang="en-US" altLang="tr-TR" sz="2000" dirty="0" err="1">
                <a:ea typeface="ＭＳ Ｐゴシック" pitchFamily="34" charset="-128"/>
                <a:cs typeface="Times New Roman" pitchFamily="18" charset="0"/>
              </a:rPr>
              <a:t>için</a:t>
            </a:r>
            <a:r>
              <a:rPr lang="tr-TR" altLang="tr-TR" sz="2000" dirty="0">
                <a:ea typeface="ＭＳ Ｐゴシック" pitchFamily="34" charset="-128"/>
                <a:cs typeface="Times New Roman" pitchFamily="18" charset="0"/>
              </a:rPr>
              <a:t> demir </a:t>
            </a:r>
            <a:r>
              <a:rPr lang="en-US" altLang="tr-TR" sz="2000" dirty="0">
                <a:ea typeface="ＭＳ Ｐゴシック" pitchFamily="34" charset="-128"/>
                <a:cs typeface="Times New Roman" pitchFamily="18" charset="0"/>
              </a:rPr>
              <a:t> </a:t>
            </a:r>
            <a:r>
              <a:rPr lang="tr-TR" altLang="tr-TR" sz="2000" dirty="0" err="1">
                <a:ea typeface="ＭＳ Ｐゴシック" pitchFamily="34" charset="-128"/>
                <a:cs typeface="Times New Roman" pitchFamily="18" charset="0"/>
              </a:rPr>
              <a:t>şelatör</a:t>
            </a:r>
            <a:r>
              <a:rPr lang="tr-TR" altLang="tr-TR" sz="2000" dirty="0">
                <a:ea typeface="ＭＳ Ｐゴシック" pitchFamily="34" charset="-128"/>
                <a:cs typeface="Times New Roman" pitchFamily="18" charset="0"/>
              </a:rPr>
              <a:t> tedavi (d</a:t>
            </a:r>
            <a:r>
              <a:rPr lang="en-US" altLang="tr-TR" sz="2000" dirty="0" err="1">
                <a:ea typeface="ＭＳ Ｐゴシック" pitchFamily="34" charset="-128"/>
                <a:cs typeface="Times New Roman" pitchFamily="18" charset="0"/>
              </a:rPr>
              <a:t>esferroksamin</a:t>
            </a:r>
            <a:r>
              <a:rPr lang="tr-TR" altLang="tr-TR" sz="2000" dirty="0">
                <a:ea typeface="ＭＳ Ｐゴシック" pitchFamily="34" charset="-128"/>
                <a:cs typeface="Times New Roman" pitchFamily="18" charset="0"/>
              </a:rPr>
              <a:t>, </a:t>
            </a:r>
            <a:r>
              <a:rPr lang="tr-TR" altLang="tr-TR" sz="2000" dirty="0" err="1">
                <a:ea typeface="ＭＳ Ｐゴシック" pitchFamily="34" charset="-128"/>
                <a:cs typeface="Times New Roman" pitchFamily="18" charset="0"/>
              </a:rPr>
              <a:t>defarosiroks</a:t>
            </a:r>
            <a:r>
              <a:rPr lang="tr-TR" altLang="tr-TR" sz="2000" dirty="0">
                <a:ea typeface="ＭＳ Ｐゴシック" pitchFamily="34" charset="-128"/>
                <a:cs typeface="Times New Roman" pitchFamily="18" charset="0"/>
              </a:rPr>
              <a:t>, </a:t>
            </a:r>
            <a:r>
              <a:rPr lang="tr-TR" altLang="tr-TR" sz="2000" dirty="0" err="1">
                <a:ea typeface="ＭＳ Ｐゴシック" pitchFamily="34" charset="-128"/>
                <a:cs typeface="Times New Roman" pitchFamily="18" charset="0"/>
              </a:rPr>
              <a:t>deferipron</a:t>
            </a:r>
            <a:r>
              <a:rPr lang="tr-TR" altLang="tr-TR" sz="2000" dirty="0">
                <a:ea typeface="ＭＳ Ｐゴシック" pitchFamily="34" charset="-128"/>
                <a:cs typeface="Times New Roman" pitchFamily="18" charset="0"/>
              </a:rPr>
              <a:t>)</a:t>
            </a:r>
            <a:r>
              <a:rPr lang="en-US" altLang="tr-TR" sz="2000" dirty="0">
                <a:ea typeface="ＭＳ Ｐゴシック" pitchFamily="34" charset="-128"/>
                <a:cs typeface="Times New Roman" pitchFamily="18" charset="0"/>
              </a:rPr>
              <a:t> </a:t>
            </a:r>
            <a:r>
              <a:rPr lang="tr-TR" altLang="tr-TR" sz="2000" dirty="0">
                <a:ea typeface="ＭＳ Ｐゴシック" pitchFamily="34" charset="-128"/>
                <a:cs typeface="Times New Roman" pitchFamily="18" charset="0"/>
              </a:rPr>
              <a:t>uygulanmalıdır (</a:t>
            </a:r>
            <a:r>
              <a:rPr lang="tr-TR" altLang="tr-TR" sz="2000" dirty="0" err="1">
                <a:ea typeface="ＭＳ Ｐゴシック" pitchFamily="34" charset="-128"/>
                <a:cs typeface="Times New Roman" pitchFamily="18" charset="0"/>
              </a:rPr>
              <a:t>ferritin</a:t>
            </a:r>
            <a:r>
              <a:rPr lang="tr-TR" altLang="tr-TR" sz="2000" dirty="0">
                <a:ea typeface="ＭＳ Ｐゴシック" pitchFamily="34" charset="-128"/>
                <a:cs typeface="Times New Roman" pitchFamily="18" charset="0"/>
              </a:rPr>
              <a:t> &gt;1000 </a:t>
            </a:r>
            <a:r>
              <a:rPr lang="tr-TR" altLang="tr-TR" sz="2000" dirty="0" err="1">
                <a:ea typeface="ＭＳ Ｐゴシック" pitchFamily="34" charset="-128"/>
                <a:cs typeface="Times New Roman" pitchFamily="18" charset="0"/>
              </a:rPr>
              <a:t>ng</a:t>
            </a:r>
            <a:r>
              <a:rPr lang="tr-TR" altLang="tr-TR" sz="2000" dirty="0">
                <a:ea typeface="ＭＳ Ｐゴシック" pitchFamily="34" charset="-128"/>
                <a:cs typeface="Times New Roman" pitchFamily="18" charset="0"/>
              </a:rPr>
              <a:t>/ml ise)</a:t>
            </a:r>
            <a:r>
              <a:rPr lang="en-US" altLang="tr-TR" sz="2000" dirty="0">
                <a:ea typeface="ＭＳ Ｐゴシック" pitchFamily="34" charset="-128"/>
                <a:cs typeface="Times New Roman" pitchFamily="18" charset="0"/>
              </a:rPr>
              <a:t>.</a:t>
            </a:r>
            <a:endParaRPr lang="tr-TR" altLang="tr-TR" sz="2000" dirty="0">
              <a:ea typeface="ＭＳ Ｐゴシック" pitchFamily="34" charset="-128"/>
            </a:endParaRPr>
          </a:p>
          <a:p>
            <a:pPr marL="469900" indent="-469900" eaLnBrk="1" hangingPunct="1">
              <a:lnSpc>
                <a:spcPct val="130000"/>
              </a:lnSpc>
              <a:defRPr/>
            </a:pPr>
            <a:endParaRPr lang="tr-TR" sz="2000" dirty="0" smtClean="0">
              <a:ea typeface="ＭＳ Ｐゴシック" pitchFamily="34" charset="-128"/>
              <a:cs typeface="Arial" pitchFamily="34" charset="0"/>
            </a:endParaRPr>
          </a:p>
        </p:txBody>
      </p:sp>
    </p:spTree>
    <p:extLst>
      <p:ext uri="{BB962C8B-B14F-4D97-AF65-F5344CB8AC3E}">
        <p14:creationId xmlns:p14="http://schemas.microsoft.com/office/powerpoint/2010/main" val="9093109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p:txBody>
          <a:bodyPr/>
          <a:lstStyle/>
          <a:p>
            <a:pPr eaLnBrk="1" hangingPunct="1"/>
            <a:r>
              <a:rPr lang="tr-TR" altLang="tr-TR" sz="2800" b="1" dirty="0" smtClean="0">
                <a:ea typeface="ＭＳ Ｐゴシック" pitchFamily="34" charset="-128"/>
              </a:rPr>
              <a:t>APLASTİK  ANEMİ- SEYİR</a:t>
            </a:r>
          </a:p>
        </p:txBody>
      </p:sp>
      <p:sp>
        <p:nvSpPr>
          <p:cNvPr id="44035" name="Rectangle 5"/>
          <p:cNvSpPr>
            <a:spLocks noGrp="1" noChangeArrowheads="1"/>
          </p:cNvSpPr>
          <p:nvPr>
            <p:ph idx="1"/>
          </p:nvPr>
        </p:nvSpPr>
        <p:spPr>
          <a:xfrm>
            <a:off x="355351" y="1988840"/>
            <a:ext cx="5296769" cy="4209331"/>
          </a:xfrm>
        </p:spPr>
        <p:txBody>
          <a:bodyPr/>
          <a:lstStyle/>
          <a:p>
            <a:pPr marL="469900" indent="-469900" eaLnBrk="1" hangingPunct="1">
              <a:lnSpc>
                <a:spcPct val="200000"/>
              </a:lnSpc>
            </a:pPr>
            <a:r>
              <a:rPr lang="tr-TR" altLang="tr-TR" sz="1800" dirty="0" smtClean="0">
                <a:ea typeface="ＭＳ Ｐゴシック" pitchFamily="34" charset="-128"/>
              </a:rPr>
              <a:t>Vakaların % 25-40</a:t>
            </a:r>
            <a:r>
              <a:rPr lang="ja-JP" altLang="tr-TR" sz="1800" dirty="0" smtClean="0">
                <a:latin typeface="Arial" pitchFamily="34" charset="0"/>
                <a:ea typeface="ヒラギノ角ゴ Pro W3" charset="-128"/>
              </a:rPr>
              <a:t>’</a:t>
            </a:r>
            <a:r>
              <a:rPr lang="tr-TR" altLang="ja-JP" sz="1800" dirty="0" err="1" smtClean="0">
                <a:ea typeface="ＭＳ Ｐゴシック" pitchFamily="34" charset="-128"/>
              </a:rPr>
              <a:t>ında</a:t>
            </a:r>
            <a:r>
              <a:rPr lang="tr-TR" altLang="ja-JP" sz="1800" dirty="0" smtClean="0">
                <a:ea typeface="ＭＳ Ｐゴシック" pitchFamily="34" charset="-128"/>
              </a:rPr>
              <a:t> 5-10 yıl içinde herhangi bir </a:t>
            </a:r>
            <a:r>
              <a:rPr lang="tr-TR" altLang="ja-JP" sz="1800" b="1" dirty="0" err="1" smtClean="0">
                <a:solidFill>
                  <a:srgbClr val="CC0000"/>
                </a:solidFill>
                <a:ea typeface="ＭＳ Ｐゴシック" pitchFamily="34" charset="-128"/>
              </a:rPr>
              <a:t>klonal</a:t>
            </a:r>
            <a:r>
              <a:rPr lang="tr-TR" altLang="ja-JP" sz="1800" b="1" dirty="0" smtClean="0">
                <a:solidFill>
                  <a:srgbClr val="CC0000"/>
                </a:solidFill>
                <a:ea typeface="ＭＳ Ｐゴシック" pitchFamily="34" charset="-128"/>
              </a:rPr>
              <a:t> hastalık </a:t>
            </a:r>
            <a:r>
              <a:rPr lang="tr-TR" altLang="ja-JP" sz="1800" dirty="0" smtClean="0">
                <a:ea typeface="ＭＳ Ｐゴシック" pitchFamily="34" charset="-128"/>
              </a:rPr>
              <a:t>gelişir:</a:t>
            </a:r>
          </a:p>
          <a:p>
            <a:pPr marL="469900" indent="-469900" eaLnBrk="1" hangingPunct="1">
              <a:lnSpc>
                <a:spcPct val="200000"/>
              </a:lnSpc>
            </a:pPr>
            <a:r>
              <a:rPr lang="tr-TR" altLang="tr-TR" sz="1800" dirty="0" err="1" smtClean="0">
                <a:ea typeface="ＭＳ Ｐゴシック" pitchFamily="34" charset="-128"/>
              </a:rPr>
              <a:t>Paroksismal</a:t>
            </a:r>
            <a:r>
              <a:rPr lang="tr-TR" altLang="tr-TR" sz="1800" dirty="0" smtClean="0">
                <a:ea typeface="ＭＳ Ｐゴシック" pitchFamily="34" charset="-128"/>
              </a:rPr>
              <a:t> </a:t>
            </a:r>
            <a:r>
              <a:rPr lang="tr-TR" altLang="tr-TR" sz="1800" dirty="0" err="1" smtClean="0">
                <a:ea typeface="ＭＳ Ｐゴシック" pitchFamily="34" charset="-128"/>
              </a:rPr>
              <a:t>nokturnal</a:t>
            </a:r>
            <a:r>
              <a:rPr lang="tr-TR" altLang="tr-TR" sz="1800" dirty="0" smtClean="0">
                <a:ea typeface="ＭＳ Ｐゴシック" pitchFamily="34" charset="-128"/>
              </a:rPr>
              <a:t> </a:t>
            </a:r>
            <a:r>
              <a:rPr lang="tr-TR" altLang="tr-TR" sz="1800" dirty="0" err="1" smtClean="0">
                <a:ea typeface="ＭＳ Ｐゴシック" pitchFamily="34" charset="-128"/>
              </a:rPr>
              <a:t>hemoglobinüri</a:t>
            </a:r>
            <a:r>
              <a:rPr lang="tr-TR" altLang="tr-TR" sz="1800" dirty="0" smtClean="0">
                <a:ea typeface="ＭＳ Ｐゴシック" pitchFamily="34" charset="-128"/>
              </a:rPr>
              <a:t> (PNH), </a:t>
            </a:r>
            <a:r>
              <a:rPr lang="tr-TR" altLang="tr-TR" sz="1800" dirty="0" err="1" smtClean="0">
                <a:ea typeface="ＭＳ Ｐゴシック" pitchFamily="34" charset="-128"/>
              </a:rPr>
              <a:t>myelodisplastik</a:t>
            </a:r>
            <a:r>
              <a:rPr lang="tr-TR" altLang="tr-TR" sz="1800" dirty="0" smtClean="0">
                <a:ea typeface="ＭＳ Ｐゴシック" pitchFamily="34" charset="-128"/>
              </a:rPr>
              <a:t> sendrom (MDS) veya lösemi gelişebilir. </a:t>
            </a:r>
          </a:p>
          <a:p>
            <a:pPr marL="469900" indent="-469900" eaLnBrk="1" hangingPunct="1">
              <a:lnSpc>
                <a:spcPct val="200000"/>
              </a:lnSpc>
            </a:pPr>
            <a:endParaRPr lang="tr-TR" altLang="tr-TR" sz="1800" dirty="0" smtClean="0">
              <a:ea typeface="ＭＳ Ｐゴシック" pitchFamily="34" charset="-128"/>
            </a:endParaRPr>
          </a:p>
        </p:txBody>
      </p:sp>
      <p:sp>
        <p:nvSpPr>
          <p:cNvPr id="2" name="Dikdörtgen 1"/>
          <p:cNvSpPr/>
          <p:nvPr/>
        </p:nvSpPr>
        <p:spPr>
          <a:xfrm>
            <a:off x="540542" y="5085184"/>
            <a:ext cx="8063905" cy="1200329"/>
          </a:xfrm>
          <a:prstGeom prst="rect">
            <a:avLst/>
          </a:prstGeom>
        </p:spPr>
        <p:txBody>
          <a:bodyPr wrap="square">
            <a:spAutoFit/>
          </a:bodyPr>
          <a:lstStyle/>
          <a:p>
            <a:pPr marL="342900" marR="0" lvl="0" indent="-342900" defTabSz="914400" eaLnBrk="1" fontAlgn="auto" latinLnBrk="0" hangingPunct="1">
              <a:lnSpc>
                <a:spcPct val="200000"/>
              </a:lnSpc>
              <a:spcBef>
                <a:spcPct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Arial" charset="0"/>
                <a:cs typeface="Arial" charset="0"/>
              </a:rPr>
              <a:t>AA </a:t>
            </a:r>
            <a:r>
              <a:rPr kumimoji="0" lang="tr-TR" sz="1800" b="0" i="0" u="none" strike="noStrike" kern="0" cap="none" spc="0" normalizeH="0" baseline="0" noProof="0" dirty="0" smtClean="0">
                <a:ln>
                  <a:noFill/>
                </a:ln>
                <a:solidFill>
                  <a:srgbClr val="000000"/>
                </a:solidFill>
                <a:effectLst/>
                <a:uLnTx/>
                <a:uFillTx/>
                <a:latin typeface="Arial" charset="0"/>
                <a:cs typeface="Arial" charset="0"/>
              </a:rPr>
              <a:t>hastalarının %57-70’inde </a:t>
            </a:r>
            <a:r>
              <a:rPr kumimoji="0" lang="en-US" sz="1800" b="0" i="0" u="none" strike="noStrike" kern="0" cap="none" spc="0" normalizeH="0" baseline="0" noProof="0" dirty="0" smtClean="0">
                <a:ln>
                  <a:noFill/>
                </a:ln>
                <a:solidFill>
                  <a:srgbClr val="000000"/>
                </a:solidFill>
                <a:effectLst/>
                <a:uLnTx/>
                <a:uFillTx/>
                <a:latin typeface="Arial" charset="0"/>
                <a:cs typeface="Arial" charset="0"/>
              </a:rPr>
              <a:t>PNH </a:t>
            </a:r>
            <a:r>
              <a:rPr kumimoji="0" lang="tr-TR" sz="1800" b="0" i="0" u="none" strike="noStrike" kern="0" cap="none" spc="0" normalizeH="0" baseline="0" noProof="0" dirty="0" smtClean="0">
                <a:ln>
                  <a:noFill/>
                </a:ln>
                <a:solidFill>
                  <a:srgbClr val="000000"/>
                </a:solidFill>
                <a:effectLst/>
                <a:uLnTx/>
                <a:uFillTx/>
                <a:latin typeface="Arial" charset="0"/>
                <a:cs typeface="Arial" charset="0"/>
              </a:rPr>
              <a:t>hücreleri saptanmıştır </a:t>
            </a:r>
          </a:p>
          <a:p>
            <a:pPr marL="342900" marR="0" lvl="0" indent="-342900" defTabSz="914400" eaLnBrk="1" fontAlgn="auto" latinLnBrk="0" hangingPunct="1">
              <a:lnSpc>
                <a:spcPct val="200000"/>
              </a:lnSpc>
              <a:spcBef>
                <a:spcPct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Arial" charset="0"/>
                <a:cs typeface="Arial" charset="0"/>
              </a:rPr>
              <a:t>MDS</a:t>
            </a:r>
            <a:r>
              <a:rPr kumimoji="0" lang="tr-TR" sz="1800" b="0" i="0" u="none" strike="noStrike" kern="0" cap="none" spc="0" normalizeH="0" baseline="0" noProof="0" dirty="0" smtClean="0">
                <a:ln>
                  <a:noFill/>
                </a:ln>
                <a:solidFill>
                  <a:srgbClr val="000000"/>
                </a:solidFill>
                <a:effectLst/>
                <a:uLnTx/>
                <a:uFillTx/>
                <a:latin typeface="Arial" charset="0"/>
                <a:cs typeface="Arial" charset="0"/>
              </a:rPr>
              <a:t> hastalarının %20-30’inde </a:t>
            </a:r>
            <a:r>
              <a:rPr kumimoji="0" lang="tr-TR" sz="1800" b="0" i="0" u="none" strike="noStrike" kern="0" cap="none" spc="0" normalizeH="0" baseline="0" noProof="0" dirty="0" err="1" smtClean="0">
                <a:ln>
                  <a:noFill/>
                </a:ln>
                <a:solidFill>
                  <a:srgbClr val="000000"/>
                </a:solidFill>
                <a:effectLst/>
                <a:uLnTx/>
                <a:uFillTx/>
                <a:latin typeface="Arial" charset="0"/>
                <a:cs typeface="Arial" charset="0"/>
              </a:rPr>
              <a:t>Aplastik-hipoplastik</a:t>
            </a:r>
            <a:r>
              <a:rPr kumimoji="0" lang="tr-TR" sz="1800" b="0" i="0" u="none" strike="noStrike" kern="0" cap="none" spc="0" normalizeH="0" baseline="0" noProof="0" dirty="0" smtClean="0">
                <a:ln>
                  <a:noFill/>
                </a:ln>
                <a:solidFill>
                  <a:srgbClr val="000000"/>
                </a:solidFill>
                <a:effectLst/>
                <a:uLnTx/>
                <a:uFillTx/>
                <a:latin typeface="Arial" charset="0"/>
                <a:cs typeface="Arial" charset="0"/>
              </a:rPr>
              <a:t> </a:t>
            </a:r>
            <a:r>
              <a:rPr kumimoji="0" lang="en-US" sz="1800" b="0" i="0" u="none" strike="noStrike" kern="0" cap="none" spc="0" normalizeH="0" baseline="0" noProof="0" dirty="0" smtClean="0">
                <a:ln>
                  <a:noFill/>
                </a:ln>
                <a:solidFill>
                  <a:srgbClr val="000000"/>
                </a:solidFill>
                <a:effectLst/>
                <a:uLnTx/>
                <a:uFillTx/>
                <a:latin typeface="Arial" charset="0"/>
                <a:cs typeface="Arial" charset="0"/>
              </a:rPr>
              <a:t> </a:t>
            </a:r>
            <a:r>
              <a:rPr kumimoji="0" lang="tr-TR" sz="1800" b="0" i="0" u="none" strike="noStrike" kern="0" cap="none" spc="0" normalizeH="0" baseline="0" noProof="0" dirty="0" smtClean="0">
                <a:ln>
                  <a:noFill/>
                </a:ln>
                <a:solidFill>
                  <a:srgbClr val="000000"/>
                </a:solidFill>
                <a:effectLst/>
                <a:uLnTx/>
                <a:uFillTx/>
                <a:latin typeface="Arial" charset="0"/>
                <a:cs typeface="Arial" charset="0"/>
              </a:rPr>
              <a:t>hücreler saptanmıştır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330799"/>
            <a:ext cx="2880320" cy="2726027"/>
          </a:xfrm>
          <a:prstGeom prst="rect">
            <a:avLst/>
          </a:prstGeom>
          <a:ln/>
          <a:extLst/>
        </p:spPr>
        <p:style>
          <a:lnRef idx="1">
            <a:schemeClr val="accent5"/>
          </a:lnRef>
          <a:fillRef idx="2">
            <a:schemeClr val="accent5"/>
          </a:fillRef>
          <a:effectRef idx="1">
            <a:schemeClr val="accent5"/>
          </a:effectRef>
          <a:fontRef idx="minor">
            <a:schemeClr val="dk1"/>
          </a:fontRef>
        </p:style>
      </p:pic>
    </p:spTree>
    <p:extLst>
      <p:ext uri="{BB962C8B-B14F-4D97-AF65-F5344CB8AC3E}">
        <p14:creationId xmlns:p14="http://schemas.microsoft.com/office/powerpoint/2010/main" val="3284403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tr-TR" altLang="tr-TR" sz="2800" b="1" dirty="0" smtClean="0">
                <a:ea typeface="ＭＳ Ｐゴシック" pitchFamily="34" charset="-128"/>
              </a:rPr>
              <a:t>PANSİTOPENİDE  AYIRICI TANI</a:t>
            </a:r>
          </a:p>
        </p:txBody>
      </p:sp>
      <p:sp>
        <p:nvSpPr>
          <p:cNvPr id="45059" name="Rectangle 3"/>
          <p:cNvSpPr>
            <a:spLocks noGrp="1" noChangeArrowheads="1"/>
          </p:cNvSpPr>
          <p:nvPr>
            <p:ph idx="1"/>
          </p:nvPr>
        </p:nvSpPr>
        <p:spPr>
          <a:xfrm>
            <a:off x="467544" y="1988840"/>
            <a:ext cx="8229600" cy="4525963"/>
          </a:xfrm>
        </p:spPr>
        <p:txBody>
          <a:bodyPr/>
          <a:lstStyle/>
          <a:p>
            <a:pPr eaLnBrk="1" hangingPunct="1">
              <a:lnSpc>
                <a:spcPct val="200000"/>
              </a:lnSpc>
            </a:pPr>
            <a:r>
              <a:rPr lang="tr-TR" altLang="tr-TR" sz="2400" b="1" dirty="0" err="1" smtClean="0">
                <a:ea typeface="ＭＳ Ｐゴシック" pitchFamily="34" charset="-128"/>
              </a:rPr>
              <a:t>Pansitopenili</a:t>
            </a:r>
            <a:r>
              <a:rPr lang="tr-TR" altLang="tr-TR" sz="2400" b="1" dirty="0" smtClean="0">
                <a:ea typeface="ＭＳ Ｐゴシック" pitchFamily="34" charset="-128"/>
              </a:rPr>
              <a:t> </a:t>
            </a:r>
            <a:r>
              <a:rPr lang="tr-TR" altLang="tr-TR" sz="2400" dirty="0" smtClean="0">
                <a:ea typeface="ＭＳ Ｐゴシック" pitchFamily="34" charset="-128"/>
              </a:rPr>
              <a:t>hastaların başlangıç yakınmaları hastadan hastaya değişir</a:t>
            </a:r>
          </a:p>
          <a:p>
            <a:pPr eaLnBrk="1" hangingPunct="1">
              <a:lnSpc>
                <a:spcPct val="200000"/>
              </a:lnSpc>
            </a:pPr>
            <a:r>
              <a:rPr lang="tr-TR" altLang="tr-TR" sz="2400" b="1" u="sng" dirty="0" err="1" smtClean="0">
                <a:solidFill>
                  <a:srgbClr val="FF0000"/>
                </a:solidFill>
                <a:ea typeface="ＭＳ Ｐゴシック" pitchFamily="34" charset="-128"/>
              </a:rPr>
              <a:t>Lenfadenopati</a:t>
            </a:r>
            <a:r>
              <a:rPr lang="tr-TR" altLang="tr-TR" sz="2400" b="1" u="sng" dirty="0" smtClean="0">
                <a:solidFill>
                  <a:srgbClr val="FF0000"/>
                </a:solidFill>
                <a:ea typeface="ＭＳ Ｐゴシック" pitchFamily="34" charset="-128"/>
              </a:rPr>
              <a:t>;</a:t>
            </a:r>
            <a:r>
              <a:rPr lang="tr-TR" altLang="tr-TR" sz="2400" b="1" dirty="0" smtClean="0">
                <a:solidFill>
                  <a:srgbClr val="FF0000"/>
                </a:solidFill>
                <a:ea typeface="ＭＳ Ｐゴシック" pitchFamily="34" charset="-128"/>
              </a:rPr>
              <a:t> </a:t>
            </a:r>
            <a:r>
              <a:rPr lang="tr-TR" altLang="tr-TR" sz="2400" dirty="0" err="1" smtClean="0">
                <a:ea typeface="ＭＳ Ｐゴシック" pitchFamily="34" charset="-128"/>
              </a:rPr>
              <a:t>lenfoma</a:t>
            </a:r>
            <a:r>
              <a:rPr lang="tr-TR" altLang="tr-TR" sz="2400" dirty="0" smtClean="0">
                <a:ea typeface="ＭＳ Ｐゴシック" pitchFamily="34" charset="-128"/>
              </a:rPr>
              <a:t>, lösemi, SLE</a:t>
            </a:r>
          </a:p>
          <a:p>
            <a:pPr eaLnBrk="1" hangingPunct="1">
              <a:lnSpc>
                <a:spcPct val="200000"/>
              </a:lnSpc>
            </a:pPr>
            <a:r>
              <a:rPr lang="tr-TR" altLang="tr-TR" sz="2400" b="1" u="sng" dirty="0" err="1" smtClean="0">
                <a:solidFill>
                  <a:srgbClr val="FF0000"/>
                </a:solidFill>
                <a:ea typeface="ＭＳ Ｐゴシック" pitchFamily="34" charset="-128"/>
              </a:rPr>
              <a:t>Splenomegali</a:t>
            </a:r>
            <a:r>
              <a:rPr lang="tr-TR" altLang="tr-TR" sz="2400" b="1" u="sng" dirty="0" smtClean="0">
                <a:solidFill>
                  <a:srgbClr val="FF0000"/>
                </a:solidFill>
                <a:ea typeface="ＭＳ Ｐゴシック" pitchFamily="34" charset="-128"/>
              </a:rPr>
              <a:t>;</a:t>
            </a:r>
            <a:r>
              <a:rPr lang="tr-TR" altLang="tr-TR" sz="2400" b="1" dirty="0" smtClean="0">
                <a:solidFill>
                  <a:srgbClr val="FF0000"/>
                </a:solidFill>
                <a:ea typeface="ＭＳ Ｐゴシック" pitchFamily="34" charset="-128"/>
              </a:rPr>
              <a:t> </a:t>
            </a:r>
            <a:r>
              <a:rPr lang="tr-TR" altLang="tr-TR" sz="2400" dirty="0" smtClean="0">
                <a:ea typeface="ＭＳ Ｐゴシック" pitchFamily="34" charset="-128"/>
              </a:rPr>
              <a:t>lösemi, </a:t>
            </a:r>
            <a:r>
              <a:rPr lang="tr-TR" altLang="tr-TR" sz="2400" dirty="0" err="1" smtClean="0">
                <a:ea typeface="ＭＳ Ｐゴシック" pitchFamily="34" charset="-128"/>
              </a:rPr>
              <a:t>lenfoma</a:t>
            </a:r>
            <a:r>
              <a:rPr lang="tr-TR" altLang="tr-TR" sz="2400" dirty="0" smtClean="0">
                <a:ea typeface="ＭＳ Ｐゴシック" pitchFamily="34" charset="-128"/>
              </a:rPr>
              <a:t>, </a:t>
            </a:r>
            <a:r>
              <a:rPr lang="tr-TR" altLang="tr-TR" sz="2400" dirty="0" err="1" smtClean="0">
                <a:ea typeface="ＭＳ Ｐゴシック" pitchFamily="34" charset="-128"/>
              </a:rPr>
              <a:t>miyelofibrozis</a:t>
            </a:r>
            <a:r>
              <a:rPr lang="tr-TR" altLang="tr-TR" sz="2400" dirty="0" smtClean="0">
                <a:ea typeface="ＭＳ Ｐゴシック" pitchFamily="34" charset="-128"/>
              </a:rPr>
              <a:t>, </a:t>
            </a:r>
            <a:r>
              <a:rPr lang="tr-TR" altLang="tr-TR" sz="2400" dirty="0" err="1" smtClean="0">
                <a:ea typeface="ＭＳ Ｐゴシック" pitchFamily="34" charset="-128"/>
              </a:rPr>
              <a:t>konjestif</a:t>
            </a:r>
            <a:r>
              <a:rPr lang="tr-TR" altLang="tr-TR" sz="2400" dirty="0" smtClean="0">
                <a:ea typeface="ＭＳ Ｐゴシック" pitchFamily="34" charset="-128"/>
              </a:rPr>
              <a:t> </a:t>
            </a:r>
            <a:r>
              <a:rPr lang="tr-TR" altLang="tr-TR" sz="2400" dirty="0" err="1" smtClean="0">
                <a:ea typeface="ＭＳ Ｐゴシック" pitchFamily="34" charset="-128"/>
              </a:rPr>
              <a:t>splenomegali</a:t>
            </a:r>
            <a:r>
              <a:rPr lang="tr-TR" altLang="tr-TR" sz="2400" dirty="0" smtClean="0">
                <a:ea typeface="ＭＳ Ｐゴシック" pitchFamily="34" charset="-128"/>
              </a:rPr>
              <a:t>, </a:t>
            </a:r>
            <a:r>
              <a:rPr lang="tr-TR" altLang="tr-TR" sz="2400" dirty="0" smtClean="0">
                <a:ea typeface="ＭＳ Ｐゴシック" pitchFamily="34" charset="-128"/>
              </a:rPr>
              <a:t>depo hastalıkları</a:t>
            </a:r>
            <a:r>
              <a:rPr lang="tr-TR" altLang="tr-TR" sz="2400" dirty="0" smtClean="0">
                <a:ea typeface="ＭＳ Ｐゴシック" pitchFamily="34" charset="-128"/>
              </a:rPr>
              <a:t>, bağ dokusu hastalıkları</a:t>
            </a:r>
          </a:p>
        </p:txBody>
      </p:sp>
    </p:spTree>
    <p:extLst>
      <p:ext uri="{BB962C8B-B14F-4D97-AF65-F5344CB8AC3E}">
        <p14:creationId xmlns:p14="http://schemas.microsoft.com/office/powerpoint/2010/main" val="22546107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2">
            <a:lum bright="10000" contrast="20000"/>
            <a:extLst>
              <a:ext uri="{28A0092B-C50C-407E-A947-70E740481C1C}">
                <a14:useLocalDpi xmlns:a14="http://schemas.microsoft.com/office/drawing/2010/main" val="0"/>
              </a:ext>
            </a:extLst>
          </a:blip>
          <a:srcRect/>
          <a:stretch>
            <a:fillRect/>
          </a:stretch>
        </p:blipFill>
        <p:spPr bwMode="auto">
          <a:xfrm>
            <a:off x="3124200" y="1371600"/>
            <a:ext cx="3657600" cy="2403475"/>
          </a:xfrm>
          <a:prstGeom prst="rect">
            <a:avLst/>
          </a:prstGeom>
          <a:ln>
            <a:headEnd/>
            <a:tailEnd/>
          </a:ln>
          <a:extLst/>
        </p:spPr>
        <p:style>
          <a:lnRef idx="0">
            <a:schemeClr val="accent1"/>
          </a:lnRef>
          <a:fillRef idx="3">
            <a:schemeClr val="accent1"/>
          </a:fillRef>
          <a:effectRef idx="3">
            <a:schemeClr val="accent1"/>
          </a:effectRef>
          <a:fontRef idx="minor">
            <a:schemeClr val="lt1"/>
          </a:fontRef>
        </p:style>
      </p:pic>
      <p:pic>
        <p:nvPicPr>
          <p:cNvPr id="46083" name="Picture 5"/>
          <p:cNvPicPr>
            <a:picLocks noChangeAspect="1" noChangeArrowheads="1"/>
          </p:cNvPicPr>
          <p:nvPr/>
        </p:nvPicPr>
        <p:blipFill>
          <a:blip r:embed="rId3">
            <a:lum bright="10000" contrast="4000"/>
            <a:extLst>
              <a:ext uri="{28A0092B-C50C-407E-A947-70E740481C1C}">
                <a14:useLocalDpi xmlns:a14="http://schemas.microsoft.com/office/drawing/2010/main" val="0"/>
              </a:ext>
            </a:extLst>
          </a:blip>
          <a:srcRect/>
          <a:stretch>
            <a:fillRect/>
          </a:stretch>
        </p:blipFill>
        <p:spPr bwMode="auto">
          <a:xfrm>
            <a:off x="0" y="1371269"/>
            <a:ext cx="3275856" cy="2403806"/>
          </a:xfrm>
          <a:prstGeom prst="rect">
            <a:avLst/>
          </a:prstGeom>
          <a:ln>
            <a:headEnd/>
            <a:tailEnd/>
          </a:ln>
          <a:extLst/>
        </p:spPr>
        <p:style>
          <a:lnRef idx="0">
            <a:schemeClr val="accent1"/>
          </a:lnRef>
          <a:fillRef idx="3">
            <a:schemeClr val="accent1"/>
          </a:fillRef>
          <a:effectRef idx="3">
            <a:schemeClr val="accent1"/>
          </a:effectRef>
          <a:fontRef idx="minor">
            <a:schemeClr val="lt1"/>
          </a:fontRef>
        </p:style>
      </p:pic>
      <p:pic>
        <p:nvPicPr>
          <p:cNvPr id="46084" name="Picture 6"/>
          <p:cNvPicPr>
            <a:picLocks noChangeAspect="1" noChangeArrowheads="1"/>
          </p:cNvPicPr>
          <p:nvPr/>
        </p:nvPicPr>
        <p:blipFill>
          <a:blip r:embed="rId4">
            <a:lum bright="10000"/>
            <a:extLst>
              <a:ext uri="{28A0092B-C50C-407E-A947-70E740481C1C}">
                <a14:useLocalDpi xmlns:a14="http://schemas.microsoft.com/office/drawing/2010/main" val="0"/>
              </a:ext>
            </a:extLst>
          </a:blip>
          <a:srcRect/>
          <a:stretch>
            <a:fillRect/>
          </a:stretch>
        </p:blipFill>
        <p:spPr bwMode="auto">
          <a:xfrm>
            <a:off x="5335488" y="1364918"/>
            <a:ext cx="3808512" cy="2401888"/>
          </a:xfrm>
          <a:prstGeom prst="rect">
            <a:avLst/>
          </a:prstGeom>
          <a:ln>
            <a:headEnd/>
            <a:tailEnd/>
          </a:ln>
          <a:extLst/>
        </p:spPr>
        <p:style>
          <a:lnRef idx="0">
            <a:schemeClr val="accent1"/>
          </a:lnRef>
          <a:fillRef idx="3">
            <a:schemeClr val="accent1"/>
          </a:fillRef>
          <a:effectRef idx="3">
            <a:schemeClr val="accent1"/>
          </a:effectRef>
          <a:fontRef idx="minor">
            <a:schemeClr val="lt1"/>
          </a:fontRef>
        </p:style>
      </p:pic>
      <p:sp>
        <p:nvSpPr>
          <p:cNvPr id="46085" name="Text Box 7"/>
          <p:cNvSpPr txBox="1">
            <a:spLocks noChangeArrowheads="1"/>
          </p:cNvSpPr>
          <p:nvPr/>
        </p:nvSpPr>
        <p:spPr bwMode="auto">
          <a:xfrm>
            <a:off x="51048" y="4245590"/>
            <a:ext cx="495300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kumimoji="1" lang="tr-TR" altLang="tr-TR" sz="3200" b="1" dirty="0" err="1">
                <a:solidFill>
                  <a:schemeClr val="tx2"/>
                </a:solidFill>
                <a:latin typeface="Corbel" pitchFamily="34" charset="0"/>
              </a:rPr>
              <a:t>Hi</a:t>
            </a:r>
            <a:r>
              <a:rPr kumimoji="1" lang="en-GB" altLang="tr-TR" sz="3200" b="1" dirty="0" err="1">
                <a:solidFill>
                  <a:schemeClr val="tx2"/>
                </a:solidFill>
                <a:latin typeface="Corbel" pitchFamily="34" charset="0"/>
              </a:rPr>
              <a:t>po</a:t>
            </a:r>
            <a:r>
              <a:rPr kumimoji="1" lang="tr-TR" altLang="tr-TR" sz="3200" b="1" dirty="0" err="1">
                <a:solidFill>
                  <a:schemeClr val="tx2"/>
                </a:solidFill>
                <a:latin typeface="Corbel" pitchFamily="34" charset="0"/>
              </a:rPr>
              <a:t>selüler</a:t>
            </a:r>
            <a:endParaRPr kumimoji="1" lang="tr-TR" altLang="tr-TR" sz="3200" b="1" dirty="0">
              <a:solidFill>
                <a:schemeClr val="tx2"/>
              </a:solidFill>
              <a:latin typeface="Corbel" pitchFamily="34" charset="0"/>
            </a:endParaRPr>
          </a:p>
          <a:p>
            <a:pPr eaLnBrk="1" hangingPunct="1"/>
            <a:r>
              <a:rPr lang="tr-TR" altLang="tr-TR" sz="2400" dirty="0" err="1">
                <a:latin typeface="Corbel" pitchFamily="34" charset="0"/>
              </a:rPr>
              <a:t>Edinsel</a:t>
            </a:r>
            <a:r>
              <a:rPr lang="tr-TR" altLang="tr-TR" sz="2400" dirty="0">
                <a:latin typeface="Corbel" pitchFamily="34" charset="0"/>
              </a:rPr>
              <a:t> </a:t>
            </a:r>
            <a:r>
              <a:rPr lang="tr-TR" altLang="tr-TR" sz="2400" dirty="0" err="1">
                <a:latin typeface="Corbel" pitchFamily="34" charset="0"/>
              </a:rPr>
              <a:t>aplastik</a:t>
            </a:r>
            <a:r>
              <a:rPr lang="tr-TR" altLang="tr-TR" sz="2400" dirty="0">
                <a:latin typeface="Corbel" pitchFamily="34" charset="0"/>
              </a:rPr>
              <a:t> anemi</a:t>
            </a:r>
            <a:r>
              <a:rPr lang="tr-TR" altLang="tr-TR" sz="2400" dirty="0" smtClean="0">
                <a:latin typeface="Corbel" pitchFamily="34" charset="0"/>
              </a:rPr>
              <a:t>** </a:t>
            </a:r>
            <a:endParaRPr lang="tr-TR" altLang="tr-TR" sz="2400" dirty="0">
              <a:latin typeface="Corbel" pitchFamily="34" charset="0"/>
            </a:endParaRPr>
          </a:p>
          <a:p>
            <a:pPr eaLnBrk="1" hangingPunct="1"/>
            <a:r>
              <a:rPr lang="tr-TR" altLang="tr-TR" sz="2400" dirty="0">
                <a:latin typeface="Corbel" pitchFamily="34" charset="0"/>
              </a:rPr>
              <a:t>Kalıtsal AA</a:t>
            </a:r>
          </a:p>
          <a:p>
            <a:pPr eaLnBrk="1" hangingPunct="1"/>
            <a:r>
              <a:rPr lang="tr-TR" altLang="tr-TR" sz="2400" dirty="0">
                <a:latin typeface="Corbel" pitchFamily="34" charset="0"/>
              </a:rPr>
              <a:t>MDS </a:t>
            </a:r>
          </a:p>
          <a:p>
            <a:pPr eaLnBrk="1" hangingPunct="1"/>
            <a:r>
              <a:rPr lang="tr-TR" altLang="tr-TR" sz="2400" dirty="0">
                <a:latin typeface="Corbel" pitchFamily="34" charset="0"/>
              </a:rPr>
              <a:t>PNH</a:t>
            </a:r>
          </a:p>
          <a:p>
            <a:pPr eaLnBrk="1" hangingPunct="1"/>
            <a:endParaRPr kumimoji="1" lang="en-GB" altLang="tr-TR" sz="2400" dirty="0">
              <a:solidFill>
                <a:schemeClr val="tx2"/>
              </a:solidFill>
            </a:endParaRPr>
          </a:p>
        </p:txBody>
      </p:sp>
      <p:sp>
        <p:nvSpPr>
          <p:cNvPr id="46086" name="Text Box 8"/>
          <p:cNvSpPr txBox="1">
            <a:spLocks noChangeArrowheads="1"/>
          </p:cNvSpPr>
          <p:nvPr/>
        </p:nvSpPr>
        <p:spPr bwMode="auto">
          <a:xfrm>
            <a:off x="4989257" y="4005064"/>
            <a:ext cx="4227512" cy="246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kumimoji="1" lang="en-GB" altLang="tr-TR" sz="3200" b="1" dirty="0">
                <a:solidFill>
                  <a:schemeClr val="tx2"/>
                </a:solidFill>
                <a:latin typeface="Corbel" pitchFamily="34" charset="0"/>
              </a:rPr>
              <a:t>H</a:t>
            </a:r>
            <a:r>
              <a:rPr kumimoji="1" lang="tr-TR" altLang="tr-TR" sz="3200" b="1" dirty="0">
                <a:solidFill>
                  <a:schemeClr val="tx2"/>
                </a:solidFill>
                <a:latin typeface="Corbel" pitchFamily="34" charset="0"/>
              </a:rPr>
              <a:t>i</a:t>
            </a:r>
            <a:r>
              <a:rPr kumimoji="1" lang="en-GB" altLang="tr-TR" sz="3200" b="1" dirty="0">
                <a:solidFill>
                  <a:schemeClr val="tx2"/>
                </a:solidFill>
                <a:latin typeface="Corbel" pitchFamily="34" charset="0"/>
              </a:rPr>
              <a:t>per</a:t>
            </a:r>
            <a:r>
              <a:rPr kumimoji="1" lang="tr-TR" altLang="tr-TR" sz="3200" b="1" dirty="0" err="1">
                <a:solidFill>
                  <a:schemeClr val="tx2"/>
                </a:solidFill>
                <a:latin typeface="Corbel" pitchFamily="34" charset="0"/>
              </a:rPr>
              <a:t>selüler</a:t>
            </a:r>
            <a:endParaRPr kumimoji="1" lang="en-GB" altLang="tr-TR" sz="3200" dirty="0">
              <a:solidFill>
                <a:schemeClr val="tx2"/>
              </a:solidFill>
              <a:latin typeface="Corbel" pitchFamily="34" charset="0"/>
            </a:endParaRPr>
          </a:p>
          <a:p>
            <a:r>
              <a:rPr kumimoji="1" lang="tr-TR" altLang="tr-TR" sz="2400" dirty="0" err="1">
                <a:latin typeface="Corbel" pitchFamily="34" charset="0"/>
              </a:rPr>
              <a:t>Hip</a:t>
            </a:r>
            <a:r>
              <a:rPr kumimoji="1" lang="en-GB" altLang="tr-TR" sz="2400" dirty="0" err="1">
                <a:latin typeface="Corbel" pitchFamily="34" charset="0"/>
              </a:rPr>
              <a:t>erspleni</a:t>
            </a:r>
            <a:r>
              <a:rPr kumimoji="1" lang="tr-TR" altLang="tr-TR" sz="2400" dirty="0" err="1">
                <a:latin typeface="Corbel" pitchFamily="34" charset="0"/>
              </a:rPr>
              <a:t>zİ</a:t>
            </a:r>
            <a:r>
              <a:rPr kumimoji="1" lang="en-GB" altLang="tr-TR" sz="2400" dirty="0">
                <a:latin typeface="Corbel" pitchFamily="34" charset="0"/>
              </a:rPr>
              <a:t>m</a:t>
            </a:r>
          </a:p>
          <a:p>
            <a:pPr eaLnBrk="1" hangingPunct="1">
              <a:lnSpc>
                <a:spcPct val="90000"/>
              </a:lnSpc>
              <a:spcBef>
                <a:spcPct val="20000"/>
              </a:spcBef>
              <a:buClr>
                <a:schemeClr val="hlink"/>
              </a:buClr>
              <a:buFont typeface="Wingdings" pitchFamily="2" charset="2"/>
              <a:buNone/>
            </a:pPr>
            <a:r>
              <a:rPr lang="tr-TR" altLang="tr-TR" sz="2400" dirty="0" err="1">
                <a:latin typeface="Corbel" pitchFamily="34" charset="0"/>
              </a:rPr>
              <a:t>Myelofitizik</a:t>
            </a:r>
            <a:r>
              <a:rPr lang="tr-TR" altLang="tr-TR" sz="2400" dirty="0">
                <a:latin typeface="Corbel" pitchFamily="34" charset="0"/>
              </a:rPr>
              <a:t> anemi</a:t>
            </a:r>
          </a:p>
          <a:p>
            <a:r>
              <a:rPr kumimoji="1" lang="tr-TR" altLang="tr-TR" sz="2400" dirty="0" err="1" smtClean="0">
                <a:latin typeface="Corbel" pitchFamily="34" charset="0"/>
              </a:rPr>
              <a:t>Megaloblastik</a:t>
            </a:r>
            <a:r>
              <a:rPr kumimoji="1" lang="tr-TR" altLang="tr-TR" sz="2400" dirty="0" smtClean="0">
                <a:latin typeface="Corbel" pitchFamily="34" charset="0"/>
              </a:rPr>
              <a:t> </a:t>
            </a:r>
            <a:r>
              <a:rPr kumimoji="1" lang="tr-TR" altLang="tr-TR" sz="2400" dirty="0">
                <a:latin typeface="Corbel" pitchFamily="34" charset="0"/>
              </a:rPr>
              <a:t>Anemi</a:t>
            </a:r>
            <a:endParaRPr kumimoji="1" lang="en-GB" altLang="tr-TR" sz="2400" dirty="0">
              <a:latin typeface="Corbel" pitchFamily="34" charset="0"/>
            </a:endParaRPr>
          </a:p>
          <a:p>
            <a:r>
              <a:rPr kumimoji="1" lang="tr-TR" altLang="tr-TR" sz="2400" dirty="0">
                <a:latin typeface="Corbel" pitchFamily="34" charset="0"/>
              </a:rPr>
              <a:t>MDS</a:t>
            </a:r>
          </a:p>
          <a:p>
            <a:r>
              <a:rPr kumimoji="1" lang="tr-TR" altLang="tr-TR" sz="2400" dirty="0" smtClean="0">
                <a:latin typeface="Corbel" pitchFamily="34" charset="0"/>
              </a:rPr>
              <a:t>M</a:t>
            </a:r>
            <a:r>
              <a:rPr kumimoji="1" lang="en-GB" altLang="tr-TR" sz="2400" dirty="0" err="1">
                <a:latin typeface="Corbel" pitchFamily="34" charset="0"/>
              </a:rPr>
              <a:t>yelofibro</a:t>
            </a:r>
            <a:r>
              <a:rPr kumimoji="1" lang="tr-TR" altLang="tr-TR" sz="2400" dirty="0" err="1" smtClean="0">
                <a:latin typeface="Corbel" pitchFamily="34" charset="0"/>
              </a:rPr>
              <a:t>zis</a:t>
            </a:r>
            <a:endParaRPr kumimoji="1" lang="en-GB" altLang="tr-TR" sz="2400" dirty="0">
              <a:latin typeface="Corbel" pitchFamily="34" charset="0"/>
            </a:endParaRPr>
          </a:p>
        </p:txBody>
      </p:sp>
      <p:sp>
        <p:nvSpPr>
          <p:cNvPr id="46087" name="Text Box 7"/>
          <p:cNvSpPr txBox="1">
            <a:spLocks noChangeArrowheads="1"/>
          </p:cNvSpPr>
          <p:nvPr/>
        </p:nvSpPr>
        <p:spPr bwMode="auto">
          <a:xfrm>
            <a:off x="1447800" y="116632"/>
            <a:ext cx="6781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tr-TR" altLang="tr-TR" sz="2400" b="1" dirty="0"/>
              <a:t>APLASTİK ANEMİ</a:t>
            </a:r>
            <a:r>
              <a:rPr lang="ja-JP" altLang="tr-TR" sz="2400" b="1" dirty="0"/>
              <a:t>’</a:t>
            </a:r>
            <a:r>
              <a:rPr lang="tr-TR" altLang="ja-JP" sz="2400" b="1" dirty="0"/>
              <a:t>DE AYIRICI TANI</a:t>
            </a:r>
          </a:p>
          <a:p>
            <a:pPr eaLnBrk="1" hangingPunct="1">
              <a:spcBef>
                <a:spcPct val="50000"/>
              </a:spcBef>
            </a:pPr>
            <a:r>
              <a:rPr lang="tr-TR" altLang="tr-TR" sz="2400" b="1" dirty="0"/>
              <a:t>PANSİTOPENİ İLE BİRLİKTE KEMİK İLİĞİ</a:t>
            </a:r>
          </a:p>
        </p:txBody>
      </p:sp>
    </p:spTree>
    <p:extLst>
      <p:ext uri="{BB962C8B-B14F-4D97-AF65-F5344CB8AC3E}">
        <p14:creationId xmlns:p14="http://schemas.microsoft.com/office/powerpoint/2010/main" val="32536920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95536" y="116632"/>
            <a:ext cx="8229600" cy="1143000"/>
          </a:xfrm>
        </p:spPr>
        <p:txBody>
          <a:bodyPr/>
          <a:lstStyle/>
          <a:p>
            <a:pPr eaLnBrk="1" hangingPunct="1"/>
            <a:r>
              <a:rPr lang="en-US" altLang="tr-TR" dirty="0" err="1" smtClean="0">
                <a:solidFill>
                  <a:schemeClr val="tx1"/>
                </a:solidFill>
                <a:ea typeface="ＭＳ Ｐゴシック" pitchFamily="34" charset="-128"/>
              </a:rPr>
              <a:t>Myelod</a:t>
            </a:r>
            <a:r>
              <a:rPr lang="tr-TR" altLang="tr-TR" dirty="0" smtClean="0">
                <a:solidFill>
                  <a:schemeClr val="tx1"/>
                </a:solidFill>
                <a:ea typeface="ＭＳ Ｐゴシック" pitchFamily="34" charset="-128"/>
              </a:rPr>
              <a:t>i</a:t>
            </a:r>
            <a:r>
              <a:rPr lang="en-US" altLang="tr-TR" dirty="0" err="1" smtClean="0">
                <a:solidFill>
                  <a:schemeClr val="tx1"/>
                </a:solidFill>
                <a:ea typeface="ＭＳ Ｐゴシック" pitchFamily="34" charset="-128"/>
              </a:rPr>
              <a:t>splasti</a:t>
            </a:r>
            <a:r>
              <a:rPr lang="tr-TR" altLang="tr-TR" dirty="0" smtClean="0">
                <a:solidFill>
                  <a:schemeClr val="tx1"/>
                </a:solidFill>
                <a:ea typeface="ＭＳ Ｐゴシック" pitchFamily="34" charset="-128"/>
              </a:rPr>
              <a:t>k</a:t>
            </a:r>
            <a:r>
              <a:rPr lang="en-US" altLang="tr-TR" dirty="0" smtClean="0">
                <a:solidFill>
                  <a:schemeClr val="tx1"/>
                </a:solidFill>
                <a:ea typeface="ＭＳ Ｐゴシック" pitchFamily="34" charset="-128"/>
              </a:rPr>
              <a:t> s</a:t>
            </a:r>
            <a:r>
              <a:rPr lang="tr-TR" altLang="tr-TR" dirty="0" err="1" smtClean="0">
                <a:solidFill>
                  <a:schemeClr val="tx1"/>
                </a:solidFill>
                <a:ea typeface="ＭＳ Ｐゴシック" pitchFamily="34" charset="-128"/>
              </a:rPr>
              <a:t>endromlar</a:t>
            </a:r>
            <a:endParaRPr lang="en-US" altLang="tr-TR" dirty="0" smtClean="0">
              <a:solidFill>
                <a:schemeClr val="tx1"/>
              </a:solidFill>
              <a:ea typeface="ＭＳ Ｐゴシック" pitchFamily="34" charset="-128"/>
            </a:endParaRPr>
          </a:p>
        </p:txBody>
      </p:sp>
      <p:sp>
        <p:nvSpPr>
          <p:cNvPr id="176131" name="Rectangle 3"/>
          <p:cNvSpPr>
            <a:spLocks noGrp="1" noChangeArrowheads="1"/>
          </p:cNvSpPr>
          <p:nvPr>
            <p:ph idx="1"/>
          </p:nvPr>
        </p:nvSpPr>
        <p:spPr/>
        <p:txBody>
          <a:bodyPr>
            <a:normAutofit fontScale="92500" lnSpcReduction="20000"/>
          </a:bodyPr>
          <a:lstStyle/>
          <a:p>
            <a:pPr marL="639763" lvl="1" indent="-273050" eaLnBrk="1" hangingPunct="1">
              <a:lnSpc>
                <a:spcPct val="150000"/>
              </a:lnSpc>
              <a:buFont typeface="Arial" pitchFamily="34" charset="0"/>
              <a:buChar char="•"/>
              <a:defRPr/>
            </a:pPr>
            <a:r>
              <a:rPr lang="tr-TR" sz="2200" dirty="0" err="1" smtClean="0">
                <a:ea typeface="ＭＳ Ｐゴシック" pitchFamily="34" charset="-128"/>
              </a:rPr>
              <a:t>Primer</a:t>
            </a:r>
            <a:r>
              <a:rPr lang="tr-TR" sz="2200" dirty="0" smtClean="0">
                <a:ea typeface="ＭＳ Ｐゴシック" pitchFamily="34" charset="-128"/>
              </a:rPr>
              <a:t> olarak hematopoetik kök hücrenin </a:t>
            </a:r>
            <a:r>
              <a:rPr lang="tr-TR" sz="2200" dirty="0" err="1" smtClean="0">
                <a:ea typeface="ＭＳ Ｐゴシック" pitchFamily="34" charset="-128"/>
              </a:rPr>
              <a:t>neoplastik</a:t>
            </a:r>
            <a:r>
              <a:rPr lang="tr-TR" sz="2200" dirty="0" smtClean="0">
                <a:ea typeface="ＭＳ Ｐゴシック" pitchFamily="34" charset="-128"/>
              </a:rPr>
              <a:t> hastalığıdır. </a:t>
            </a:r>
          </a:p>
          <a:p>
            <a:pPr marL="639763" lvl="1" indent="-273050" eaLnBrk="1" hangingPunct="1">
              <a:lnSpc>
                <a:spcPct val="150000"/>
              </a:lnSpc>
              <a:buFont typeface="Arial" pitchFamily="34" charset="0"/>
              <a:buChar char="•"/>
              <a:defRPr/>
            </a:pPr>
            <a:r>
              <a:rPr lang="tr-TR" sz="2200" dirty="0" smtClean="0">
                <a:ea typeface="ＭＳ Ｐゴシック" pitchFamily="34" charset="-128"/>
              </a:rPr>
              <a:t>Ki genellikle </a:t>
            </a:r>
            <a:r>
              <a:rPr lang="tr-TR" sz="2200" dirty="0" err="1" smtClean="0">
                <a:ea typeface="ＭＳ Ｐゴシック" pitchFamily="34" charset="-128"/>
              </a:rPr>
              <a:t>normoselüler</a:t>
            </a:r>
            <a:r>
              <a:rPr lang="tr-TR" sz="2200" dirty="0" smtClean="0">
                <a:ea typeface="ＭＳ Ｐゴシック" pitchFamily="34" charset="-128"/>
              </a:rPr>
              <a:t> veya </a:t>
            </a:r>
            <a:r>
              <a:rPr lang="tr-TR" sz="2200" dirty="0" err="1" smtClean="0">
                <a:ea typeface="ＭＳ Ｐゴシック" pitchFamily="34" charset="-128"/>
              </a:rPr>
              <a:t>hiperselülerdir</a:t>
            </a:r>
            <a:r>
              <a:rPr lang="tr-TR" sz="2200" dirty="0" smtClean="0">
                <a:ea typeface="ＭＳ Ｐゴシック" pitchFamily="34" charset="-128"/>
              </a:rPr>
              <a:t>. </a:t>
            </a:r>
          </a:p>
          <a:p>
            <a:pPr marL="639763" lvl="1" indent="-273050" eaLnBrk="1" hangingPunct="1">
              <a:lnSpc>
                <a:spcPct val="150000"/>
              </a:lnSpc>
              <a:buFont typeface="Arial" pitchFamily="34" charset="0"/>
              <a:buChar char="•"/>
              <a:defRPr/>
            </a:pPr>
            <a:r>
              <a:rPr lang="tr-TR" sz="2200" dirty="0" err="1" smtClean="0">
                <a:ea typeface="ＭＳ Ｐゴシック" pitchFamily="34" charset="-128"/>
              </a:rPr>
              <a:t>Hiposelüler</a:t>
            </a:r>
            <a:r>
              <a:rPr lang="tr-TR" sz="2200" dirty="0" smtClean="0">
                <a:ea typeface="ＭＳ Ｐゴシック" pitchFamily="34" charset="-128"/>
              </a:rPr>
              <a:t> de olabilir:</a:t>
            </a:r>
          </a:p>
          <a:p>
            <a:pPr marL="639763" lvl="1" indent="-273050" eaLnBrk="1" hangingPunct="1">
              <a:lnSpc>
                <a:spcPct val="150000"/>
              </a:lnSpc>
              <a:buFont typeface="Arial" pitchFamily="34" charset="0"/>
              <a:buChar char="•"/>
              <a:defRPr/>
            </a:pPr>
            <a:r>
              <a:rPr lang="tr-TR" sz="1500" b="1" dirty="0" smtClean="0">
                <a:ea typeface="ＭＳ Ｐゴシック" pitchFamily="34" charset="-128"/>
              </a:rPr>
              <a:t> </a:t>
            </a:r>
            <a:r>
              <a:rPr lang="tr-TR" sz="2200" b="1" dirty="0" smtClean="0">
                <a:ea typeface="ＭＳ Ｐゴシック" pitchFamily="34" charset="-128"/>
              </a:rPr>
              <a:t>AA ile ayırıcı tanıda önemli</a:t>
            </a:r>
          </a:p>
          <a:p>
            <a:pPr marL="639763" lvl="1" indent="-273050" eaLnBrk="1" hangingPunct="1">
              <a:lnSpc>
                <a:spcPct val="150000"/>
              </a:lnSpc>
              <a:buFont typeface="Arial" pitchFamily="34" charset="0"/>
              <a:buChar char="•"/>
              <a:defRPr/>
            </a:pPr>
            <a:r>
              <a:rPr lang="tr-TR" sz="2200" dirty="0" smtClean="0">
                <a:ea typeface="ＭＳ Ｐゴシック" pitchFamily="34" charset="-128"/>
              </a:rPr>
              <a:t>Bir veya birden fazla seride kantitatif ve kalitatif anormallikler vardır. Bu da </a:t>
            </a:r>
            <a:r>
              <a:rPr lang="tr-TR" sz="2200" dirty="0" err="1" smtClean="0">
                <a:ea typeface="ＭＳ Ｐゴシック" pitchFamily="34" charset="-128"/>
              </a:rPr>
              <a:t>inefektif</a:t>
            </a:r>
            <a:r>
              <a:rPr lang="tr-TR" sz="2200" dirty="0" smtClean="0">
                <a:ea typeface="ＭＳ Ｐゴシック" pitchFamily="34" charset="-128"/>
              </a:rPr>
              <a:t> </a:t>
            </a:r>
            <a:r>
              <a:rPr lang="tr-TR" sz="2200" dirty="0" err="1" smtClean="0">
                <a:ea typeface="ＭＳ Ｐゴシック" pitchFamily="34" charset="-128"/>
              </a:rPr>
              <a:t>eritropoezis</a:t>
            </a:r>
            <a:r>
              <a:rPr lang="tr-TR" sz="2200" dirty="0" smtClean="0">
                <a:ea typeface="ＭＳ Ｐゴシック" pitchFamily="34" charset="-128"/>
              </a:rPr>
              <a:t> ve/veya </a:t>
            </a:r>
            <a:r>
              <a:rPr lang="tr-TR" sz="2200" dirty="0" err="1" smtClean="0">
                <a:ea typeface="ＭＳ Ｐゴシック" pitchFamily="34" charset="-128"/>
              </a:rPr>
              <a:t>granulopoezis</a:t>
            </a:r>
            <a:r>
              <a:rPr lang="tr-TR" sz="2200" dirty="0" smtClean="0">
                <a:ea typeface="ＭＳ Ｐゴシック" pitchFamily="34" charset="-128"/>
              </a:rPr>
              <a:t> ve/veya </a:t>
            </a:r>
            <a:r>
              <a:rPr lang="tr-TR" sz="2200" dirty="0" err="1" smtClean="0">
                <a:ea typeface="ＭＳ Ｐゴシック" pitchFamily="34" charset="-128"/>
              </a:rPr>
              <a:t>megakaryopoezis</a:t>
            </a:r>
            <a:r>
              <a:rPr lang="tr-TR" sz="2200" dirty="0" smtClean="0">
                <a:ea typeface="ＭＳ Ｐゴシック" pitchFamily="34" charset="-128"/>
              </a:rPr>
              <a:t> ile sonuçlanır.</a:t>
            </a:r>
            <a:r>
              <a:rPr lang="en-US" sz="2200" dirty="0" smtClean="0">
                <a:ea typeface="ＭＳ Ｐゴシック" pitchFamily="34" charset="-128"/>
              </a:rPr>
              <a:t> </a:t>
            </a:r>
          </a:p>
          <a:p>
            <a:pPr marL="639763" lvl="1" indent="-273050" eaLnBrk="1" hangingPunct="1">
              <a:lnSpc>
                <a:spcPct val="150000"/>
              </a:lnSpc>
              <a:buFont typeface="Arial" pitchFamily="34" charset="0"/>
              <a:buChar char="•"/>
              <a:defRPr/>
            </a:pPr>
            <a:r>
              <a:rPr lang="en-US" sz="2200" dirty="0" err="1" smtClean="0">
                <a:ea typeface="ＭＳ Ｐゴシック" pitchFamily="34" charset="-128"/>
              </a:rPr>
              <a:t>Sitogenetik</a:t>
            </a:r>
            <a:r>
              <a:rPr lang="en-US" sz="2200" dirty="0" smtClean="0">
                <a:ea typeface="ＭＳ Ｐゴシック" pitchFamily="34" charset="-128"/>
              </a:rPr>
              <a:t> </a:t>
            </a:r>
            <a:r>
              <a:rPr lang="en-US" sz="2200" dirty="0" err="1" smtClean="0">
                <a:ea typeface="ＭＳ Ｐゴシック" pitchFamily="34" charset="-128"/>
              </a:rPr>
              <a:t>anormallikler</a:t>
            </a:r>
            <a:r>
              <a:rPr lang="en-US" sz="2200" dirty="0" smtClean="0">
                <a:ea typeface="ＭＳ Ｐゴシック" pitchFamily="34" charset="-128"/>
              </a:rPr>
              <a:t> </a:t>
            </a:r>
            <a:r>
              <a:rPr lang="en-US" sz="2200" dirty="0" err="1" smtClean="0">
                <a:ea typeface="ＭＳ Ｐゴシック" pitchFamily="34" charset="-128"/>
              </a:rPr>
              <a:t>sık</a:t>
            </a:r>
            <a:r>
              <a:rPr lang="en-US" sz="2200" dirty="0" smtClean="0">
                <a:ea typeface="ＭＳ Ｐゴシック" pitchFamily="34" charset="-128"/>
              </a:rPr>
              <a:t> </a:t>
            </a:r>
            <a:r>
              <a:rPr lang="en-US" sz="2200" dirty="0" err="1" smtClean="0">
                <a:ea typeface="ＭＳ Ｐゴシック" pitchFamily="34" charset="-128"/>
              </a:rPr>
              <a:t>olarak</a:t>
            </a:r>
            <a:r>
              <a:rPr lang="en-US" sz="2200" dirty="0" smtClean="0">
                <a:ea typeface="ＭＳ Ｐゴシック" pitchFamily="34" charset="-128"/>
              </a:rPr>
              <a:t> </a:t>
            </a:r>
            <a:r>
              <a:rPr lang="en-US" sz="2200" dirty="0" err="1" smtClean="0">
                <a:ea typeface="ＭＳ Ｐゴシック" pitchFamily="34" charset="-128"/>
              </a:rPr>
              <a:t>karşılaşılır</a:t>
            </a:r>
            <a:r>
              <a:rPr lang="en-US" sz="2200" dirty="0" smtClean="0">
                <a:ea typeface="ＭＳ Ｐゴシック" pitchFamily="34" charset="-128"/>
              </a:rPr>
              <a:t>.</a:t>
            </a:r>
            <a:endParaRPr lang="tr-TR" sz="2200" dirty="0" smtClean="0">
              <a:ea typeface="ＭＳ Ｐゴシック" pitchFamily="34" charset="-128"/>
            </a:endParaRPr>
          </a:p>
          <a:p>
            <a:pPr marL="639763" lvl="1" indent="-273050" eaLnBrk="1" hangingPunct="1">
              <a:lnSpc>
                <a:spcPct val="150000"/>
              </a:lnSpc>
              <a:buFont typeface="Arial" pitchFamily="34" charset="0"/>
              <a:buChar char="•"/>
              <a:defRPr/>
            </a:pPr>
            <a:r>
              <a:rPr lang="tr-TR" sz="2200" dirty="0" err="1" smtClean="0">
                <a:ea typeface="ＭＳ Ｐゴシック" pitchFamily="34" charset="-128"/>
              </a:rPr>
              <a:t>Periferik</a:t>
            </a:r>
            <a:r>
              <a:rPr lang="tr-TR" sz="2200" dirty="0" smtClean="0">
                <a:ea typeface="ＭＳ Ｐゴシック" pitchFamily="34" charset="-128"/>
              </a:rPr>
              <a:t> kan yaymasında </a:t>
            </a:r>
            <a:r>
              <a:rPr lang="tr-TR" sz="2200" dirty="0" err="1" smtClean="0">
                <a:ea typeface="ＭＳ Ｐゴシック" pitchFamily="34" charset="-128"/>
              </a:rPr>
              <a:t>sitopeni</a:t>
            </a:r>
            <a:r>
              <a:rPr lang="tr-TR" sz="2200" dirty="0" smtClean="0">
                <a:ea typeface="ＭＳ Ｐゴシック" pitchFamily="34" charset="-128"/>
              </a:rPr>
              <a:t> ve  </a:t>
            </a:r>
            <a:r>
              <a:rPr lang="tr-TR" sz="2200" dirty="0" err="1" smtClean="0">
                <a:ea typeface="ＭＳ Ｐゴシック" pitchFamily="34" charset="-128"/>
              </a:rPr>
              <a:t>displastik</a:t>
            </a:r>
            <a:r>
              <a:rPr lang="tr-TR" sz="2200" dirty="0" smtClean="0">
                <a:ea typeface="ＭＳ Ｐゴシック" pitchFamily="34" charset="-128"/>
              </a:rPr>
              <a:t> (gelişimde anormallik) hücreler görülür. </a:t>
            </a:r>
          </a:p>
          <a:p>
            <a:pPr marL="639763" lvl="1" indent="-273050" eaLnBrk="1" hangingPunct="1">
              <a:lnSpc>
                <a:spcPct val="150000"/>
              </a:lnSpc>
              <a:buFont typeface="Arial" pitchFamily="34" charset="0"/>
              <a:buChar char="•"/>
              <a:defRPr/>
            </a:pPr>
            <a:endParaRPr lang="en-US" sz="2200" dirty="0" smtClean="0">
              <a:solidFill>
                <a:schemeClr val="hlink"/>
              </a:solidFill>
              <a:effectLst>
                <a:outerShdw blurRad="38100" dist="38100" dir="2700000" algn="tl">
                  <a:srgbClr val="FFFFFF"/>
                </a:outerShdw>
              </a:effectLst>
              <a:ea typeface="ＭＳ Ｐゴシック" pitchFamily="34" charset="-128"/>
            </a:endParaRPr>
          </a:p>
        </p:txBody>
      </p:sp>
    </p:spTree>
    <p:extLst>
      <p:ext uri="{BB962C8B-B14F-4D97-AF65-F5344CB8AC3E}">
        <p14:creationId xmlns:p14="http://schemas.microsoft.com/office/powerpoint/2010/main" val="25311907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7544" y="116632"/>
            <a:ext cx="8229600" cy="1143000"/>
          </a:xfrm>
        </p:spPr>
        <p:txBody>
          <a:bodyPr/>
          <a:lstStyle/>
          <a:p>
            <a:pPr eaLnBrk="1" hangingPunct="1"/>
            <a:r>
              <a:rPr lang="tr-TR" altLang="tr-TR" sz="4800" dirty="0" smtClean="0">
                <a:solidFill>
                  <a:schemeClr val="tx1"/>
                </a:solidFill>
                <a:ea typeface="ＭＳ Ｐゴシック" pitchFamily="34" charset="-128"/>
              </a:rPr>
              <a:t>MDS</a:t>
            </a:r>
          </a:p>
        </p:txBody>
      </p:sp>
      <p:sp>
        <p:nvSpPr>
          <p:cNvPr id="48131" name="Rectangle 3"/>
          <p:cNvSpPr>
            <a:spLocks noGrp="1" noChangeArrowheads="1"/>
          </p:cNvSpPr>
          <p:nvPr>
            <p:ph type="body" idx="1"/>
          </p:nvPr>
        </p:nvSpPr>
        <p:spPr>
          <a:xfrm>
            <a:off x="0" y="1988840"/>
            <a:ext cx="5112568" cy="4525963"/>
          </a:xfrm>
        </p:spPr>
        <p:txBody>
          <a:bodyPr/>
          <a:lstStyle/>
          <a:p>
            <a:pPr marL="0" indent="0" eaLnBrk="1" hangingPunct="1">
              <a:lnSpc>
                <a:spcPct val="150000"/>
              </a:lnSpc>
              <a:buNone/>
            </a:pPr>
            <a:r>
              <a:rPr lang="tr-TR" altLang="tr-TR" sz="2000" b="1" dirty="0">
                <a:ea typeface="ＭＳ Ｐゴシック" pitchFamily="34" charset="-128"/>
              </a:rPr>
              <a:t> </a:t>
            </a:r>
            <a:r>
              <a:rPr lang="tr-TR" altLang="tr-TR" sz="2000" b="1" dirty="0" smtClean="0">
                <a:ea typeface="ＭＳ Ｐゴシック" pitchFamily="34" charset="-128"/>
              </a:rPr>
              <a:t>     </a:t>
            </a:r>
            <a:r>
              <a:rPr lang="tr-TR" altLang="tr-TR" sz="2400" b="1" dirty="0" smtClean="0">
                <a:ea typeface="ＭＳ Ｐゴシック" pitchFamily="34" charset="-128"/>
              </a:rPr>
              <a:t>Karakteristik özellikleri:</a:t>
            </a:r>
          </a:p>
          <a:p>
            <a:pPr lvl="1" eaLnBrk="1" hangingPunct="1">
              <a:lnSpc>
                <a:spcPct val="150000"/>
              </a:lnSpc>
            </a:pPr>
            <a:r>
              <a:rPr lang="tr-TR" altLang="tr-TR" sz="2000" dirty="0" smtClean="0">
                <a:ea typeface="ＭＳ Ｐゴシック" pitchFamily="34" charset="-128"/>
              </a:rPr>
              <a:t> </a:t>
            </a:r>
            <a:r>
              <a:rPr lang="tr-TR" altLang="tr-TR" sz="2000" dirty="0" err="1" smtClean="0">
                <a:ea typeface="ＭＳ Ｐゴシック" pitchFamily="34" charset="-128"/>
              </a:rPr>
              <a:t>Displazi</a:t>
            </a:r>
            <a:r>
              <a:rPr lang="tr-TR" altLang="tr-TR" sz="2000" dirty="0" smtClean="0">
                <a:ea typeface="ＭＳ Ｐゴシック" pitchFamily="34" charset="-128"/>
              </a:rPr>
              <a:t>: Bir veya birden fazla seride</a:t>
            </a:r>
          </a:p>
          <a:p>
            <a:pPr lvl="1" eaLnBrk="1" hangingPunct="1">
              <a:lnSpc>
                <a:spcPct val="150000"/>
              </a:lnSpc>
            </a:pPr>
            <a:r>
              <a:rPr lang="tr-TR" altLang="tr-TR" sz="2000" dirty="0" smtClean="0">
                <a:ea typeface="ＭＳ Ｐゴシック" pitchFamily="34" charset="-128"/>
              </a:rPr>
              <a:t> </a:t>
            </a:r>
            <a:r>
              <a:rPr lang="tr-TR" altLang="tr-TR" sz="2000" dirty="0" err="1" smtClean="0">
                <a:ea typeface="ＭＳ Ｐゴシック" pitchFamily="34" charset="-128"/>
              </a:rPr>
              <a:t>İnefektif</a:t>
            </a:r>
            <a:r>
              <a:rPr lang="tr-TR" altLang="tr-TR" sz="2000" dirty="0" smtClean="0">
                <a:ea typeface="ＭＳ Ｐゴシック" pitchFamily="34" charset="-128"/>
              </a:rPr>
              <a:t> üretim</a:t>
            </a:r>
          </a:p>
          <a:p>
            <a:pPr lvl="1" eaLnBrk="1" hangingPunct="1">
              <a:lnSpc>
                <a:spcPct val="150000"/>
              </a:lnSpc>
            </a:pPr>
            <a:r>
              <a:rPr lang="tr-TR" altLang="tr-TR" sz="2000" dirty="0" smtClean="0">
                <a:ea typeface="ＭＳ Ｐゴシック" pitchFamily="34" charset="-128"/>
              </a:rPr>
              <a:t> </a:t>
            </a:r>
            <a:r>
              <a:rPr lang="tr-TR" altLang="tr-TR" sz="2000" dirty="0" err="1" smtClean="0">
                <a:ea typeface="ＭＳ Ｐゴシック" pitchFamily="34" charset="-128"/>
              </a:rPr>
              <a:t>Progresif</a:t>
            </a:r>
            <a:r>
              <a:rPr lang="tr-TR" altLang="tr-TR" sz="2000" dirty="0" smtClean="0">
                <a:ea typeface="ＭＳ Ｐゴシック" pitchFamily="34" charset="-128"/>
              </a:rPr>
              <a:t> </a:t>
            </a:r>
            <a:r>
              <a:rPr lang="tr-TR" altLang="tr-TR" sz="2000" dirty="0" err="1" smtClean="0">
                <a:ea typeface="ＭＳ Ｐゴシック" pitchFamily="34" charset="-128"/>
              </a:rPr>
              <a:t>sitopeni</a:t>
            </a:r>
            <a:r>
              <a:rPr lang="tr-TR" altLang="tr-TR" sz="2000" dirty="0" smtClean="0">
                <a:ea typeface="ＭＳ Ｐゴシック" pitchFamily="34" charset="-128"/>
              </a:rPr>
              <a:t> (</a:t>
            </a:r>
            <a:r>
              <a:rPr lang="tr-TR" altLang="tr-TR" sz="2000" dirty="0" err="1" smtClean="0">
                <a:ea typeface="ＭＳ Ｐゴシック" pitchFamily="34" charset="-128"/>
              </a:rPr>
              <a:t>ler</a:t>
            </a:r>
            <a:r>
              <a:rPr lang="tr-TR" altLang="tr-TR" sz="2000" dirty="0" smtClean="0">
                <a:ea typeface="ＭＳ Ｐゴシック" pitchFamily="34" charset="-128"/>
              </a:rPr>
              <a:t>)</a:t>
            </a:r>
          </a:p>
          <a:p>
            <a:pPr lvl="1" eaLnBrk="1" hangingPunct="1">
              <a:lnSpc>
                <a:spcPct val="150000"/>
              </a:lnSpc>
            </a:pPr>
            <a:r>
              <a:rPr lang="tr-TR" altLang="tr-TR" sz="2000" dirty="0" smtClean="0">
                <a:ea typeface="ＭＳ Ｐゴシック" pitchFamily="34" charset="-128"/>
              </a:rPr>
              <a:t> &lt;%20 lösemi </a:t>
            </a:r>
            <a:r>
              <a:rPr lang="tr-TR" altLang="tr-TR" sz="2000" dirty="0" err="1" smtClean="0">
                <a:ea typeface="ＭＳ Ｐゴシック" pitchFamily="34" charset="-128"/>
              </a:rPr>
              <a:t>blastı</a:t>
            </a:r>
            <a:endParaRPr lang="tr-TR" altLang="tr-TR" sz="2000" dirty="0" smtClean="0">
              <a:ea typeface="ＭＳ Ｐゴシック" pitchFamily="34" charset="-128"/>
            </a:endParaRPr>
          </a:p>
          <a:p>
            <a:pPr lvl="1" eaLnBrk="1" hangingPunct="1">
              <a:lnSpc>
                <a:spcPct val="150000"/>
              </a:lnSpc>
            </a:pPr>
            <a:r>
              <a:rPr lang="tr-TR" altLang="tr-TR" sz="2000" dirty="0" smtClean="0">
                <a:ea typeface="ＭＳ Ｐゴシック" pitchFamily="34" charset="-128"/>
              </a:rPr>
              <a:t>Normal veya anormal </a:t>
            </a:r>
            <a:r>
              <a:rPr lang="tr-TR" altLang="tr-TR" sz="2000" dirty="0" err="1" smtClean="0">
                <a:ea typeface="ＭＳ Ｐゴシック" pitchFamily="34" charset="-128"/>
              </a:rPr>
              <a:t>sitogenetik</a:t>
            </a:r>
            <a:endParaRPr lang="tr-TR" altLang="tr-TR" sz="2000" dirty="0" smtClean="0">
              <a:ea typeface="ＭＳ Ｐゴシック" pitchFamily="34" charset="-128"/>
            </a:endParaRPr>
          </a:p>
          <a:p>
            <a:pPr lvl="1" eaLnBrk="1" hangingPunct="1">
              <a:lnSpc>
                <a:spcPct val="150000"/>
              </a:lnSpc>
            </a:pPr>
            <a:r>
              <a:rPr lang="tr-TR" altLang="tr-TR" sz="2000" dirty="0" smtClean="0">
                <a:ea typeface="ＭＳ Ｐゴシック" pitchFamily="34" charset="-128"/>
              </a:rPr>
              <a:t> AML dönüşüm riski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276870"/>
            <a:ext cx="3384376" cy="3577413"/>
          </a:xfrm>
          <a:prstGeom prst="rect">
            <a:avLst/>
          </a:prstGeom>
          <a:ln/>
          <a:extLst/>
        </p:spPr>
        <p:style>
          <a:lnRef idx="0">
            <a:schemeClr val="accent3"/>
          </a:lnRef>
          <a:fillRef idx="3">
            <a:schemeClr val="accent3"/>
          </a:fillRef>
          <a:effectRef idx="3">
            <a:schemeClr val="accent3"/>
          </a:effectRef>
          <a:fontRef idx="minor">
            <a:schemeClr val="lt1"/>
          </a:fontRef>
        </p:style>
      </p:pic>
    </p:spTree>
    <p:extLst>
      <p:ext uri="{BB962C8B-B14F-4D97-AF65-F5344CB8AC3E}">
        <p14:creationId xmlns:p14="http://schemas.microsoft.com/office/powerpoint/2010/main" val="37328298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6487" y="1700808"/>
            <a:ext cx="4285513" cy="4608512"/>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50181" name="Rectangle 1"/>
          <p:cNvSpPr>
            <a:spLocks noChangeArrowheads="1"/>
          </p:cNvSpPr>
          <p:nvPr/>
        </p:nvSpPr>
        <p:spPr bwMode="auto">
          <a:xfrm>
            <a:off x="4860032" y="1327199"/>
            <a:ext cx="3571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b="1" dirty="0" err="1">
                <a:solidFill>
                  <a:schemeClr val="bg2"/>
                </a:solidFill>
              </a:rPr>
              <a:t>Pseudo</a:t>
            </a:r>
            <a:r>
              <a:rPr lang="tr-TR" altLang="tr-TR" b="1" dirty="0">
                <a:solidFill>
                  <a:schemeClr val="bg2"/>
                </a:solidFill>
              </a:rPr>
              <a:t>–</a:t>
            </a:r>
            <a:r>
              <a:rPr lang="tr-TR" altLang="tr-TR" b="1" dirty="0" err="1">
                <a:solidFill>
                  <a:schemeClr val="bg2"/>
                </a:solidFill>
              </a:rPr>
              <a:t>Pelger-Huët</a:t>
            </a:r>
            <a:r>
              <a:rPr lang="tr-TR" altLang="tr-TR" b="1" dirty="0">
                <a:solidFill>
                  <a:schemeClr val="bg2"/>
                </a:solidFill>
              </a:rPr>
              <a:t> anomalisi</a:t>
            </a:r>
            <a:endParaRPr lang="en-US" altLang="tr-TR" dirty="0">
              <a:solidFill>
                <a:schemeClr val="bg2"/>
              </a:solidFill>
            </a:endParaRPr>
          </a:p>
        </p:txBody>
      </p:sp>
      <p:sp>
        <p:nvSpPr>
          <p:cNvPr id="50182" name="Rectangle 1"/>
          <p:cNvSpPr>
            <a:spLocks noChangeArrowheads="1"/>
          </p:cNvSpPr>
          <p:nvPr/>
        </p:nvSpPr>
        <p:spPr bwMode="auto">
          <a:xfrm>
            <a:off x="1436853" y="1343484"/>
            <a:ext cx="212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tr-TR" altLang="tr-TR" b="1" dirty="0">
                <a:solidFill>
                  <a:schemeClr val="bg2"/>
                </a:solidFill>
              </a:rPr>
              <a:t>Normal </a:t>
            </a:r>
            <a:r>
              <a:rPr lang="tr-TR" altLang="tr-TR" b="1" dirty="0" err="1">
                <a:solidFill>
                  <a:schemeClr val="bg2"/>
                </a:solidFill>
              </a:rPr>
              <a:t>nötrofiller</a:t>
            </a:r>
            <a:endParaRPr lang="en-US" altLang="tr-TR" dirty="0">
              <a:solidFill>
                <a:schemeClr val="bg2"/>
              </a:solidFill>
            </a:endParaRPr>
          </a:p>
        </p:txBody>
      </p:sp>
      <p:sp>
        <p:nvSpPr>
          <p:cNvPr id="7" name="Rectangle 2"/>
          <p:cNvSpPr>
            <a:spLocks noGrp="1" noChangeArrowheads="1"/>
          </p:cNvSpPr>
          <p:nvPr>
            <p:ph type="title"/>
          </p:nvPr>
        </p:nvSpPr>
        <p:spPr>
          <a:xfrm>
            <a:off x="467544" y="116632"/>
            <a:ext cx="8229600" cy="1143000"/>
          </a:xfrm>
        </p:spPr>
        <p:txBody>
          <a:bodyPr/>
          <a:lstStyle/>
          <a:p>
            <a:pPr eaLnBrk="1" hangingPunct="1"/>
            <a:r>
              <a:rPr lang="tr-TR" altLang="tr-TR" sz="4800" dirty="0" smtClean="0">
                <a:solidFill>
                  <a:schemeClr val="tx1"/>
                </a:solidFill>
                <a:ea typeface="ＭＳ Ｐゴシック" pitchFamily="34" charset="-128"/>
              </a:rPr>
              <a:t>MDS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2351" y="1727425"/>
            <a:ext cx="4200129" cy="4608512"/>
          </a:xfrm>
          <a:prstGeom prst="rect">
            <a:avLst/>
          </a:prstGeom>
          <a:ln/>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p14="http://schemas.microsoft.com/office/powerpoint/2010/main" val="12045915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6" descr="DA2DB3DC7C83FF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789040"/>
            <a:ext cx="3672408" cy="2374595"/>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51203" name="Picture 26" descr="000194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48" y="1556792"/>
            <a:ext cx="3564396" cy="2088232"/>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4" name="Rectangle 2"/>
          <p:cNvSpPr>
            <a:spLocks noGrp="1" noChangeArrowheads="1"/>
          </p:cNvSpPr>
          <p:nvPr>
            <p:ph type="title" idx="4294967295"/>
          </p:nvPr>
        </p:nvSpPr>
        <p:spPr>
          <a:xfrm>
            <a:off x="4572000" y="1545201"/>
            <a:ext cx="4219501" cy="864096"/>
          </a:xfrm>
        </p:spPr>
        <p:txBody>
          <a:bodyPr/>
          <a:lstStyle/>
          <a:p>
            <a:pPr eaLnBrk="1" hangingPunct="1"/>
            <a:r>
              <a:rPr lang="en-GB" altLang="tr-TR" sz="2000" dirty="0" smtClean="0">
                <a:solidFill>
                  <a:srgbClr val="CC0000"/>
                </a:solidFill>
                <a:ea typeface="ＭＳ Ｐゴシック" pitchFamily="34" charset="-128"/>
              </a:rPr>
              <a:t>Ring </a:t>
            </a:r>
            <a:r>
              <a:rPr lang="en-GB" altLang="tr-TR" sz="2000" dirty="0" err="1" smtClean="0">
                <a:solidFill>
                  <a:srgbClr val="CC0000"/>
                </a:solidFill>
                <a:ea typeface="ＭＳ Ｐゴシック" pitchFamily="34" charset="-128"/>
              </a:rPr>
              <a:t>sideroblast</a:t>
            </a:r>
            <a:r>
              <a:rPr lang="tr-TR" altLang="tr-TR" sz="2000" dirty="0" smtClean="0">
                <a:solidFill>
                  <a:srgbClr val="CC0000"/>
                </a:solidFill>
                <a:ea typeface="ＭＳ Ｐゴシック" pitchFamily="34" charset="-128"/>
              </a:rPr>
              <a:t>: </a:t>
            </a:r>
            <a:r>
              <a:rPr lang="tr-TR" altLang="tr-TR" sz="2000" dirty="0" smtClean="0">
                <a:ea typeface="ＭＳ Ｐゴシック" pitchFamily="34" charset="-128"/>
              </a:rPr>
              <a:t/>
            </a:r>
            <a:br>
              <a:rPr lang="tr-TR" altLang="tr-TR" sz="2000" dirty="0" smtClean="0">
                <a:ea typeface="ＭＳ Ｐゴシック" pitchFamily="34" charset="-128"/>
              </a:rPr>
            </a:br>
            <a:r>
              <a:rPr lang="tr-TR" altLang="tr-TR" sz="2000" dirty="0" smtClean="0">
                <a:ea typeface="ＭＳ Ｐゴシック" pitchFamily="34" charset="-128"/>
              </a:rPr>
              <a:t>(Sitoplazmasında demir granülleri içeren </a:t>
            </a:r>
            <a:r>
              <a:rPr lang="tr-TR" altLang="tr-TR" sz="2000" dirty="0" err="1" smtClean="0">
                <a:ea typeface="ＭＳ Ｐゴシック" pitchFamily="34" charset="-128"/>
              </a:rPr>
              <a:t>eritroblastlar</a:t>
            </a:r>
            <a:r>
              <a:rPr lang="tr-TR" altLang="tr-TR" sz="2000" dirty="0" smtClean="0">
                <a:ea typeface="ＭＳ Ｐゴシック" pitchFamily="34" charset="-128"/>
              </a:rPr>
              <a:t>)</a:t>
            </a:r>
            <a:endParaRPr lang="en-GB" altLang="tr-TR" sz="2000" dirty="0" smtClean="0">
              <a:ea typeface="ＭＳ Ｐゴシック" pitchFamily="34" charset="-128"/>
            </a:endParaRPr>
          </a:p>
        </p:txBody>
      </p:sp>
      <p:sp>
        <p:nvSpPr>
          <p:cNvPr id="2" name="Dikdörtgen 1"/>
          <p:cNvSpPr/>
          <p:nvPr/>
        </p:nvSpPr>
        <p:spPr>
          <a:xfrm>
            <a:off x="1476405" y="3932221"/>
            <a:ext cx="755335" cy="400110"/>
          </a:xfrm>
          <a:prstGeom prst="rect">
            <a:avLst/>
          </a:prstGeom>
        </p:spPr>
        <p:txBody>
          <a:bodyPr wrap="none">
            <a:spAutoFit/>
          </a:bodyPr>
          <a:lstStyle/>
          <a:p>
            <a:r>
              <a:rPr lang="tr-TR" altLang="tr-TR" sz="2000" kern="0" dirty="0">
                <a:solidFill>
                  <a:srgbClr val="000000"/>
                </a:solidFill>
                <a:ea typeface="ＭＳ Ｐゴシック" pitchFamily="34" charset="-128"/>
              </a:rPr>
              <a:t>MDS</a:t>
            </a:r>
            <a:endParaRPr lang="tr-TR" dirty="0"/>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2571366"/>
            <a:ext cx="3384376" cy="3521930"/>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7" name="Rectangle 2"/>
          <p:cNvSpPr>
            <a:spLocks noGrp="1" noChangeArrowheads="1"/>
          </p:cNvSpPr>
          <p:nvPr>
            <p:ph type="title"/>
          </p:nvPr>
        </p:nvSpPr>
        <p:spPr>
          <a:xfrm>
            <a:off x="467544" y="116632"/>
            <a:ext cx="8229600" cy="1143000"/>
          </a:xfrm>
        </p:spPr>
        <p:txBody>
          <a:bodyPr/>
          <a:lstStyle/>
          <a:p>
            <a:pPr eaLnBrk="1" hangingPunct="1"/>
            <a:r>
              <a:rPr lang="tr-TR" altLang="tr-TR" sz="4800" dirty="0" smtClean="0">
                <a:solidFill>
                  <a:schemeClr val="tx1"/>
                </a:solidFill>
                <a:ea typeface="ＭＳ Ｐゴシック" pitchFamily="34" charset="-128"/>
              </a:rPr>
              <a:t>MDS</a:t>
            </a:r>
          </a:p>
        </p:txBody>
      </p:sp>
      <p:sp>
        <p:nvSpPr>
          <p:cNvPr id="3" name="Dikdörtgen 2"/>
          <p:cNvSpPr/>
          <p:nvPr/>
        </p:nvSpPr>
        <p:spPr>
          <a:xfrm>
            <a:off x="2843808" y="2780928"/>
            <a:ext cx="992579" cy="369332"/>
          </a:xfrm>
          <a:prstGeom prst="rect">
            <a:avLst/>
          </a:prstGeom>
        </p:spPr>
        <p:txBody>
          <a:bodyPr wrap="none">
            <a:spAutoFit/>
          </a:bodyPr>
          <a:lstStyle/>
          <a:p>
            <a:r>
              <a:rPr lang="tr-TR" altLang="tr-TR" dirty="0" err="1">
                <a:ea typeface="ＭＳ Ｐゴシック" pitchFamily="34" charset="-128"/>
              </a:rPr>
              <a:t>Displazi</a:t>
            </a:r>
            <a:endParaRPr lang="tr-TR" dirty="0"/>
          </a:p>
        </p:txBody>
      </p:sp>
    </p:spTree>
    <p:extLst>
      <p:ext uri="{BB962C8B-B14F-4D97-AF65-F5344CB8AC3E}">
        <p14:creationId xmlns:p14="http://schemas.microsoft.com/office/powerpoint/2010/main" val="6131215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548680"/>
            <a:ext cx="8035925" cy="244475"/>
          </a:xfrm>
        </p:spPr>
        <p:txBody>
          <a:bodyPr/>
          <a:lstStyle/>
          <a:p>
            <a:pPr eaLnBrk="1" hangingPunct="1"/>
            <a:r>
              <a:rPr lang="tr-TR" altLang="tr-TR" sz="2900" b="1" dirty="0" smtClean="0">
                <a:ea typeface="ＭＳ Ｐゴシック" pitchFamily="34" charset="-128"/>
              </a:rPr>
              <a:t>Ayırıcı tanı: </a:t>
            </a:r>
            <a:r>
              <a:rPr lang="tr-TR" altLang="tr-TR" sz="2900" b="1" dirty="0" err="1" smtClean="0">
                <a:ea typeface="ＭＳ Ｐゴシック" pitchFamily="34" charset="-128"/>
              </a:rPr>
              <a:t>Aplastik</a:t>
            </a:r>
            <a:r>
              <a:rPr lang="tr-TR" altLang="tr-TR" sz="2900" b="1" dirty="0" smtClean="0">
                <a:ea typeface="ＭＳ Ｐゴシック" pitchFamily="34" charset="-128"/>
              </a:rPr>
              <a:t> anemi-MDS</a:t>
            </a:r>
            <a:endParaRPr lang="en-GB" altLang="tr-TR" sz="2900" b="1" dirty="0" smtClean="0">
              <a:ea typeface="ＭＳ Ｐゴシック" pitchFamily="34" charset="-128"/>
            </a:endParaRPr>
          </a:p>
        </p:txBody>
      </p:sp>
      <p:pic>
        <p:nvPicPr>
          <p:cNvPr id="49156" name="Picture 5"/>
          <p:cNvPicPr>
            <a:picLocks noChangeAspect="1" noChangeArrowheads="1"/>
          </p:cNvPicPr>
          <p:nvPr/>
        </p:nvPicPr>
        <p:blipFill>
          <a:blip r:embed="rId2">
            <a:extLst>
              <a:ext uri="{28A0092B-C50C-407E-A947-70E740481C1C}">
                <a14:useLocalDpi xmlns:a14="http://schemas.microsoft.com/office/drawing/2010/main" val="0"/>
              </a:ext>
            </a:extLst>
          </a:blip>
          <a:srcRect l="40530" t="37796" r="40530" b="22678"/>
          <a:stretch>
            <a:fillRect/>
          </a:stretch>
        </p:blipFill>
        <p:spPr bwMode="auto">
          <a:xfrm>
            <a:off x="6005512" y="1752600"/>
            <a:ext cx="2884488" cy="403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9157" name="Text Box 6"/>
          <p:cNvSpPr txBox="1">
            <a:spLocks noChangeArrowheads="1"/>
          </p:cNvSpPr>
          <p:nvPr/>
        </p:nvSpPr>
        <p:spPr bwMode="auto">
          <a:xfrm>
            <a:off x="6072188" y="5857875"/>
            <a:ext cx="2751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kumimoji="1" lang="en-GB" altLang="tr-TR" sz="3200" dirty="0">
                <a:solidFill>
                  <a:schemeClr val="tx2"/>
                </a:solidFill>
                <a:latin typeface="Verdana" pitchFamily="34" charset="0"/>
              </a:rPr>
              <a:t>Normal</a:t>
            </a:r>
            <a:r>
              <a:rPr kumimoji="1" lang="tr-TR" altLang="tr-TR" sz="3200" dirty="0">
                <a:solidFill>
                  <a:schemeClr val="tx2"/>
                </a:solidFill>
                <a:latin typeface="Verdana" pitchFamily="34" charset="0"/>
              </a:rPr>
              <a:t> (AA)</a:t>
            </a:r>
            <a:endParaRPr kumimoji="1" lang="en-GB" altLang="tr-TR" sz="3200" dirty="0">
              <a:solidFill>
                <a:schemeClr val="tx2"/>
              </a:solidFill>
              <a:latin typeface="Verdana" pitchFamily="34" charset="0"/>
            </a:endParaRPr>
          </a:p>
        </p:txBody>
      </p:sp>
      <p:sp>
        <p:nvSpPr>
          <p:cNvPr id="49158" name="Text Box 7"/>
          <p:cNvSpPr txBox="1">
            <a:spLocks noChangeArrowheads="1"/>
          </p:cNvSpPr>
          <p:nvPr/>
        </p:nvSpPr>
        <p:spPr bwMode="auto">
          <a:xfrm>
            <a:off x="1219200" y="5791200"/>
            <a:ext cx="4368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kumimoji="1" lang="en-GB" altLang="tr-TR" sz="3200">
                <a:solidFill>
                  <a:schemeClr val="tx2"/>
                </a:solidFill>
                <a:latin typeface="Verdana" pitchFamily="34" charset="0"/>
              </a:rPr>
              <a:t>D</a:t>
            </a:r>
            <a:r>
              <a:rPr kumimoji="1" lang="tr-TR" altLang="tr-TR" sz="3200">
                <a:solidFill>
                  <a:schemeClr val="tx2"/>
                </a:solidFill>
                <a:latin typeface="Verdana" pitchFamily="34" charset="0"/>
              </a:rPr>
              <a:t>is</a:t>
            </a:r>
            <a:r>
              <a:rPr kumimoji="1" lang="en-GB" altLang="tr-TR" sz="3200">
                <a:solidFill>
                  <a:schemeClr val="tx2"/>
                </a:solidFill>
                <a:latin typeface="Verdana" pitchFamily="34" charset="0"/>
              </a:rPr>
              <a:t>er</a:t>
            </a:r>
            <a:r>
              <a:rPr kumimoji="1" lang="tr-TR" altLang="tr-TR" sz="3200">
                <a:solidFill>
                  <a:schemeClr val="tx2"/>
                </a:solidFill>
                <a:latin typeface="Verdana" pitchFamily="34" charset="0"/>
              </a:rPr>
              <a:t>i</a:t>
            </a:r>
            <a:r>
              <a:rPr kumimoji="1" lang="en-GB" altLang="tr-TR" sz="3200">
                <a:solidFill>
                  <a:schemeClr val="tx2"/>
                </a:solidFill>
                <a:latin typeface="Verdana" pitchFamily="34" charset="0"/>
              </a:rPr>
              <a:t>tropoe</a:t>
            </a:r>
            <a:r>
              <a:rPr kumimoji="1" lang="tr-TR" altLang="tr-TR" sz="3200">
                <a:solidFill>
                  <a:schemeClr val="tx2"/>
                </a:solidFill>
                <a:latin typeface="Verdana" pitchFamily="34" charset="0"/>
              </a:rPr>
              <a:t>z (MDS)</a:t>
            </a:r>
            <a:endParaRPr kumimoji="1" lang="en-GB" altLang="tr-TR" sz="3200">
              <a:solidFill>
                <a:schemeClr val="tx2"/>
              </a:solidFill>
              <a:latin typeface="Verdana" pitchFamily="34"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985962"/>
            <a:ext cx="3382963"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3059032" y="2204864"/>
            <a:ext cx="1479892" cy="369332"/>
          </a:xfrm>
          <a:prstGeom prst="rect">
            <a:avLst/>
          </a:prstGeom>
        </p:spPr>
        <p:txBody>
          <a:bodyPr wrap="none">
            <a:spAutoFit/>
          </a:bodyPr>
          <a:lstStyle/>
          <a:p>
            <a:r>
              <a:rPr lang="tr-TR" altLang="tr-TR" dirty="0" smtClean="0">
                <a:ea typeface="ＭＳ Ｐゴシック" pitchFamily="34" charset="-128"/>
              </a:rPr>
              <a:t>Ağır </a:t>
            </a:r>
            <a:r>
              <a:rPr lang="tr-TR" altLang="tr-TR" dirty="0" err="1" smtClean="0">
                <a:ea typeface="ＭＳ Ｐゴシック" pitchFamily="34" charset="-128"/>
              </a:rPr>
              <a:t>Displazi</a:t>
            </a:r>
            <a:endParaRPr lang="tr-TR" dirty="0"/>
          </a:p>
        </p:txBody>
      </p:sp>
    </p:spTree>
    <p:extLst>
      <p:ext uri="{BB962C8B-B14F-4D97-AF65-F5344CB8AC3E}">
        <p14:creationId xmlns:p14="http://schemas.microsoft.com/office/powerpoint/2010/main" val="7207798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395536" y="260648"/>
            <a:ext cx="8385175" cy="762000"/>
          </a:xfrm>
        </p:spPr>
        <p:txBody>
          <a:bodyPr/>
          <a:lstStyle/>
          <a:p>
            <a:pPr eaLnBrk="1" hangingPunct="1"/>
            <a:r>
              <a:rPr lang="tr-TR" altLang="tr-TR" sz="2800" b="1" dirty="0" smtClean="0">
                <a:ea typeface="ＭＳ Ｐゴシック" pitchFamily="34" charset="-128"/>
              </a:rPr>
              <a:t>HİPERSİPLENİZM</a:t>
            </a:r>
            <a:endParaRPr lang="tr-TR" altLang="tr-TR" sz="2800" b="1" dirty="0" smtClean="0">
              <a:solidFill>
                <a:srgbClr val="005CB8"/>
              </a:solidFill>
              <a:ea typeface="ＭＳ Ｐゴシック" pitchFamily="34" charset="-128"/>
            </a:endParaRPr>
          </a:p>
        </p:txBody>
      </p:sp>
      <p:sp>
        <p:nvSpPr>
          <p:cNvPr id="143363" name="Rectangle 3"/>
          <p:cNvSpPr>
            <a:spLocks noGrp="1" noChangeArrowheads="1"/>
          </p:cNvSpPr>
          <p:nvPr>
            <p:ph type="body" idx="4294967295"/>
          </p:nvPr>
        </p:nvSpPr>
        <p:spPr>
          <a:xfrm>
            <a:off x="493417" y="1844824"/>
            <a:ext cx="8007350" cy="4191000"/>
          </a:xfrm>
        </p:spPr>
        <p:txBody>
          <a:bodyPr>
            <a:normAutofit/>
          </a:bodyPr>
          <a:lstStyle/>
          <a:p>
            <a:pPr marL="495300" indent="-495300" eaLnBrk="1" hangingPunct="1">
              <a:lnSpc>
                <a:spcPct val="130000"/>
              </a:lnSpc>
              <a:buFont typeface="Wingdings" pitchFamily="2" charset="2"/>
              <a:buNone/>
              <a:defRPr/>
            </a:pPr>
            <a:endParaRPr lang="tr-TR" sz="2000" b="1" dirty="0" smtClean="0">
              <a:solidFill>
                <a:srgbClr val="005CB8"/>
              </a:solidFill>
              <a:effectLst>
                <a:outerShdw blurRad="38100" dist="38100" dir="2700000" algn="tl">
                  <a:srgbClr val="FFFFFF"/>
                </a:outerShdw>
              </a:effectLst>
              <a:ea typeface="ＭＳ Ｐゴシック" pitchFamily="34" charset="-128"/>
            </a:endParaRPr>
          </a:p>
          <a:p>
            <a:pPr marL="495300" indent="-495300" eaLnBrk="1" hangingPunct="1">
              <a:lnSpc>
                <a:spcPct val="130000"/>
              </a:lnSpc>
              <a:buFont typeface="Wingdings" pitchFamily="2" charset="2"/>
              <a:buNone/>
              <a:defRPr/>
            </a:pPr>
            <a:r>
              <a:rPr lang="tr-TR" sz="2000" dirty="0" smtClean="0">
                <a:ea typeface="ＭＳ Ｐゴシック" pitchFamily="34" charset="-128"/>
              </a:rPr>
              <a:t>Büyümüş dalak içinde eritrosit, lökosit ve </a:t>
            </a:r>
            <a:r>
              <a:rPr lang="tr-TR" sz="2000" dirty="0" err="1" smtClean="0">
                <a:ea typeface="ＭＳ Ｐゴシック" pitchFamily="34" charset="-128"/>
              </a:rPr>
              <a:t>trombositlerin</a:t>
            </a:r>
            <a:r>
              <a:rPr lang="tr-TR" sz="2000" dirty="0" smtClean="0">
                <a:ea typeface="ＭＳ Ｐゴシック" pitchFamily="34" charset="-128"/>
              </a:rPr>
              <a:t> tutulması (</a:t>
            </a:r>
            <a:r>
              <a:rPr lang="tr-TR" sz="2000" dirty="0" err="1" smtClean="0">
                <a:ea typeface="ＭＳ Ｐゴシック" pitchFamily="34" charset="-128"/>
              </a:rPr>
              <a:t>sekestrasyon</a:t>
            </a:r>
            <a:r>
              <a:rPr lang="tr-TR" sz="2000" dirty="0" smtClean="0">
                <a:ea typeface="ＭＳ Ｐゴシック" pitchFamily="34" charset="-128"/>
              </a:rPr>
              <a:t>) ve yıkımlarını artması</a:t>
            </a:r>
          </a:p>
          <a:p>
            <a:pPr marL="495300" indent="-495300" eaLnBrk="1" hangingPunct="1">
              <a:lnSpc>
                <a:spcPct val="130000"/>
              </a:lnSpc>
              <a:buFont typeface="Wingdings" pitchFamily="2" charset="2"/>
              <a:buAutoNum type="arabicPeriod"/>
              <a:defRPr/>
            </a:pPr>
            <a:r>
              <a:rPr lang="tr-TR" sz="2000" dirty="0" err="1" smtClean="0">
                <a:ea typeface="ＭＳ Ｐゴシック" pitchFamily="34" charset="-128"/>
              </a:rPr>
              <a:t>Splenomegali</a:t>
            </a:r>
            <a:endParaRPr lang="tr-TR" sz="2000" dirty="0" smtClean="0">
              <a:ea typeface="ＭＳ Ｐゴシック" pitchFamily="34" charset="-128"/>
            </a:endParaRPr>
          </a:p>
          <a:p>
            <a:pPr marL="495300" indent="-495300" eaLnBrk="1" hangingPunct="1">
              <a:lnSpc>
                <a:spcPct val="130000"/>
              </a:lnSpc>
              <a:buFont typeface="Wingdings" pitchFamily="2" charset="2"/>
              <a:buAutoNum type="arabicPeriod"/>
              <a:defRPr/>
            </a:pPr>
            <a:r>
              <a:rPr lang="tr-TR" sz="2000" dirty="0" err="1" smtClean="0">
                <a:ea typeface="ＭＳ Ｐゴシック" pitchFamily="34" charset="-128"/>
              </a:rPr>
              <a:t>Sitopeni</a:t>
            </a:r>
            <a:r>
              <a:rPr lang="tr-TR" sz="2000" dirty="0" smtClean="0">
                <a:ea typeface="ＭＳ Ｐゴシック" pitchFamily="34" charset="-128"/>
              </a:rPr>
              <a:t> (</a:t>
            </a:r>
            <a:r>
              <a:rPr lang="tr-TR" sz="2000" dirty="0" err="1" smtClean="0">
                <a:ea typeface="ＭＳ Ｐゴシック" pitchFamily="34" charset="-128"/>
              </a:rPr>
              <a:t>pansitopeni</a:t>
            </a:r>
            <a:r>
              <a:rPr lang="tr-TR" sz="2000" dirty="0" smtClean="0">
                <a:ea typeface="ＭＳ Ｐゴシック" pitchFamily="34" charset="-128"/>
              </a:rPr>
              <a:t> olabilir)</a:t>
            </a:r>
          </a:p>
          <a:p>
            <a:pPr marL="495300" indent="-495300" eaLnBrk="1" hangingPunct="1">
              <a:lnSpc>
                <a:spcPct val="130000"/>
              </a:lnSpc>
              <a:buFont typeface="Wingdings" pitchFamily="2" charset="2"/>
              <a:buAutoNum type="arabicPeriod"/>
              <a:defRPr/>
            </a:pPr>
            <a:r>
              <a:rPr lang="tr-TR" sz="2000" dirty="0" smtClean="0">
                <a:ea typeface="ＭＳ Ｐゴシック" pitchFamily="34" charset="-128"/>
              </a:rPr>
              <a:t>Kemik iliğinde </a:t>
            </a:r>
            <a:r>
              <a:rPr lang="tr-TR" sz="2000" dirty="0" err="1" smtClean="0">
                <a:ea typeface="ＭＳ Ｐゴシック" pitchFamily="34" charset="-128"/>
              </a:rPr>
              <a:t>eritroid</a:t>
            </a:r>
            <a:r>
              <a:rPr lang="tr-TR" sz="2000" dirty="0" smtClean="0">
                <a:ea typeface="ＭＳ Ｐゴシック" pitchFamily="34" charset="-128"/>
              </a:rPr>
              <a:t> </a:t>
            </a:r>
            <a:r>
              <a:rPr lang="tr-TR" sz="2000" dirty="0" err="1" smtClean="0">
                <a:ea typeface="ＭＳ Ｐゴシック" pitchFamily="34" charset="-128"/>
              </a:rPr>
              <a:t>hiperplazi</a:t>
            </a:r>
            <a:endParaRPr lang="tr-TR" sz="2000" dirty="0" smtClean="0">
              <a:ea typeface="ＭＳ Ｐゴシック" pitchFamily="34" charset="-128"/>
            </a:endParaRPr>
          </a:p>
          <a:p>
            <a:pPr marL="495300" indent="-495300" eaLnBrk="1" hangingPunct="1">
              <a:lnSpc>
                <a:spcPct val="130000"/>
              </a:lnSpc>
              <a:buFont typeface="Wingdings" pitchFamily="2" charset="2"/>
              <a:buAutoNum type="arabicPeriod"/>
              <a:defRPr/>
            </a:pPr>
            <a:r>
              <a:rPr lang="tr-TR" sz="2000" dirty="0" err="1" smtClean="0">
                <a:ea typeface="ＭＳ Ｐゴシック" pitchFamily="34" charset="-128"/>
              </a:rPr>
              <a:t>Splenektomi</a:t>
            </a:r>
            <a:r>
              <a:rPr lang="tr-TR" sz="2000" dirty="0" smtClean="0">
                <a:ea typeface="ＭＳ Ｐゴシック" pitchFamily="34" charset="-128"/>
              </a:rPr>
              <a:t> ile </a:t>
            </a:r>
            <a:r>
              <a:rPr lang="tr-TR" sz="2000" dirty="0" err="1" smtClean="0">
                <a:ea typeface="ＭＳ Ｐゴシック" pitchFamily="34" charset="-128"/>
              </a:rPr>
              <a:t>sitopenilerin</a:t>
            </a:r>
            <a:r>
              <a:rPr lang="tr-TR" sz="2000" dirty="0" smtClean="0">
                <a:ea typeface="ＭＳ Ｐゴシック" pitchFamily="34" charset="-128"/>
              </a:rPr>
              <a:t> düzelmesi</a:t>
            </a:r>
          </a:p>
          <a:p>
            <a:pPr marL="495300" indent="-495300" eaLnBrk="1" hangingPunct="1">
              <a:lnSpc>
                <a:spcPct val="130000"/>
              </a:lnSpc>
              <a:buFont typeface="Wingdings" pitchFamily="2" charset="2"/>
              <a:buAutoNum type="arabicPeriod"/>
              <a:defRPr/>
            </a:pPr>
            <a:endParaRPr lang="tr-TR" sz="2000" dirty="0" smtClean="0">
              <a:ea typeface="ＭＳ Ｐゴシック" pitchFamily="34" charset="-128"/>
            </a:endParaRPr>
          </a:p>
          <a:p>
            <a:pPr marL="495300" indent="-495300" eaLnBrk="1" hangingPunct="1">
              <a:lnSpc>
                <a:spcPct val="130000"/>
              </a:lnSpc>
              <a:buFont typeface="Wingdings" pitchFamily="2" charset="2"/>
              <a:buAutoNum type="arabicPeriod"/>
              <a:defRPr/>
            </a:pPr>
            <a:endParaRPr lang="tr-TR" sz="2000" dirty="0" smtClean="0">
              <a:ea typeface="ＭＳ Ｐゴシック" pitchFamily="34" charset="-128"/>
            </a:endParaRPr>
          </a:p>
        </p:txBody>
      </p:sp>
      <p:pic>
        <p:nvPicPr>
          <p:cNvPr id="9218" name="Picture 2" descr="http://www.surgical-tutor.org.uk/pictures/images/hepatobiliary/spleen_it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2711" y="4437112"/>
            <a:ext cx="2560615" cy="1923307"/>
          </a:xfrm>
          <a:prstGeom prst="rect">
            <a:avLst/>
          </a:prstGeom>
          <a:extLst/>
        </p:spPr>
        <p:style>
          <a:lnRef idx="0">
            <a:schemeClr val="accent1"/>
          </a:lnRef>
          <a:fillRef idx="3">
            <a:schemeClr val="accent1"/>
          </a:fillRef>
          <a:effectRef idx="3">
            <a:schemeClr val="accent1"/>
          </a:effectRef>
          <a:fontRef idx="minor">
            <a:schemeClr val="lt1"/>
          </a:fontRef>
        </p:style>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2711" y="2852936"/>
            <a:ext cx="2560615" cy="1548914"/>
          </a:xfrm>
          <a:prstGeom prst="rect">
            <a:avLst/>
          </a:prstGeom>
          <a:ln>
            <a:headEnd/>
            <a:tailEnd/>
          </a:ln>
          <a:extLst/>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p14="http://schemas.microsoft.com/office/powerpoint/2010/main" val="3220374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3387" y="2520676"/>
            <a:ext cx="1805867" cy="807933"/>
          </a:xfrm>
          <a:prstGeom prst="rect">
            <a:avLst/>
          </a:prstGeom>
          <a:ln/>
        </p:spPr>
        <p:style>
          <a:lnRef idx="0">
            <a:schemeClr val="accent1"/>
          </a:lnRef>
          <a:fillRef idx="3">
            <a:schemeClr val="accent1"/>
          </a:fillRef>
          <a:effectRef idx="3">
            <a:schemeClr val="accent1"/>
          </a:effectRef>
          <a:fontRef idx="minor">
            <a:schemeClr val="lt1"/>
          </a:fontRef>
        </p:style>
      </p:pic>
      <p:sp>
        <p:nvSpPr>
          <p:cNvPr id="54274" name="Rectangle 2"/>
          <p:cNvSpPr>
            <a:spLocks noGrp="1" noChangeArrowheads="1"/>
          </p:cNvSpPr>
          <p:nvPr>
            <p:ph type="title" idx="4294967295"/>
          </p:nvPr>
        </p:nvSpPr>
        <p:spPr>
          <a:xfrm>
            <a:off x="539552" y="0"/>
            <a:ext cx="8385175" cy="1431925"/>
          </a:xfrm>
        </p:spPr>
        <p:txBody>
          <a:bodyPr/>
          <a:lstStyle/>
          <a:p>
            <a:pPr eaLnBrk="1" hangingPunct="1"/>
            <a:r>
              <a:rPr lang="tr-TR" altLang="tr-TR" sz="2800" b="1" dirty="0" smtClean="0">
                <a:solidFill>
                  <a:schemeClr val="tx1"/>
                </a:solidFill>
                <a:ea typeface="ＭＳ Ｐゴシック" pitchFamily="34" charset="-128"/>
              </a:rPr>
              <a:t>MYELOFİTİZİK ANEMİ</a:t>
            </a:r>
            <a:r>
              <a:rPr lang="en-US" altLang="tr-TR" sz="2800" b="1" dirty="0" smtClean="0">
                <a:solidFill>
                  <a:schemeClr val="tx1"/>
                </a:solidFill>
                <a:ea typeface="ＭＳ Ｐゴシック" pitchFamily="34" charset="-128"/>
              </a:rPr>
              <a:t> </a:t>
            </a:r>
          </a:p>
        </p:txBody>
      </p:sp>
      <p:sp>
        <p:nvSpPr>
          <p:cNvPr id="175107" name="Rectangle 3"/>
          <p:cNvSpPr>
            <a:spLocks noGrp="1" noChangeArrowheads="1"/>
          </p:cNvSpPr>
          <p:nvPr>
            <p:ph sz="quarter" idx="4294967295"/>
          </p:nvPr>
        </p:nvSpPr>
        <p:spPr>
          <a:xfrm>
            <a:off x="683568" y="1556792"/>
            <a:ext cx="5040264" cy="1112779"/>
          </a:xfrm>
        </p:spPr>
        <p:txBody>
          <a:bodyPr>
            <a:normAutofit/>
          </a:bodyPr>
          <a:lstStyle/>
          <a:p>
            <a:pPr marL="273050" indent="-273050" eaLnBrk="1" hangingPunct="1">
              <a:defRPr/>
            </a:pPr>
            <a:r>
              <a:rPr lang="tr-TR" sz="1800" dirty="0" err="1" smtClean="0">
                <a:solidFill>
                  <a:schemeClr val="hlink"/>
                </a:solidFill>
                <a:effectLst>
                  <a:outerShdw blurRad="38100" dist="38100" dir="2700000" algn="tl">
                    <a:srgbClr val="FFFFFF"/>
                  </a:outerShdw>
                </a:effectLst>
                <a:ea typeface="ＭＳ Ｐゴシック" pitchFamily="34" charset="-128"/>
              </a:rPr>
              <a:t>Myelofitizik</a:t>
            </a:r>
            <a:r>
              <a:rPr lang="tr-TR" sz="1800" dirty="0" smtClean="0">
                <a:solidFill>
                  <a:schemeClr val="hlink"/>
                </a:solidFill>
                <a:effectLst>
                  <a:outerShdw blurRad="38100" dist="38100" dir="2700000" algn="tl">
                    <a:srgbClr val="FFFFFF"/>
                  </a:outerShdw>
                </a:effectLst>
                <a:ea typeface="ＭＳ Ｐゴシック" pitchFamily="34" charset="-128"/>
              </a:rPr>
              <a:t> anemi</a:t>
            </a:r>
            <a:r>
              <a:rPr lang="en-US" sz="1800" dirty="0" smtClean="0">
                <a:ea typeface="ＭＳ Ｐゴシック" pitchFamily="34" charset="-128"/>
              </a:rPr>
              <a:t> – </a:t>
            </a:r>
            <a:r>
              <a:rPr lang="tr-TR" sz="1800" dirty="0" smtClean="0">
                <a:ea typeface="ＭＳ Ｐゴシック" pitchFamily="34" charset="-128"/>
              </a:rPr>
              <a:t>kemik iliğinin </a:t>
            </a:r>
            <a:r>
              <a:rPr lang="tr-TR" sz="1800" dirty="0" err="1" smtClean="0">
                <a:ea typeface="ＭＳ Ｐゴシック" pitchFamily="34" charset="-128"/>
              </a:rPr>
              <a:t>fibrozis</a:t>
            </a:r>
            <a:r>
              <a:rPr lang="tr-TR" sz="1800" dirty="0" smtClean="0">
                <a:ea typeface="ＭＳ Ｐゴシック" pitchFamily="34" charset="-128"/>
              </a:rPr>
              <a:t>, </a:t>
            </a:r>
            <a:r>
              <a:rPr lang="tr-TR" sz="1800" dirty="0" err="1" smtClean="0">
                <a:ea typeface="ＭＳ Ｐゴシック" pitchFamily="34" charset="-128"/>
              </a:rPr>
              <a:t>granülom</a:t>
            </a:r>
            <a:r>
              <a:rPr lang="tr-TR" sz="1800" dirty="0" smtClean="0">
                <a:ea typeface="ＭＳ Ｐゴシック" pitchFamily="34" charset="-128"/>
              </a:rPr>
              <a:t> veya tümör hücreleri ile </a:t>
            </a:r>
            <a:r>
              <a:rPr lang="tr-TR" sz="1800" dirty="0" err="1" smtClean="0">
                <a:ea typeface="ＭＳ Ｐゴシック" pitchFamily="34" charset="-128"/>
              </a:rPr>
              <a:t>infiltre</a:t>
            </a:r>
            <a:r>
              <a:rPr lang="tr-TR" sz="1800" dirty="0" smtClean="0">
                <a:ea typeface="ＭＳ Ｐゴシック" pitchFamily="34" charset="-128"/>
              </a:rPr>
              <a:t> edilmesinden kaynaklanır </a:t>
            </a:r>
          </a:p>
          <a:p>
            <a:pPr marL="273050" indent="-273050" eaLnBrk="1" hangingPunct="1">
              <a:defRPr/>
            </a:pPr>
            <a:endParaRPr lang="tr-TR" sz="1800" dirty="0" smtClean="0">
              <a:ea typeface="ＭＳ Ｐゴシック" pitchFamily="34" charset="-128"/>
            </a:endParaRPr>
          </a:p>
          <a:p>
            <a:pPr marL="273050" indent="-273050" eaLnBrk="1" hangingPunct="1">
              <a:defRPr/>
            </a:pPr>
            <a:endParaRPr lang="en-US" sz="1800" dirty="0" smtClean="0">
              <a:ea typeface="ＭＳ Ｐゴシック" pitchFamily="34" charset="-128"/>
            </a:endParaRPr>
          </a:p>
        </p:txBody>
      </p:sp>
      <p:pic>
        <p:nvPicPr>
          <p:cNvPr id="10242" name="Picture 2" descr="http://www.atlasbloodcells.es/imagenes_atlas/thumbm_11241175908_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2607" y="4503295"/>
            <a:ext cx="1800945" cy="1014605"/>
          </a:xfrm>
          <a:prstGeom prst="rect">
            <a:avLst/>
          </a:prstGeom>
          <a:extLst/>
        </p:spPr>
        <p:style>
          <a:lnRef idx="0">
            <a:schemeClr val="accent1"/>
          </a:lnRef>
          <a:fillRef idx="3">
            <a:schemeClr val="accent1"/>
          </a:fillRef>
          <a:effectRef idx="3">
            <a:schemeClr val="accent1"/>
          </a:effectRef>
          <a:fontRef idx="minor">
            <a:schemeClr val="lt1"/>
          </a:fontRef>
        </p:style>
      </p:pic>
      <p:pic>
        <p:nvPicPr>
          <p:cNvPr id="5" name="Picture 6" descr="http://www.enjoypath.com/H/hp-271/mS12-3169_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2943444"/>
            <a:ext cx="1763018" cy="1328193"/>
          </a:xfrm>
          <a:prstGeom prst="rect">
            <a:avLst/>
          </a:prstGeom>
          <a:extLst/>
        </p:spPr>
        <p:style>
          <a:lnRef idx="0">
            <a:schemeClr val="accent1"/>
          </a:lnRef>
          <a:fillRef idx="3">
            <a:schemeClr val="accent1"/>
          </a:fillRef>
          <a:effectRef idx="3">
            <a:schemeClr val="accent1"/>
          </a:effectRef>
          <a:fontRef idx="minor">
            <a:schemeClr val="lt1"/>
          </a:fontRef>
        </p:style>
      </p:pic>
      <p:pic>
        <p:nvPicPr>
          <p:cNvPr id="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2943444"/>
            <a:ext cx="2276638" cy="1314326"/>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2" name="Sağ Ok 1"/>
          <p:cNvSpPr/>
          <p:nvPr/>
        </p:nvSpPr>
        <p:spPr>
          <a:xfrm>
            <a:off x="5580112" y="3375492"/>
            <a:ext cx="360040" cy="2510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3059832" y="3379299"/>
            <a:ext cx="380802"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434735">
            <a:off x="2856861" y="4458888"/>
            <a:ext cx="855782"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814907">
            <a:off x="5387857" y="4006309"/>
            <a:ext cx="960401" cy="900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35896" y="4468858"/>
            <a:ext cx="1712631" cy="1123492"/>
          </a:xfrm>
          <a:prstGeom prst="rect">
            <a:avLst/>
          </a:prstGeom>
          <a:ln/>
        </p:spPr>
        <p:style>
          <a:lnRef idx="0">
            <a:schemeClr val="accent1"/>
          </a:lnRef>
          <a:fillRef idx="3">
            <a:schemeClr val="accent1"/>
          </a:fillRef>
          <a:effectRef idx="3">
            <a:schemeClr val="accent1"/>
          </a:effectRef>
          <a:fontRef idx="minor">
            <a:schemeClr val="lt1"/>
          </a:fontRef>
        </p:style>
      </p:pic>
      <p:pic>
        <p:nvPicPr>
          <p:cNvPr id="12" name="Picture 8" descr="bone+marrow"/>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35367" y="1484784"/>
            <a:ext cx="1752999" cy="880154"/>
          </a:xfrm>
          <a:prstGeom prst="rect">
            <a:avLst/>
          </a:prstGeom>
          <a:ln/>
          <a:extLst/>
        </p:spPr>
        <p:style>
          <a:lnRef idx="0">
            <a:schemeClr val="accent1"/>
          </a:lnRef>
          <a:fillRef idx="3">
            <a:schemeClr val="accent1"/>
          </a:fillRef>
          <a:effectRef idx="3">
            <a:schemeClr val="accent1"/>
          </a:effectRef>
          <a:fontRef idx="minor">
            <a:schemeClr val="lt1"/>
          </a:fontRef>
        </p:style>
      </p:pic>
      <p:pic>
        <p:nvPicPr>
          <p:cNvPr id="13" name="Picture 10" descr="image0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52607" y="3416203"/>
            <a:ext cx="1800944" cy="930751"/>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3" name="Dikdörtgen 2"/>
          <p:cNvSpPr/>
          <p:nvPr/>
        </p:nvSpPr>
        <p:spPr>
          <a:xfrm>
            <a:off x="5326723" y="5007575"/>
            <a:ext cx="1189493" cy="523220"/>
          </a:xfrm>
          <a:prstGeom prst="rect">
            <a:avLst/>
          </a:prstGeom>
        </p:spPr>
        <p:txBody>
          <a:bodyPr wrap="square">
            <a:spAutoFit/>
          </a:bodyPr>
          <a:lstStyle/>
          <a:p>
            <a:r>
              <a:rPr lang="tr-TR" sz="1400" dirty="0" err="1">
                <a:solidFill>
                  <a:schemeClr val="hlink"/>
                </a:solidFill>
                <a:effectLst>
                  <a:outerShdw blurRad="38100" dist="38100" dir="2700000" algn="tl">
                    <a:srgbClr val="FFFFFF"/>
                  </a:outerShdw>
                </a:effectLst>
                <a:ea typeface="ＭＳ Ｐゴシック" pitchFamily="34" charset="-128"/>
              </a:rPr>
              <a:t>Myelofitizik</a:t>
            </a:r>
            <a:r>
              <a:rPr lang="tr-TR" sz="1400" dirty="0">
                <a:solidFill>
                  <a:schemeClr val="hlink"/>
                </a:solidFill>
                <a:effectLst>
                  <a:outerShdw blurRad="38100" dist="38100" dir="2700000" algn="tl">
                    <a:srgbClr val="FFFFFF"/>
                  </a:outerShdw>
                </a:effectLst>
                <a:ea typeface="ＭＳ Ｐゴシック" pitchFamily="34" charset="-128"/>
              </a:rPr>
              <a:t> anemi</a:t>
            </a:r>
            <a:r>
              <a:rPr lang="en-US" sz="1400" dirty="0">
                <a:ea typeface="ＭＳ Ｐゴシック" pitchFamily="34" charset="-128"/>
              </a:rPr>
              <a:t> </a:t>
            </a:r>
            <a:endParaRPr lang="tr-TR" sz="1400" dirty="0"/>
          </a:p>
        </p:txBody>
      </p:sp>
      <p:sp>
        <p:nvSpPr>
          <p:cNvPr id="15" name="Dikdörtgen 14"/>
          <p:cNvSpPr/>
          <p:nvPr/>
        </p:nvSpPr>
        <p:spPr>
          <a:xfrm>
            <a:off x="2555776" y="4946019"/>
            <a:ext cx="1039674" cy="523220"/>
          </a:xfrm>
          <a:prstGeom prst="rect">
            <a:avLst/>
          </a:prstGeom>
        </p:spPr>
        <p:txBody>
          <a:bodyPr wrap="square">
            <a:spAutoFit/>
          </a:bodyPr>
          <a:lstStyle/>
          <a:p>
            <a:r>
              <a:rPr lang="tr-TR" sz="1400" dirty="0" err="1" smtClean="0">
                <a:solidFill>
                  <a:schemeClr val="hlink"/>
                </a:solidFill>
                <a:effectLst>
                  <a:outerShdw blurRad="38100" dist="38100" dir="2700000" algn="tl">
                    <a:srgbClr val="FFFFFF"/>
                  </a:outerShdw>
                </a:effectLst>
                <a:ea typeface="ＭＳ Ｐゴシック" pitchFamily="34" charset="-128"/>
              </a:rPr>
              <a:t>Aplastik</a:t>
            </a:r>
            <a:r>
              <a:rPr lang="tr-TR" sz="1400" dirty="0" smtClean="0">
                <a:solidFill>
                  <a:schemeClr val="hlink"/>
                </a:solidFill>
                <a:effectLst>
                  <a:outerShdw blurRad="38100" dist="38100" dir="2700000" algn="tl">
                    <a:srgbClr val="FFFFFF"/>
                  </a:outerShdw>
                </a:effectLst>
                <a:ea typeface="ＭＳ Ｐゴシック" pitchFamily="34" charset="-128"/>
              </a:rPr>
              <a:t> </a:t>
            </a:r>
            <a:r>
              <a:rPr lang="tr-TR" sz="1400" dirty="0">
                <a:solidFill>
                  <a:schemeClr val="hlink"/>
                </a:solidFill>
                <a:effectLst>
                  <a:outerShdw blurRad="38100" dist="38100" dir="2700000" algn="tl">
                    <a:srgbClr val="FFFFFF"/>
                  </a:outerShdw>
                </a:effectLst>
                <a:ea typeface="ＭＳ Ｐゴシック" pitchFamily="34" charset="-128"/>
              </a:rPr>
              <a:t>anemi</a:t>
            </a:r>
            <a:r>
              <a:rPr lang="en-US" sz="1400" dirty="0">
                <a:ea typeface="ＭＳ Ｐゴシック" pitchFamily="34" charset="-128"/>
              </a:rPr>
              <a:t> </a:t>
            </a:r>
            <a:endParaRPr lang="tr-TR" sz="1400" dirty="0"/>
          </a:p>
        </p:txBody>
      </p:sp>
      <p:sp>
        <p:nvSpPr>
          <p:cNvPr id="4" name="Dikdörtgen 3"/>
          <p:cNvSpPr/>
          <p:nvPr/>
        </p:nvSpPr>
        <p:spPr>
          <a:xfrm>
            <a:off x="71165" y="5733255"/>
            <a:ext cx="8892480" cy="646331"/>
          </a:xfrm>
          <a:prstGeom prst="rect">
            <a:avLst/>
          </a:prstGeom>
        </p:spPr>
        <p:txBody>
          <a:bodyPr wrap="square">
            <a:spAutoFit/>
          </a:bodyPr>
          <a:lstStyle/>
          <a:p>
            <a:pPr marL="273050" lvl="0" indent="-273050" fontAlgn="base">
              <a:spcBef>
                <a:spcPct val="20000"/>
              </a:spcBef>
              <a:spcAft>
                <a:spcPct val="0"/>
              </a:spcAft>
              <a:buFontTx/>
              <a:buChar char="•"/>
              <a:defRPr/>
            </a:pPr>
            <a:r>
              <a:rPr lang="tr-TR" kern="0" dirty="0" err="1">
                <a:solidFill>
                  <a:srgbClr val="000000"/>
                </a:solidFill>
                <a:ea typeface="ＭＳ Ｐゴシック" pitchFamily="34" charset="-128"/>
              </a:rPr>
              <a:t>Periferik</a:t>
            </a:r>
            <a:r>
              <a:rPr lang="tr-TR" kern="0" dirty="0">
                <a:solidFill>
                  <a:srgbClr val="000000"/>
                </a:solidFill>
                <a:ea typeface="ＭＳ Ｐゴシック" pitchFamily="34" charset="-128"/>
              </a:rPr>
              <a:t> </a:t>
            </a:r>
            <a:r>
              <a:rPr lang="tr-TR" kern="0" dirty="0" err="1">
                <a:solidFill>
                  <a:srgbClr val="000000"/>
                </a:solidFill>
                <a:ea typeface="ＭＳ Ｐゴシック" pitchFamily="34" charset="-128"/>
              </a:rPr>
              <a:t>pansitopenisi</a:t>
            </a:r>
            <a:r>
              <a:rPr lang="tr-TR" kern="0" dirty="0">
                <a:solidFill>
                  <a:srgbClr val="000000"/>
                </a:solidFill>
                <a:ea typeface="ＭＳ Ｐゴシック" pitchFamily="34" charset="-128"/>
              </a:rPr>
              <a:t> olan ve kemik iliği </a:t>
            </a:r>
            <a:r>
              <a:rPr lang="tr-TR" kern="0" dirty="0" err="1">
                <a:solidFill>
                  <a:srgbClr val="000000"/>
                </a:solidFill>
                <a:ea typeface="ＭＳ Ｐゴシック" pitchFamily="34" charset="-128"/>
              </a:rPr>
              <a:t>normoselüler</a:t>
            </a:r>
            <a:r>
              <a:rPr lang="tr-TR" kern="0" dirty="0" smtClean="0">
                <a:solidFill>
                  <a:srgbClr val="000000"/>
                </a:solidFill>
                <a:ea typeface="ＭＳ Ｐゴシック" pitchFamily="34" charset="-128"/>
              </a:rPr>
              <a:t>, </a:t>
            </a:r>
            <a:r>
              <a:rPr lang="tr-TR" kern="0" dirty="0" err="1" smtClean="0">
                <a:solidFill>
                  <a:srgbClr val="000000"/>
                </a:solidFill>
                <a:ea typeface="ＭＳ Ｐゴシック" pitchFamily="34" charset="-128"/>
              </a:rPr>
              <a:t>hiposellüler</a:t>
            </a:r>
            <a:r>
              <a:rPr lang="tr-TR" kern="0" dirty="0" smtClean="0">
                <a:solidFill>
                  <a:srgbClr val="000000"/>
                </a:solidFill>
                <a:ea typeface="ＭＳ Ｐゴシック" pitchFamily="34" charset="-128"/>
              </a:rPr>
              <a:t> veya  </a:t>
            </a:r>
            <a:r>
              <a:rPr lang="tr-TR" kern="0" dirty="0" err="1" smtClean="0">
                <a:solidFill>
                  <a:srgbClr val="000000"/>
                </a:solidFill>
                <a:ea typeface="ＭＳ Ｐゴシック" pitchFamily="34" charset="-128"/>
              </a:rPr>
              <a:t>hiperselüler</a:t>
            </a:r>
            <a:r>
              <a:rPr lang="tr-TR" kern="0" dirty="0" smtClean="0">
                <a:solidFill>
                  <a:srgbClr val="000000"/>
                </a:solidFill>
                <a:ea typeface="ＭＳ Ｐゴシック" pitchFamily="34" charset="-128"/>
              </a:rPr>
              <a:t> (normal &amp; anormal </a:t>
            </a:r>
            <a:r>
              <a:rPr lang="tr-TR" kern="0" dirty="0">
                <a:solidFill>
                  <a:srgbClr val="000000"/>
                </a:solidFill>
                <a:ea typeface="ＭＳ Ｐゴシック" pitchFamily="34" charset="-128"/>
              </a:rPr>
              <a:t>hücresel yapılar ile </a:t>
            </a:r>
            <a:r>
              <a:rPr lang="tr-TR" kern="0" dirty="0" err="1">
                <a:solidFill>
                  <a:srgbClr val="000000"/>
                </a:solidFill>
                <a:ea typeface="ＭＳ Ｐゴシック" pitchFamily="34" charset="-128"/>
              </a:rPr>
              <a:t>infiltre</a:t>
            </a:r>
            <a:r>
              <a:rPr lang="tr-TR" kern="0" dirty="0">
                <a:solidFill>
                  <a:srgbClr val="000000"/>
                </a:solidFill>
                <a:ea typeface="ＭＳ Ｐゴシック" pitchFamily="34" charset="-128"/>
              </a:rPr>
              <a:t> edildiği </a:t>
            </a:r>
            <a:r>
              <a:rPr lang="tr-TR" kern="0" dirty="0" smtClean="0">
                <a:solidFill>
                  <a:srgbClr val="000000"/>
                </a:solidFill>
                <a:ea typeface="ＭＳ Ｐゴシック" pitchFamily="34" charset="-128"/>
              </a:rPr>
              <a:t>) olabilir.</a:t>
            </a:r>
            <a:endParaRPr lang="tr-TR" kern="0" dirty="0">
              <a:solidFill>
                <a:srgbClr val="000000"/>
              </a:solidFill>
              <a:ea typeface="ＭＳ Ｐゴシック" pitchFamily="34" charset="-128"/>
            </a:endParaRPr>
          </a:p>
        </p:txBody>
      </p:sp>
      <p:sp>
        <p:nvSpPr>
          <p:cNvPr id="7" name="Dikdörtgen 6"/>
          <p:cNvSpPr/>
          <p:nvPr/>
        </p:nvSpPr>
        <p:spPr>
          <a:xfrm>
            <a:off x="4211960" y="3985319"/>
            <a:ext cx="1218603" cy="307777"/>
          </a:xfrm>
          <a:prstGeom prst="rect">
            <a:avLst/>
          </a:prstGeom>
        </p:spPr>
        <p:txBody>
          <a:bodyPr wrap="none">
            <a:spAutoFit/>
          </a:bodyPr>
          <a:lstStyle/>
          <a:p>
            <a:r>
              <a:rPr lang="tr-TR" sz="1400" kern="0" dirty="0" err="1">
                <a:solidFill>
                  <a:srgbClr val="000000"/>
                </a:solidFill>
                <a:ea typeface="ＭＳ Ｐゴシック" pitchFamily="34" charset="-128"/>
              </a:rPr>
              <a:t>normoselüler</a:t>
            </a:r>
            <a:endParaRPr lang="tr-TR" sz="1400" dirty="0"/>
          </a:p>
        </p:txBody>
      </p:sp>
      <p:sp>
        <p:nvSpPr>
          <p:cNvPr id="8" name="Dikdörtgen 7"/>
          <p:cNvSpPr/>
          <p:nvPr/>
        </p:nvSpPr>
        <p:spPr>
          <a:xfrm>
            <a:off x="683568" y="3946481"/>
            <a:ext cx="1090363" cy="307777"/>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tr-TR" sz="1400" kern="0" dirty="0" err="1">
                <a:solidFill>
                  <a:srgbClr val="000000"/>
                </a:solidFill>
                <a:ea typeface="ＭＳ Ｐゴシック" pitchFamily="34" charset="-128"/>
              </a:rPr>
              <a:t>hiposellüler</a:t>
            </a:r>
            <a:endParaRPr lang="tr-TR" sz="1400" dirty="0"/>
          </a:p>
        </p:txBody>
      </p:sp>
      <p:sp>
        <p:nvSpPr>
          <p:cNvPr id="9" name="Dikdörtgen 8"/>
          <p:cNvSpPr/>
          <p:nvPr/>
        </p:nvSpPr>
        <p:spPr>
          <a:xfrm>
            <a:off x="7029655" y="4044950"/>
            <a:ext cx="1123897"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tr-TR" sz="1400" kern="0" dirty="0" err="1">
                <a:solidFill>
                  <a:srgbClr val="000000"/>
                </a:solidFill>
                <a:ea typeface="ＭＳ Ｐゴシック" pitchFamily="34" charset="-128"/>
              </a:rPr>
              <a:t>hiperselüler</a:t>
            </a:r>
            <a:endParaRPr lang="tr-TR" sz="1400" dirty="0"/>
          </a:p>
        </p:txBody>
      </p:sp>
      <p:sp>
        <p:nvSpPr>
          <p:cNvPr id="20" name="Dikdörtgen 19"/>
          <p:cNvSpPr/>
          <p:nvPr/>
        </p:nvSpPr>
        <p:spPr>
          <a:xfrm>
            <a:off x="7029655" y="3019803"/>
            <a:ext cx="1109599" cy="307777"/>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tr-TR" sz="1400" kern="0" dirty="0" err="1">
                <a:solidFill>
                  <a:srgbClr val="000000"/>
                </a:solidFill>
                <a:ea typeface="ＭＳ Ｐゴシック" pitchFamily="34" charset="-128"/>
              </a:rPr>
              <a:t>hiperselüler</a:t>
            </a:r>
            <a:endParaRPr lang="tr-TR" sz="1400" dirty="0"/>
          </a:p>
        </p:txBody>
      </p:sp>
      <p:sp>
        <p:nvSpPr>
          <p:cNvPr id="21" name="Dikdörtgen 20"/>
          <p:cNvSpPr/>
          <p:nvPr/>
        </p:nvSpPr>
        <p:spPr>
          <a:xfrm>
            <a:off x="7020272" y="5220483"/>
            <a:ext cx="1123897" cy="30777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tr-TR" sz="1400" kern="0" dirty="0" err="1">
                <a:solidFill>
                  <a:srgbClr val="000000"/>
                </a:solidFill>
                <a:ea typeface="ＭＳ Ｐゴシック" pitchFamily="34" charset="-128"/>
              </a:rPr>
              <a:t>hiperselüler</a:t>
            </a:r>
            <a:endParaRPr lang="tr-TR" sz="1400" dirty="0"/>
          </a:p>
        </p:txBody>
      </p:sp>
      <p:sp>
        <p:nvSpPr>
          <p:cNvPr id="10" name="Dikdörtgen 9"/>
          <p:cNvSpPr/>
          <p:nvPr/>
        </p:nvSpPr>
        <p:spPr>
          <a:xfrm>
            <a:off x="4121047" y="5269185"/>
            <a:ext cx="1099981" cy="307777"/>
          </a:xfrm>
          <a:prstGeom prst="rect">
            <a:avLst/>
          </a:prstGeom>
        </p:spPr>
        <p:txBody>
          <a:bodyPr wrap="none">
            <a:spAutoFit/>
          </a:bodyPr>
          <a:lstStyle/>
          <a:p>
            <a:r>
              <a:rPr lang="tr-TR" sz="1400" kern="0" dirty="0" err="1" smtClean="0">
                <a:solidFill>
                  <a:srgbClr val="000000"/>
                </a:solidFill>
                <a:ea typeface="ＭＳ Ｐゴシック" pitchFamily="34" charset="-128"/>
              </a:rPr>
              <a:t>pansitopeni</a:t>
            </a:r>
            <a:endParaRPr lang="tr-TR" sz="1400" dirty="0"/>
          </a:p>
        </p:txBody>
      </p:sp>
      <p:sp>
        <p:nvSpPr>
          <p:cNvPr id="24" name="Dikdörtgen 23"/>
          <p:cNvSpPr/>
          <p:nvPr/>
        </p:nvSpPr>
        <p:spPr>
          <a:xfrm>
            <a:off x="6978767" y="2057161"/>
            <a:ext cx="1109599" cy="307777"/>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tr-TR" sz="1400" kern="0" dirty="0" err="1">
                <a:solidFill>
                  <a:srgbClr val="000000"/>
                </a:solidFill>
                <a:ea typeface="ＭＳ Ｐゴシック" pitchFamily="34" charset="-128"/>
              </a:rPr>
              <a:t>hiperselüler</a:t>
            </a:r>
            <a:endParaRPr lang="tr-TR" sz="1400" dirty="0"/>
          </a:p>
        </p:txBody>
      </p:sp>
    </p:spTree>
    <p:extLst>
      <p:ext uri="{BB962C8B-B14F-4D97-AF65-F5344CB8AC3E}">
        <p14:creationId xmlns:p14="http://schemas.microsoft.com/office/powerpoint/2010/main" val="27950560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395536" y="22928"/>
            <a:ext cx="8385175" cy="1431925"/>
          </a:xfrm>
        </p:spPr>
        <p:txBody>
          <a:bodyPr/>
          <a:lstStyle/>
          <a:p>
            <a:pPr eaLnBrk="1" hangingPunct="1"/>
            <a:r>
              <a:rPr lang="tr-TR" altLang="tr-TR" sz="2800" b="1" dirty="0" smtClean="0">
                <a:ea typeface="ＭＳ Ｐゴシック" pitchFamily="34" charset="-128"/>
              </a:rPr>
              <a:t>PAROKSİSMAL NOKTURNAL HEMOGLOBİNÜRİ</a:t>
            </a:r>
          </a:p>
        </p:txBody>
      </p:sp>
      <p:sp>
        <p:nvSpPr>
          <p:cNvPr id="149507" name="Rectangle 3"/>
          <p:cNvSpPr>
            <a:spLocks noGrp="1" noChangeArrowheads="1"/>
          </p:cNvSpPr>
          <p:nvPr>
            <p:ph type="body" idx="4294967295"/>
          </p:nvPr>
        </p:nvSpPr>
        <p:spPr>
          <a:xfrm>
            <a:off x="254478" y="2667103"/>
            <a:ext cx="7924800" cy="3827463"/>
          </a:xfrm>
        </p:spPr>
        <p:txBody>
          <a:bodyPr>
            <a:noAutofit/>
          </a:bodyPr>
          <a:lstStyle/>
          <a:p>
            <a:pPr marL="469900" indent="-469900" algn="ctr" eaLnBrk="1" hangingPunct="1">
              <a:buFont typeface="Wingdings" pitchFamily="2" charset="2"/>
              <a:buNone/>
              <a:defRPr/>
            </a:pPr>
            <a:endParaRPr lang="tr-TR" sz="1800" b="1" dirty="0" smtClean="0">
              <a:solidFill>
                <a:schemeClr val="accent2"/>
              </a:solidFill>
              <a:effectLst>
                <a:outerShdw blurRad="38100" dist="38100" dir="2700000" algn="tl">
                  <a:srgbClr val="FFFFFF"/>
                </a:outerShdw>
              </a:effectLst>
              <a:ea typeface="ＭＳ Ｐゴシック" pitchFamily="34" charset="-128"/>
            </a:endParaRPr>
          </a:p>
          <a:p>
            <a:pPr marL="469900" indent="-469900" eaLnBrk="1" hangingPunct="1">
              <a:buClr>
                <a:srgbClr val="005CB8"/>
              </a:buClr>
              <a:buFont typeface="Wingdings" pitchFamily="2" charset="2"/>
              <a:buChar char="v"/>
              <a:defRPr/>
            </a:pPr>
            <a:r>
              <a:rPr lang="tr-TR" sz="1800" dirty="0" smtClean="0">
                <a:ea typeface="ＭＳ Ｐゴシック" pitchFamily="34" charset="-128"/>
              </a:rPr>
              <a:t>Tekrarlayan hafif veya ağır şiddette </a:t>
            </a:r>
            <a:r>
              <a:rPr lang="tr-TR" sz="1800" dirty="0" err="1" smtClean="0">
                <a:solidFill>
                  <a:srgbClr val="FF0000"/>
                </a:solidFill>
                <a:effectLst>
                  <a:outerShdw blurRad="38100" dist="38100" dir="2700000" algn="tl">
                    <a:srgbClr val="FFFFFF"/>
                  </a:outerShdw>
                </a:effectLst>
                <a:ea typeface="ＭＳ Ｐゴシック" pitchFamily="34" charset="-128"/>
              </a:rPr>
              <a:t>intravasküler</a:t>
            </a:r>
            <a:r>
              <a:rPr lang="tr-TR" sz="1800" dirty="0" smtClean="0">
                <a:solidFill>
                  <a:srgbClr val="FF0000"/>
                </a:solidFill>
                <a:effectLst>
                  <a:outerShdw blurRad="38100" dist="38100" dir="2700000" algn="tl">
                    <a:srgbClr val="FFFFFF"/>
                  </a:outerShdw>
                </a:effectLst>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hemoliz</a:t>
            </a:r>
            <a:r>
              <a:rPr lang="tr-TR" sz="1800" dirty="0" smtClean="0">
                <a:solidFill>
                  <a:srgbClr val="FF0000"/>
                </a:solidFill>
                <a:effectLst>
                  <a:outerShdw blurRad="38100" dist="38100" dir="2700000" algn="tl">
                    <a:srgbClr val="FFFFFF"/>
                  </a:outerShdw>
                </a:effectLst>
                <a:ea typeface="ＭＳ Ｐゴシック" pitchFamily="34" charset="-128"/>
              </a:rPr>
              <a:t>, </a:t>
            </a:r>
          </a:p>
          <a:p>
            <a:pPr marL="469900" indent="-469900" eaLnBrk="1" hangingPunct="1">
              <a:buClr>
                <a:srgbClr val="005CB8"/>
              </a:buClr>
              <a:buFont typeface="Wingdings" pitchFamily="2" charset="2"/>
              <a:buChar char="v"/>
              <a:defRPr/>
            </a:pPr>
            <a:endParaRPr lang="tr-TR" sz="1800" dirty="0" smtClean="0">
              <a:solidFill>
                <a:srgbClr val="CC0000"/>
              </a:solidFill>
              <a:effectLst>
                <a:outerShdw blurRad="38100" dist="38100" dir="2700000" algn="tl">
                  <a:srgbClr val="FFFFFF"/>
                </a:outerShdw>
              </a:effectLst>
              <a:ea typeface="ＭＳ Ｐゴシック" pitchFamily="34" charset="-128"/>
            </a:endParaRPr>
          </a:p>
          <a:p>
            <a:pPr marL="469900" indent="-469900" eaLnBrk="1" hangingPunct="1">
              <a:buClr>
                <a:srgbClr val="005CB8"/>
              </a:buClr>
              <a:buFont typeface="Wingdings" pitchFamily="2" charset="2"/>
              <a:buChar char="v"/>
              <a:defRPr/>
            </a:pPr>
            <a:r>
              <a:rPr lang="tr-TR" sz="1800" dirty="0" err="1" smtClean="0">
                <a:solidFill>
                  <a:srgbClr val="FF0000"/>
                </a:solidFill>
                <a:ea typeface="ＭＳ Ｐゴシック" pitchFamily="34" charset="-128"/>
              </a:rPr>
              <a:t>Venöz</a:t>
            </a:r>
            <a:r>
              <a:rPr lang="tr-TR" sz="1800" dirty="0" smtClean="0">
                <a:solidFill>
                  <a:srgbClr val="FF0000"/>
                </a:solidFill>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tromboz</a:t>
            </a:r>
            <a:r>
              <a:rPr lang="tr-TR" sz="1800" dirty="0" smtClean="0">
                <a:solidFill>
                  <a:srgbClr val="FF0000"/>
                </a:solidFill>
                <a:ea typeface="ＭＳ Ｐゴシック" pitchFamily="34" charset="-128"/>
              </a:rPr>
              <a:t> </a:t>
            </a:r>
            <a:r>
              <a:rPr lang="tr-TR" sz="1800" dirty="0" smtClean="0">
                <a:ea typeface="ＭＳ Ｐゴシック" pitchFamily="34" charset="-128"/>
              </a:rPr>
              <a:t>atakları ve </a:t>
            </a:r>
          </a:p>
          <a:p>
            <a:pPr marL="469900" indent="-469900" eaLnBrk="1" hangingPunct="1">
              <a:buClr>
                <a:srgbClr val="005CB8"/>
              </a:buClr>
              <a:buFont typeface="Wingdings" pitchFamily="2" charset="2"/>
              <a:buChar char="v"/>
              <a:defRPr/>
            </a:pPr>
            <a:endParaRPr lang="tr-TR" sz="1800" dirty="0" smtClean="0">
              <a:solidFill>
                <a:srgbClr val="CC0000"/>
              </a:solidFill>
              <a:effectLst>
                <a:outerShdw blurRad="38100" dist="38100" dir="2700000" algn="tl">
                  <a:srgbClr val="FFFFFF"/>
                </a:outerShdw>
              </a:effectLst>
              <a:ea typeface="ＭＳ Ｐゴシック" pitchFamily="34" charset="-128"/>
            </a:endParaRPr>
          </a:p>
          <a:p>
            <a:pPr marL="469900" indent="-469900" eaLnBrk="1" hangingPunct="1">
              <a:buClr>
                <a:srgbClr val="005CB8"/>
              </a:buClr>
              <a:buFont typeface="Wingdings" pitchFamily="2" charset="2"/>
              <a:buChar char="v"/>
              <a:defRPr/>
            </a:pPr>
            <a:r>
              <a:rPr lang="tr-TR" sz="1800" dirty="0" err="1" smtClean="0">
                <a:solidFill>
                  <a:srgbClr val="FF0000"/>
                </a:solidFill>
                <a:effectLst>
                  <a:outerShdw blurRad="38100" dist="38100" dir="2700000" algn="tl">
                    <a:srgbClr val="FFFFFF"/>
                  </a:outerShdw>
                </a:effectLst>
                <a:ea typeface="ＭＳ Ｐゴシック" pitchFamily="34" charset="-128"/>
              </a:rPr>
              <a:t>Aplastik</a:t>
            </a:r>
            <a:r>
              <a:rPr lang="tr-TR" sz="1800" dirty="0" smtClean="0">
                <a:solidFill>
                  <a:srgbClr val="FF0000"/>
                </a:solidFill>
                <a:effectLst>
                  <a:outerShdw blurRad="38100" dist="38100" dir="2700000" algn="tl">
                    <a:srgbClr val="FFFFFF"/>
                  </a:outerShdw>
                </a:effectLst>
                <a:ea typeface="ＭＳ Ｐゴシック" pitchFamily="34" charset="-128"/>
              </a:rPr>
              <a:t> anemiye yatkınlık</a:t>
            </a:r>
            <a:r>
              <a:rPr lang="tr-TR" sz="1800" dirty="0" smtClean="0">
                <a:solidFill>
                  <a:srgbClr val="FF0000"/>
                </a:solidFill>
                <a:ea typeface="ＭＳ Ｐゴシック" pitchFamily="34" charset="-128"/>
              </a:rPr>
              <a:t> </a:t>
            </a:r>
            <a:r>
              <a:rPr lang="tr-TR" sz="1800" dirty="0" smtClean="0">
                <a:ea typeface="ＭＳ Ｐゴシック" pitchFamily="34" charset="-128"/>
              </a:rPr>
              <a:t>ile karakterize </a:t>
            </a:r>
          </a:p>
          <a:p>
            <a:pPr marL="469900" indent="-469900" eaLnBrk="1" hangingPunct="1">
              <a:buClr>
                <a:srgbClr val="005CB8"/>
              </a:buClr>
              <a:buFont typeface="Wingdings" pitchFamily="2" charset="2"/>
              <a:buChar char="v"/>
              <a:defRPr/>
            </a:pPr>
            <a:endParaRPr lang="tr-TR" sz="1800" dirty="0" smtClean="0">
              <a:solidFill>
                <a:srgbClr val="CC0000"/>
              </a:solidFill>
              <a:effectLst>
                <a:outerShdw blurRad="38100" dist="38100" dir="2700000" algn="tl">
                  <a:srgbClr val="FFFFFF"/>
                </a:outerShdw>
              </a:effectLst>
              <a:ea typeface="ＭＳ Ｐゴシック" pitchFamily="34" charset="-128"/>
            </a:endParaRPr>
          </a:p>
          <a:p>
            <a:pPr marL="0" indent="0" eaLnBrk="1" hangingPunct="1">
              <a:buClr>
                <a:srgbClr val="005CB8"/>
              </a:buClr>
              <a:buNone/>
              <a:defRPr/>
            </a:pPr>
            <a:r>
              <a:rPr lang="tr-TR" sz="1800" dirty="0">
                <a:solidFill>
                  <a:srgbClr val="FF0000"/>
                </a:solidFill>
                <a:effectLst>
                  <a:outerShdw blurRad="38100" dist="38100" dir="2700000" algn="tl">
                    <a:srgbClr val="FFFFFF"/>
                  </a:outerShdw>
                </a:effectLst>
                <a:ea typeface="ＭＳ Ｐゴシック" pitchFamily="34" charset="-128"/>
              </a:rPr>
              <a:t> </a:t>
            </a:r>
            <a:r>
              <a:rPr lang="tr-TR" sz="1800" dirty="0" smtClean="0">
                <a:solidFill>
                  <a:srgbClr val="FF0000"/>
                </a:solidFill>
                <a:effectLst>
                  <a:outerShdw blurRad="38100" dist="38100" dir="2700000" algn="tl">
                    <a:srgbClr val="FFFFFF"/>
                  </a:outerShdw>
                </a:effectLst>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Edinsel</a:t>
            </a:r>
            <a:r>
              <a:rPr lang="tr-TR" sz="1800" dirty="0" smtClean="0">
                <a:solidFill>
                  <a:srgbClr val="FF0000"/>
                </a:solidFill>
                <a:effectLst>
                  <a:outerShdw blurRad="38100" dist="38100" dir="2700000" algn="tl">
                    <a:srgbClr val="FFFFFF"/>
                  </a:outerShdw>
                </a:effectLst>
                <a:ea typeface="ＭＳ Ｐゴシック" pitchFamily="34" charset="-128"/>
              </a:rPr>
              <a:t> </a:t>
            </a:r>
            <a:r>
              <a:rPr lang="tr-TR" sz="1800" dirty="0" err="1" smtClean="0">
                <a:solidFill>
                  <a:srgbClr val="FF0000"/>
                </a:solidFill>
                <a:effectLst>
                  <a:outerShdw blurRad="38100" dist="38100" dir="2700000" algn="tl">
                    <a:srgbClr val="FFFFFF"/>
                  </a:outerShdw>
                </a:effectLst>
                <a:ea typeface="ＭＳ Ｐゴシック" pitchFamily="34" charset="-128"/>
              </a:rPr>
              <a:t>klonal</a:t>
            </a:r>
            <a:r>
              <a:rPr lang="tr-TR" sz="1800" dirty="0" smtClean="0">
                <a:solidFill>
                  <a:srgbClr val="FF0000"/>
                </a:solidFill>
                <a:ea typeface="ＭＳ Ｐゴシック" pitchFamily="34" charset="-128"/>
              </a:rPr>
              <a:t> </a:t>
            </a:r>
            <a:r>
              <a:rPr lang="tr-TR" sz="1800" dirty="0" smtClean="0">
                <a:ea typeface="ＭＳ Ｐゴシック" pitchFamily="34" charset="-128"/>
              </a:rPr>
              <a:t>bir kök hücre hastalığıdır.</a:t>
            </a:r>
          </a:p>
          <a:p>
            <a:pPr marL="469900" indent="-469900" eaLnBrk="1" hangingPunct="1">
              <a:defRPr/>
            </a:pPr>
            <a:endParaRPr lang="tr-TR" sz="1800" dirty="0" smtClean="0">
              <a:ea typeface="ＭＳ Ｐゴシック" pitchFamily="34" charset="-128"/>
            </a:endParaRPr>
          </a:p>
        </p:txBody>
      </p:sp>
      <p:pic>
        <p:nvPicPr>
          <p:cNvPr id="4"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857477" y="3829615"/>
            <a:ext cx="2114551" cy="236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4"/>
          <p:cNvSpPr>
            <a:spLocks noChangeAspect="1" noChangeShapeType="1"/>
          </p:cNvSpPr>
          <p:nvPr/>
        </p:nvSpPr>
        <p:spPr bwMode="auto">
          <a:xfrm>
            <a:off x="5989241" y="4036084"/>
            <a:ext cx="7112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b="0" i="0" u="none" strike="noStrike" kern="0" cap="none" spc="0" normalizeH="0" baseline="0" noProof="0" smtClean="0">
              <a:ln>
                <a:noFill/>
              </a:ln>
              <a:solidFill>
                <a:srgbClr val="F96A1B"/>
              </a:solidFill>
              <a:effectLst/>
              <a:uLnTx/>
              <a:uFillTx/>
              <a:ea typeface="ＭＳ Ｐゴシック" charset="0"/>
            </a:endParaRPr>
          </a:p>
        </p:txBody>
      </p:sp>
      <p:sp>
        <p:nvSpPr>
          <p:cNvPr id="6" name="Line 5"/>
          <p:cNvSpPr>
            <a:spLocks noChangeAspect="1" noChangeShapeType="1"/>
          </p:cNvSpPr>
          <p:nvPr/>
        </p:nvSpPr>
        <p:spPr bwMode="auto">
          <a:xfrm>
            <a:off x="6748859" y="4036084"/>
            <a:ext cx="7112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b="0" i="0" u="none" strike="noStrike" kern="0" cap="none" spc="0" normalizeH="0" baseline="0" noProof="0" smtClean="0">
              <a:ln>
                <a:noFill/>
              </a:ln>
              <a:solidFill>
                <a:srgbClr val="F96A1B"/>
              </a:solidFill>
              <a:effectLst/>
              <a:uLnTx/>
              <a:uFillTx/>
              <a:ea typeface="ＭＳ Ｐゴシック" charset="0"/>
            </a:endParaRPr>
          </a:p>
        </p:txBody>
      </p:sp>
      <p:sp>
        <p:nvSpPr>
          <p:cNvPr id="7" name="Text Box 6"/>
          <p:cNvSpPr txBox="1">
            <a:spLocks noChangeAspect="1" noChangeArrowheads="1"/>
          </p:cNvSpPr>
          <p:nvPr/>
        </p:nvSpPr>
        <p:spPr bwMode="auto">
          <a:xfrm>
            <a:off x="6008093" y="4293096"/>
            <a:ext cx="18133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z="1800" b="1" dirty="0">
                <a:solidFill>
                  <a:srgbClr val="F96A1B"/>
                </a:solidFill>
                <a:latin typeface="Helvetica" charset="0"/>
              </a:rPr>
              <a:t>PNH     </a:t>
            </a:r>
            <a:r>
              <a:rPr lang="tr-TR" sz="1800" b="1" dirty="0" smtClean="0">
                <a:solidFill>
                  <a:srgbClr val="F96A1B"/>
                </a:solidFill>
                <a:latin typeface="Helvetica" charset="0"/>
              </a:rPr>
              <a:t>K</a:t>
            </a:r>
            <a:r>
              <a:rPr lang="en-US" sz="1800" b="1" dirty="0" err="1" smtClean="0">
                <a:solidFill>
                  <a:srgbClr val="F96A1B"/>
                </a:solidFill>
                <a:latin typeface="Helvetica" charset="0"/>
              </a:rPr>
              <a:t>ontrol</a:t>
            </a:r>
            <a:endParaRPr lang="en-US" sz="1800" b="1" dirty="0">
              <a:solidFill>
                <a:srgbClr val="F96A1B"/>
              </a:solidFill>
              <a:latin typeface="Helvetica" charset="0"/>
            </a:endParaRPr>
          </a:p>
        </p:txBody>
      </p:sp>
      <p:sp>
        <p:nvSpPr>
          <p:cNvPr id="8" name="Text Box 7"/>
          <p:cNvSpPr txBox="1">
            <a:spLocks noChangeAspect="1" noChangeArrowheads="1"/>
          </p:cNvSpPr>
          <p:nvPr/>
        </p:nvSpPr>
        <p:spPr bwMode="auto">
          <a:xfrm>
            <a:off x="5919391" y="5820434"/>
            <a:ext cx="1903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z="1800" b="1" dirty="0">
                <a:solidFill>
                  <a:srgbClr val="000000"/>
                </a:solidFill>
                <a:latin typeface="Helvetica" charset="0"/>
              </a:rPr>
              <a:t>S   HS    S     HS</a:t>
            </a:r>
            <a:endParaRPr lang="en-US" sz="1800" dirty="0">
              <a:solidFill>
                <a:srgbClr val="000000"/>
              </a:solidFill>
              <a:latin typeface="Helvetica" charset="0"/>
            </a:endParaRPr>
          </a:p>
        </p:txBody>
      </p:sp>
      <p:sp>
        <p:nvSpPr>
          <p:cNvPr id="9" name="Text Box 8"/>
          <p:cNvSpPr txBox="1">
            <a:spLocks noChangeAspect="1" noChangeArrowheads="1"/>
          </p:cNvSpPr>
          <p:nvPr/>
        </p:nvSpPr>
        <p:spPr bwMode="auto">
          <a:xfrm>
            <a:off x="6098778" y="6125234"/>
            <a:ext cx="1544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z="1800" dirty="0">
                <a:solidFill>
                  <a:srgbClr val="000000"/>
                </a:solidFill>
                <a:latin typeface="Helvetica" charset="0"/>
              </a:rPr>
              <a:t>PNH </a:t>
            </a:r>
            <a:r>
              <a:rPr lang="tr-TR" sz="1800" dirty="0" smtClean="0">
                <a:solidFill>
                  <a:srgbClr val="000000"/>
                </a:solidFill>
                <a:latin typeface="Helvetica" charset="0"/>
              </a:rPr>
              <a:t>hastası</a:t>
            </a:r>
            <a:r>
              <a:rPr lang="en-US" sz="1800" dirty="0" smtClean="0">
                <a:solidFill>
                  <a:srgbClr val="000000"/>
                </a:solidFill>
                <a:latin typeface="Helvetica" charset="0"/>
              </a:rPr>
              <a:t> </a:t>
            </a:r>
            <a:endParaRPr lang="en-US" sz="1800" dirty="0">
              <a:solidFill>
                <a:srgbClr val="000000"/>
              </a:solidFill>
              <a:latin typeface="Helvetica" charset="0"/>
            </a:endParaRPr>
          </a:p>
        </p:txBody>
      </p:sp>
      <p:sp>
        <p:nvSpPr>
          <p:cNvPr id="10" name="Rectangle 3"/>
          <p:cNvSpPr txBox="1">
            <a:spLocks noChangeArrowheads="1"/>
          </p:cNvSpPr>
          <p:nvPr/>
        </p:nvSpPr>
        <p:spPr bwMode="auto">
          <a:xfrm>
            <a:off x="254478" y="1340768"/>
            <a:ext cx="8568952" cy="149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3" tIns="45680" rIns="91363" bIns="45680" numCol="1" anchor="t" anchorCtr="0" compatLnSpc="1">
            <a:prstTxWarp prst="textNoShape">
              <a:avLst/>
            </a:prstTxWarp>
            <a:normAutofit/>
          </a:bodyPr>
          <a:lstStyle>
            <a:lvl1pPr marL="341313" indent="-341313"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1363" indent="-284163" algn="l" rtl="0" eaLnBrk="0" fontAlgn="base" hangingPunct="0">
              <a:spcBef>
                <a:spcPct val="20000"/>
              </a:spcBef>
              <a:spcAft>
                <a:spcPct val="0"/>
              </a:spcAft>
              <a:buChar char="–"/>
              <a:defRPr sz="2800">
                <a:solidFill>
                  <a:schemeClr val="tx1"/>
                </a:solidFill>
                <a:latin typeface="+mn-lt"/>
                <a:ea typeface="ＭＳ Ｐゴシック" pitchFamily="34" charset="-128"/>
                <a:cs typeface="+mn-cs"/>
              </a:defRPr>
            </a:lvl2pPr>
            <a:lvl3pPr marL="1141413" indent="-227013" algn="l" rtl="0" eaLnBrk="0" fontAlgn="base" hangingPunct="0">
              <a:spcBef>
                <a:spcPct val="20000"/>
              </a:spcBef>
              <a:spcAft>
                <a:spcPct val="0"/>
              </a:spcAft>
              <a:buChar char="•"/>
              <a:defRPr sz="2400">
                <a:solidFill>
                  <a:schemeClr val="tx1"/>
                </a:solidFill>
                <a:latin typeface="+mn-lt"/>
                <a:ea typeface="ＭＳ Ｐゴシック" pitchFamily="34" charset="-128"/>
                <a:cs typeface="+mn-cs"/>
              </a:defRPr>
            </a:lvl3pPr>
            <a:lvl4pPr marL="1598613"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4pPr>
            <a:lvl5pPr marL="2055813" indent="-227013"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5pPr>
            <a:lvl6pPr marL="2514356" indent="-228577" algn="l" rtl="0" fontAlgn="base">
              <a:spcBef>
                <a:spcPct val="20000"/>
              </a:spcBef>
              <a:spcAft>
                <a:spcPct val="0"/>
              </a:spcAft>
              <a:buChar char="»"/>
              <a:defRPr sz="2000">
                <a:solidFill>
                  <a:schemeClr val="tx1"/>
                </a:solidFill>
                <a:latin typeface="+mn-lt"/>
                <a:cs typeface="+mn-cs"/>
              </a:defRPr>
            </a:lvl6pPr>
            <a:lvl7pPr marL="2971511" indent="-228577" algn="l" rtl="0" fontAlgn="base">
              <a:spcBef>
                <a:spcPct val="20000"/>
              </a:spcBef>
              <a:spcAft>
                <a:spcPct val="0"/>
              </a:spcAft>
              <a:buChar char="»"/>
              <a:defRPr sz="2000">
                <a:solidFill>
                  <a:schemeClr val="tx1"/>
                </a:solidFill>
                <a:latin typeface="+mn-lt"/>
                <a:cs typeface="+mn-cs"/>
              </a:defRPr>
            </a:lvl7pPr>
            <a:lvl8pPr marL="3428667" indent="-228577" algn="l" rtl="0" fontAlgn="base">
              <a:spcBef>
                <a:spcPct val="20000"/>
              </a:spcBef>
              <a:spcAft>
                <a:spcPct val="0"/>
              </a:spcAft>
              <a:buChar char="»"/>
              <a:defRPr sz="2000">
                <a:solidFill>
                  <a:schemeClr val="tx1"/>
                </a:solidFill>
                <a:latin typeface="+mn-lt"/>
                <a:cs typeface="+mn-cs"/>
              </a:defRPr>
            </a:lvl8pPr>
            <a:lvl9pPr marL="3885822" indent="-228577" algn="l" rtl="0" fontAlgn="base">
              <a:spcBef>
                <a:spcPct val="20000"/>
              </a:spcBef>
              <a:spcAft>
                <a:spcPct val="0"/>
              </a:spcAft>
              <a:buChar char="»"/>
              <a:defRPr sz="2000">
                <a:solidFill>
                  <a:schemeClr val="tx1"/>
                </a:solidFill>
                <a:latin typeface="+mn-lt"/>
                <a:cs typeface="+mn-cs"/>
              </a:defRPr>
            </a:lvl9pPr>
          </a:lstStyle>
          <a:p>
            <a:pPr marL="469900" indent="-469900" algn="ctr" eaLnBrk="1" hangingPunct="1">
              <a:buFont typeface="Wingdings" pitchFamily="2" charset="2"/>
              <a:buNone/>
              <a:defRPr/>
            </a:pPr>
            <a:endParaRPr lang="tr-TR" sz="1800" b="1" kern="0" dirty="0" smtClean="0">
              <a:solidFill>
                <a:srgbClr val="005CB8"/>
              </a:solidFill>
              <a:effectLst>
                <a:outerShdw blurRad="38100" dist="38100" dir="2700000" algn="tl">
                  <a:srgbClr val="FFFFFF"/>
                </a:outerShdw>
              </a:effectLst>
              <a:ea typeface="ＭＳ Ｐゴシック" pitchFamily="34" charset="-128"/>
            </a:endParaRPr>
          </a:p>
          <a:p>
            <a:pPr marL="469900" indent="-469900" eaLnBrk="1" hangingPunct="1">
              <a:defRPr/>
            </a:pPr>
            <a:r>
              <a:rPr lang="tr-TR" sz="1800" kern="0" dirty="0" smtClean="0">
                <a:ea typeface="ＭＳ Ｐゴシック" pitchFamily="34" charset="-128"/>
              </a:rPr>
              <a:t>Kan hücrelerinin </a:t>
            </a:r>
            <a:r>
              <a:rPr lang="tr-TR" sz="1800" kern="0" dirty="0" err="1" smtClean="0">
                <a:ea typeface="ＭＳ Ｐゴシック" pitchFamily="34" charset="-128"/>
              </a:rPr>
              <a:t>membranlarında</a:t>
            </a:r>
            <a:r>
              <a:rPr lang="tr-TR" sz="1800" kern="0" dirty="0" smtClean="0">
                <a:ea typeface="ＭＳ Ｐゴシック" pitchFamily="34" charset="-128"/>
              </a:rPr>
              <a:t> </a:t>
            </a:r>
            <a:r>
              <a:rPr lang="tr-TR" sz="1800" kern="0" dirty="0" err="1" smtClean="0">
                <a:ea typeface="ＭＳ Ｐゴシック" pitchFamily="34" charset="-128"/>
              </a:rPr>
              <a:t>glikoproteinlere</a:t>
            </a:r>
            <a:r>
              <a:rPr lang="tr-TR" sz="1800" kern="0" dirty="0" smtClean="0">
                <a:ea typeface="ＭＳ Ｐゴシック" pitchFamily="34" charset="-128"/>
              </a:rPr>
              <a:t> bağlı proteinlerde bir anormallik söz konusudur.</a:t>
            </a:r>
          </a:p>
          <a:p>
            <a:pPr marL="469900" indent="-469900" eaLnBrk="1" hangingPunct="1">
              <a:defRPr/>
            </a:pPr>
            <a:r>
              <a:rPr lang="tr-TR" sz="1800" kern="0" dirty="0" smtClean="0">
                <a:solidFill>
                  <a:srgbClr val="FF0000"/>
                </a:solidFill>
                <a:ea typeface="ＭＳ Ｐゴシック" pitchFamily="34" charset="-128"/>
              </a:rPr>
              <a:t>Eritrositlerde </a:t>
            </a:r>
            <a:r>
              <a:rPr lang="tr-TR" sz="1800" kern="0" dirty="0" smtClean="0">
                <a:solidFill>
                  <a:srgbClr val="FF0000"/>
                </a:solidFill>
                <a:effectLst>
                  <a:outerShdw blurRad="38100" dist="38100" dir="2700000" algn="tl">
                    <a:srgbClr val="FFFFFF"/>
                  </a:outerShdw>
                </a:effectLst>
                <a:ea typeface="ＭＳ Ｐゴシック" pitchFamily="34" charset="-128"/>
              </a:rPr>
              <a:t>kazanılmış </a:t>
            </a:r>
            <a:r>
              <a:rPr lang="tr-TR" sz="1800" kern="0" dirty="0" err="1" smtClean="0">
                <a:solidFill>
                  <a:srgbClr val="FF0000"/>
                </a:solidFill>
                <a:effectLst>
                  <a:outerShdw blurRad="38100" dist="38100" dir="2700000" algn="tl">
                    <a:srgbClr val="FFFFFF"/>
                  </a:outerShdw>
                </a:effectLst>
                <a:ea typeface="ＭＳ Ｐゴシック" pitchFamily="34" charset="-128"/>
              </a:rPr>
              <a:t>membran</a:t>
            </a:r>
            <a:r>
              <a:rPr lang="tr-TR" sz="1800" kern="0" dirty="0" smtClean="0">
                <a:solidFill>
                  <a:srgbClr val="FF0000"/>
                </a:solidFill>
                <a:effectLst>
                  <a:outerShdw blurRad="38100" dist="38100" dir="2700000" algn="tl">
                    <a:srgbClr val="FFFFFF"/>
                  </a:outerShdw>
                </a:effectLst>
                <a:ea typeface="ＭＳ Ｐゴシック" pitchFamily="34" charset="-128"/>
              </a:rPr>
              <a:t> </a:t>
            </a:r>
            <a:r>
              <a:rPr lang="tr-TR" sz="1800" kern="0" dirty="0" err="1" smtClean="0">
                <a:solidFill>
                  <a:srgbClr val="FF0000"/>
                </a:solidFill>
                <a:effectLst>
                  <a:outerShdw blurRad="38100" dist="38100" dir="2700000" algn="tl">
                    <a:srgbClr val="FFFFFF"/>
                  </a:outerShdw>
                </a:effectLst>
                <a:ea typeface="ＭＳ Ｐゴシック" pitchFamily="34" charset="-128"/>
              </a:rPr>
              <a:t>defekti</a:t>
            </a:r>
            <a:r>
              <a:rPr lang="tr-TR" sz="1800" kern="0" dirty="0" smtClean="0">
                <a:solidFill>
                  <a:srgbClr val="FF0000"/>
                </a:solidFill>
                <a:ea typeface="ＭＳ Ｐゴシック" pitchFamily="34" charset="-128"/>
              </a:rPr>
              <a:t> </a:t>
            </a:r>
            <a:r>
              <a:rPr lang="tr-TR" sz="1800" kern="0" dirty="0" smtClean="0">
                <a:ea typeface="ＭＳ Ｐゴシック" pitchFamily="34" charset="-128"/>
              </a:rPr>
              <a:t>vardır. </a:t>
            </a:r>
          </a:p>
        </p:txBody>
      </p:sp>
    </p:spTree>
    <p:extLst>
      <p:ext uri="{BB962C8B-B14F-4D97-AF65-F5344CB8AC3E}">
        <p14:creationId xmlns:p14="http://schemas.microsoft.com/office/powerpoint/2010/main" val="10076210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57150" y="1341438"/>
            <a:ext cx="28368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b="1" dirty="0"/>
              <a:t>I. </a:t>
            </a:r>
          </a:p>
          <a:p>
            <a:pPr algn="ctr"/>
            <a:r>
              <a:rPr lang="en-US" b="1" dirty="0" smtClean="0"/>
              <a:t>Hemoglobin</a:t>
            </a:r>
            <a:r>
              <a:rPr lang="tr-TR" b="1" dirty="0" smtClean="0"/>
              <a:t>ü</a:t>
            </a:r>
            <a:r>
              <a:rPr lang="en-US" b="1" dirty="0" err="1" smtClean="0"/>
              <a:t>ri</a:t>
            </a:r>
            <a:endParaRPr lang="en-US" b="1" dirty="0"/>
          </a:p>
        </p:txBody>
      </p:sp>
      <p:pic>
        <p:nvPicPr>
          <p:cNvPr id="614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52750" y="2116138"/>
            <a:ext cx="2990850" cy="238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4"/>
          <p:cNvSpPr txBox="1">
            <a:spLocks noChangeArrowheads="1"/>
          </p:cNvSpPr>
          <p:nvPr/>
        </p:nvSpPr>
        <p:spPr bwMode="auto">
          <a:xfrm>
            <a:off x="3184891" y="1376363"/>
            <a:ext cx="25186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t>II.</a:t>
            </a:r>
          </a:p>
          <a:p>
            <a:pPr algn="ctr" eaLnBrk="1" hangingPunct="1"/>
            <a:r>
              <a:rPr lang="tr-TR" sz="1800" b="1" dirty="0" smtClean="0"/>
              <a:t>Kemik İliği Yetmezliği</a:t>
            </a:r>
            <a:endParaRPr lang="en-US" sz="1800" b="1" dirty="0"/>
          </a:p>
        </p:txBody>
      </p:sp>
      <p:sp>
        <p:nvSpPr>
          <p:cNvPr id="6149" name="Text Box 5"/>
          <p:cNvSpPr txBox="1">
            <a:spLocks noChangeArrowheads="1"/>
          </p:cNvSpPr>
          <p:nvPr/>
        </p:nvSpPr>
        <p:spPr bwMode="auto">
          <a:xfrm>
            <a:off x="6849090" y="1350963"/>
            <a:ext cx="11465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t>III.</a:t>
            </a:r>
          </a:p>
          <a:p>
            <a:pPr algn="ctr" eaLnBrk="1" hangingPunct="1"/>
            <a:r>
              <a:rPr lang="en-US" sz="1800" b="1" dirty="0" err="1" smtClean="0"/>
              <a:t>Trombo</a:t>
            </a:r>
            <a:r>
              <a:rPr lang="tr-TR" sz="1800" b="1" dirty="0" smtClean="0"/>
              <a:t>z</a:t>
            </a:r>
            <a:endParaRPr lang="en-US" sz="1800" b="1" dirty="0"/>
          </a:p>
        </p:txBody>
      </p:sp>
      <p:sp>
        <p:nvSpPr>
          <p:cNvPr id="6150" name="Rectangle 6"/>
          <p:cNvSpPr>
            <a:spLocks noChangeArrowheads="1"/>
          </p:cNvSpPr>
          <p:nvPr/>
        </p:nvSpPr>
        <p:spPr bwMode="auto">
          <a:xfrm>
            <a:off x="57150" y="331836"/>
            <a:ext cx="7594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b="1" dirty="0" err="1" smtClean="0"/>
              <a:t>PNH’nın</a:t>
            </a:r>
            <a:r>
              <a:rPr lang="en-US" sz="3200" b="1" dirty="0" smtClean="0"/>
              <a:t> </a:t>
            </a:r>
            <a:r>
              <a:rPr lang="en-US" sz="3200" b="1" dirty="0" err="1" smtClean="0"/>
              <a:t>klinik</a:t>
            </a:r>
            <a:r>
              <a:rPr lang="en-US" sz="3200" b="1" dirty="0" smtClean="0"/>
              <a:t> </a:t>
            </a:r>
            <a:r>
              <a:rPr lang="en-US" sz="3200" b="1" dirty="0" err="1" smtClean="0"/>
              <a:t>parametreleri</a:t>
            </a:r>
            <a:endParaRPr lang="en-US" sz="3200" b="1" dirty="0"/>
          </a:p>
        </p:txBody>
      </p:sp>
      <p:pic>
        <p:nvPicPr>
          <p:cNvPr id="6151" name="Picture 7" descr="2"/>
          <p:cNvPicPr>
            <a:picLocks noChangeAspect="1" noChangeArrowheads="1"/>
          </p:cNvPicPr>
          <p:nvPr/>
        </p:nvPicPr>
        <p:blipFill>
          <a:blip r:embed="rId4" cstate="email">
            <a:extLst>
              <a:ext uri="{28A0092B-C50C-407E-A947-70E740481C1C}">
                <a14:useLocalDpi xmlns:a14="http://schemas.microsoft.com/office/drawing/2010/main" val="0"/>
              </a:ext>
            </a:extLst>
          </a:blip>
          <a:srcRect l="8305" t="11073" r="11073" b="11073"/>
          <a:stretch>
            <a:fillRect/>
          </a:stretch>
        </p:blipFill>
        <p:spPr bwMode="auto">
          <a:xfrm>
            <a:off x="5957888" y="2114550"/>
            <a:ext cx="3138487"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8" descr="Urine 2 gth"/>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2093914"/>
            <a:ext cx="2947988"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666750" y="4869160"/>
            <a:ext cx="7505650" cy="646331"/>
          </a:xfrm>
          <a:prstGeom prst="rect">
            <a:avLst/>
          </a:prstGeom>
        </p:spPr>
        <p:txBody>
          <a:bodyPr wrap="square">
            <a:spAutoFit/>
          </a:bodyPr>
          <a:lstStyle/>
          <a:p>
            <a:r>
              <a:rPr lang="en-GB" dirty="0">
                <a:latin typeface="Arial" charset="0"/>
                <a:cs typeface="Arial" charset="0"/>
              </a:rPr>
              <a:t>PNH</a:t>
            </a:r>
            <a:r>
              <a:rPr lang="tr-TR" dirty="0">
                <a:latin typeface="Arial" charset="0"/>
                <a:cs typeface="Arial" charset="0"/>
              </a:rPr>
              <a:t>’da</a:t>
            </a:r>
            <a:r>
              <a:rPr lang="en-GB" dirty="0">
                <a:latin typeface="Arial" charset="0"/>
                <a:cs typeface="Arial" charset="0"/>
              </a:rPr>
              <a:t> </a:t>
            </a:r>
            <a:r>
              <a:rPr lang="tr-TR" dirty="0">
                <a:latin typeface="Arial" charset="0"/>
                <a:cs typeface="Arial" charset="0"/>
              </a:rPr>
              <a:t>tipik olarak </a:t>
            </a:r>
            <a:r>
              <a:rPr lang="en-GB" dirty="0">
                <a:latin typeface="Arial" charset="0"/>
                <a:cs typeface="Arial" charset="0"/>
              </a:rPr>
              <a:t>PNH </a:t>
            </a:r>
            <a:r>
              <a:rPr lang="tr-TR" dirty="0" err="1">
                <a:latin typeface="Arial" charset="0"/>
                <a:cs typeface="Arial" charset="0"/>
              </a:rPr>
              <a:t>KKH’leri</a:t>
            </a:r>
            <a:r>
              <a:rPr lang="tr-TR" dirty="0">
                <a:latin typeface="Arial" charset="0"/>
                <a:cs typeface="Arial" charset="0"/>
              </a:rPr>
              <a:t> sürekli tahrip olur; sıklıkla kemik iliği yetersizlikleri (</a:t>
            </a:r>
            <a:r>
              <a:rPr lang="tr-TR" dirty="0" err="1">
                <a:latin typeface="Arial" charset="0"/>
                <a:cs typeface="Arial" charset="0"/>
              </a:rPr>
              <a:t>örn</a:t>
            </a:r>
            <a:r>
              <a:rPr lang="tr-TR" dirty="0">
                <a:latin typeface="Arial" charset="0"/>
                <a:cs typeface="Arial" charset="0"/>
              </a:rPr>
              <a:t>., </a:t>
            </a:r>
            <a:r>
              <a:rPr lang="tr-TR" dirty="0" err="1">
                <a:latin typeface="Arial" charset="0"/>
                <a:cs typeface="Arial" charset="0"/>
              </a:rPr>
              <a:t>aplastik</a:t>
            </a:r>
            <a:r>
              <a:rPr lang="tr-TR" dirty="0">
                <a:latin typeface="Arial" charset="0"/>
                <a:cs typeface="Arial" charset="0"/>
              </a:rPr>
              <a:t> anemi, MDS) ile birlikte ortaya çıkar </a:t>
            </a:r>
            <a:r>
              <a:rPr lang="en-GB" baseline="30000" dirty="0">
                <a:latin typeface="Arial" charset="0"/>
                <a:cs typeface="Arial" charset="0"/>
              </a:rPr>
              <a:t>1,2</a:t>
            </a:r>
            <a:endParaRPr lang="tr-TR" baseline="30000" dirty="0">
              <a:latin typeface="Arial" charset="0"/>
              <a:cs typeface="Arial" charset="0"/>
            </a:endParaRPr>
          </a:p>
        </p:txBody>
      </p:sp>
    </p:spTree>
    <p:extLst>
      <p:ext uri="{BB962C8B-B14F-4D97-AF65-F5344CB8AC3E}">
        <p14:creationId xmlns:p14="http://schemas.microsoft.com/office/powerpoint/2010/main" val="2115084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5" name="Title 1024"/>
          <p:cNvSpPr>
            <a:spLocks noGrp="1"/>
          </p:cNvSpPr>
          <p:nvPr>
            <p:ph type="title"/>
          </p:nvPr>
        </p:nvSpPr>
        <p:spPr>
          <a:xfrm>
            <a:off x="219694" y="260648"/>
            <a:ext cx="8298118" cy="548640"/>
          </a:xfrm>
        </p:spPr>
        <p:txBody>
          <a:bodyPr>
            <a:noAutofit/>
          </a:bodyPr>
          <a:lstStyle/>
          <a:p>
            <a:pPr eaLnBrk="1" hangingPunct="1"/>
            <a:r>
              <a:rPr lang="tr-TR" sz="1600" b="1" dirty="0" smtClean="0">
                <a:latin typeface="Arial" charset="0"/>
                <a:ea typeface="ＭＳ Ｐゴシック" charset="0"/>
                <a:cs typeface="Arial" charset="0"/>
              </a:rPr>
              <a:t>KOMPLEMAN SAVUNMA </a:t>
            </a:r>
            <a:r>
              <a:rPr lang="en-GB" sz="1600" b="1" dirty="0" smtClean="0">
                <a:latin typeface="Arial" charset="0"/>
                <a:ea typeface="ＭＳ Ｐゴシック" charset="0"/>
                <a:cs typeface="Arial" charset="0"/>
              </a:rPr>
              <a:t>PROTEİN</a:t>
            </a:r>
            <a:r>
              <a:rPr lang="tr-TR" sz="1600" b="1" dirty="0" smtClean="0">
                <a:latin typeface="Arial" charset="0"/>
                <a:ea typeface="ＭＳ Ｐゴシック" charset="0"/>
                <a:cs typeface="Arial" charset="0"/>
              </a:rPr>
              <a:t>LERİNİN  EKSİKLİĞİ</a:t>
            </a:r>
            <a:br>
              <a:rPr lang="tr-TR" sz="1600" b="1" dirty="0" smtClean="0">
                <a:latin typeface="Arial" charset="0"/>
                <a:ea typeface="ＭＳ Ｐゴシック" charset="0"/>
                <a:cs typeface="Arial" charset="0"/>
              </a:rPr>
            </a:br>
            <a:r>
              <a:rPr lang="tr-TR" sz="1600" b="1" dirty="0" smtClean="0">
                <a:latin typeface="Arial" charset="0"/>
                <a:ea typeface="ＭＳ Ｐゴシック" charset="0"/>
                <a:cs typeface="Arial" charset="0"/>
              </a:rPr>
              <a:t> </a:t>
            </a:r>
            <a:r>
              <a:rPr lang="tr-TR" sz="1600" b="1" dirty="0" err="1" smtClean="0">
                <a:latin typeface="Arial" charset="0"/>
                <a:ea typeface="ＭＳ Ｐゴシック" charset="0"/>
                <a:cs typeface="Arial" charset="0"/>
              </a:rPr>
              <a:t>PNH’nın</a:t>
            </a:r>
            <a:r>
              <a:rPr lang="tr-TR" sz="1600" b="1" dirty="0" smtClean="0">
                <a:latin typeface="Arial" charset="0"/>
                <a:ea typeface="ＭＳ Ｐゴシック" charset="0"/>
                <a:cs typeface="Arial" charset="0"/>
              </a:rPr>
              <a:t> temel bir özelliğidir</a:t>
            </a:r>
            <a:endParaRPr lang="en-GB" sz="1600" b="1" dirty="0">
              <a:latin typeface="Arial" charset="0"/>
              <a:ea typeface="ＭＳ Ｐゴシック" charset="0"/>
              <a:cs typeface="Arial" charset="0"/>
            </a:endParaRPr>
          </a:p>
        </p:txBody>
      </p:sp>
      <p:grpSp>
        <p:nvGrpSpPr>
          <p:cNvPr id="2" name="WHITE Platelets"/>
          <p:cNvGrpSpPr>
            <a:grpSpLocks noChangeAspect="1"/>
          </p:cNvGrpSpPr>
          <p:nvPr/>
        </p:nvGrpSpPr>
        <p:grpSpPr bwMode="auto">
          <a:xfrm>
            <a:off x="5733080" y="2783967"/>
            <a:ext cx="932310" cy="843988"/>
            <a:chOff x="2583237" y="2660072"/>
            <a:chExt cx="967793" cy="1022466"/>
          </a:xfrm>
        </p:grpSpPr>
        <p:pic>
          <p:nvPicPr>
            <p:cNvPr id="1033" name="Picture 5"/>
            <p:cNvPicPr>
              <a:picLocks noChangeAspect="1" noChangeArrowheads="1"/>
            </p:cNvPicPr>
            <p:nvPr/>
          </p:nvPicPr>
          <p:blipFill>
            <a:blip r:embed="rId3" cstate="print">
              <a:duotone>
                <a:prstClr val="black"/>
                <a:srgbClr val="FF9900">
                  <a:tint val="45000"/>
                  <a:satMod val="400000"/>
                </a:srgbClr>
              </a:duotone>
            </a:blip>
            <a:srcRect/>
            <a:stretch>
              <a:fillRect/>
            </a:stretch>
          </p:blipFill>
          <p:spPr bwMode="auto">
            <a:xfrm>
              <a:off x="2583237" y="2660072"/>
              <a:ext cx="967793" cy="1022466"/>
            </a:xfrm>
            <a:prstGeom prst="rect">
              <a:avLst/>
            </a:prstGeom>
            <a:noFill/>
            <a:ln w="9525">
              <a:noFill/>
              <a:miter lim="800000"/>
              <a:headEnd/>
              <a:tailEnd/>
            </a:ln>
          </p:spPr>
        </p:pic>
        <p:sp>
          <p:nvSpPr>
            <p:cNvPr id="11285" name="Rectangle 246"/>
            <p:cNvSpPr>
              <a:spLocks noChangeArrowheads="1"/>
            </p:cNvSpPr>
            <p:nvPr/>
          </p:nvSpPr>
          <p:spPr bwMode="auto">
            <a:xfrm>
              <a:off x="2765898" y="3044877"/>
              <a:ext cx="571754" cy="333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spAutoFit/>
            </a:bodyPr>
            <a:lstStyle/>
            <a:p>
              <a:pPr algn="ctr" eaLnBrk="0" hangingPunct="0">
                <a:lnSpc>
                  <a:spcPct val="85000"/>
                </a:lnSpc>
              </a:pPr>
              <a:r>
                <a:rPr lang="en-US" sz="1400" b="1">
                  <a:solidFill>
                    <a:schemeClr val="bg1"/>
                  </a:solidFill>
                  <a:cs typeface="ＭＳ Ｐゴシック" charset="0"/>
                </a:rPr>
                <a:t>CD55</a:t>
              </a:r>
            </a:p>
          </p:txBody>
        </p:sp>
      </p:grpSp>
      <p:grpSp>
        <p:nvGrpSpPr>
          <p:cNvPr id="3" name="WHITE Platelets"/>
          <p:cNvGrpSpPr>
            <a:grpSpLocks noChangeAspect="1"/>
          </p:cNvGrpSpPr>
          <p:nvPr/>
        </p:nvGrpSpPr>
        <p:grpSpPr bwMode="auto">
          <a:xfrm>
            <a:off x="2434071" y="2783967"/>
            <a:ext cx="930208" cy="843988"/>
            <a:chOff x="2583237" y="2660072"/>
            <a:chExt cx="967793" cy="1022466"/>
          </a:xfrm>
        </p:grpSpPr>
        <p:pic>
          <p:nvPicPr>
            <p:cNvPr id="1234" name="Picture 5"/>
            <p:cNvPicPr>
              <a:picLocks noChangeAspect="1" noChangeArrowheads="1"/>
            </p:cNvPicPr>
            <p:nvPr/>
          </p:nvPicPr>
          <p:blipFill>
            <a:blip r:embed="rId3" cstate="print">
              <a:duotone>
                <a:prstClr val="black"/>
                <a:srgbClr val="4FF74F">
                  <a:tint val="45000"/>
                  <a:satMod val="400000"/>
                </a:srgbClr>
              </a:duotone>
            </a:blip>
            <a:srcRect/>
            <a:stretch>
              <a:fillRect/>
            </a:stretch>
          </p:blipFill>
          <p:spPr bwMode="auto">
            <a:xfrm flipH="1">
              <a:off x="2583237" y="2660072"/>
              <a:ext cx="967793" cy="1022466"/>
            </a:xfrm>
            <a:prstGeom prst="rect">
              <a:avLst/>
            </a:prstGeom>
            <a:noFill/>
            <a:ln w="9525">
              <a:noFill/>
              <a:miter lim="800000"/>
              <a:headEnd/>
              <a:tailEnd/>
            </a:ln>
          </p:spPr>
        </p:pic>
        <p:sp>
          <p:nvSpPr>
            <p:cNvPr id="11283" name="Rectangle 246"/>
            <p:cNvSpPr>
              <a:spLocks noChangeArrowheads="1"/>
            </p:cNvSpPr>
            <p:nvPr/>
          </p:nvSpPr>
          <p:spPr bwMode="auto">
            <a:xfrm>
              <a:off x="2764852" y="3044877"/>
              <a:ext cx="573047" cy="333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spAutoFit/>
            </a:bodyPr>
            <a:lstStyle/>
            <a:p>
              <a:pPr algn="ctr" eaLnBrk="0" hangingPunct="0">
                <a:lnSpc>
                  <a:spcPct val="85000"/>
                </a:lnSpc>
              </a:pPr>
              <a:r>
                <a:rPr lang="en-US" sz="1400" b="1">
                  <a:solidFill>
                    <a:schemeClr val="bg1"/>
                  </a:solidFill>
                  <a:cs typeface="ＭＳ Ｐゴシック" charset="0"/>
                </a:rPr>
                <a:t>CD59</a:t>
              </a:r>
            </a:p>
          </p:txBody>
        </p:sp>
      </p:grpSp>
      <p:grpSp>
        <p:nvGrpSpPr>
          <p:cNvPr id="4" name="Group 298"/>
          <p:cNvGrpSpPr>
            <a:grpSpLocks/>
          </p:cNvGrpSpPr>
          <p:nvPr/>
        </p:nvGrpSpPr>
        <p:grpSpPr bwMode="auto">
          <a:xfrm>
            <a:off x="1391029" y="4766205"/>
            <a:ext cx="6164262" cy="604837"/>
            <a:chOff x="709613" y="5451562"/>
            <a:chExt cx="7356475" cy="720725"/>
          </a:xfrm>
          <a:scene3d>
            <a:camera prst="orthographicFront"/>
            <a:lightRig rig="threePt" dir="t">
              <a:rot lat="0" lon="0" rev="2400000"/>
            </a:lightRig>
          </a:scene3d>
        </p:grpSpPr>
        <p:grpSp>
          <p:nvGrpSpPr>
            <p:cNvPr id="5" name="Group 484"/>
            <p:cNvGrpSpPr>
              <a:grpSpLocks/>
            </p:cNvGrpSpPr>
            <p:nvPr/>
          </p:nvGrpSpPr>
          <p:grpSpPr bwMode="auto">
            <a:xfrm>
              <a:off x="709610" y="5451560"/>
              <a:ext cx="241298" cy="720725"/>
              <a:chOff x="418925" y="3913188"/>
              <a:chExt cx="240687" cy="721471"/>
            </a:xfrm>
          </p:grpSpPr>
          <p:grpSp>
            <p:nvGrpSpPr>
              <p:cNvPr id="6" name="Group 447"/>
              <p:cNvGrpSpPr>
                <a:grpSpLocks/>
              </p:cNvGrpSpPr>
              <p:nvPr/>
            </p:nvGrpSpPr>
            <p:grpSpPr bwMode="auto">
              <a:xfrm>
                <a:off x="418925" y="3913188"/>
                <a:ext cx="207436" cy="480402"/>
                <a:chOff x="2039907" y="4515548"/>
                <a:chExt cx="207436" cy="480402"/>
              </a:xfrm>
            </p:grpSpPr>
            <p:sp>
              <p:nvSpPr>
                <p:cNvPr id="115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9" name="Oval 115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 name="Group 448"/>
              <p:cNvGrpSpPr>
                <a:grpSpLocks/>
              </p:cNvGrpSpPr>
              <p:nvPr/>
            </p:nvGrpSpPr>
            <p:grpSpPr bwMode="auto">
              <a:xfrm rot="10800000">
                <a:off x="452176" y="4154257"/>
                <a:ext cx="207436" cy="480402"/>
                <a:chOff x="2039907" y="4515548"/>
                <a:chExt cx="207436" cy="480402"/>
              </a:xfrm>
            </p:grpSpPr>
            <p:sp>
              <p:nvSpPr>
                <p:cNvPr id="11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6" name="Oval 11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 name="Group 485"/>
            <p:cNvGrpSpPr>
              <a:grpSpLocks/>
            </p:cNvGrpSpPr>
            <p:nvPr/>
          </p:nvGrpSpPr>
          <p:grpSpPr bwMode="auto">
            <a:xfrm>
              <a:off x="939700" y="5451560"/>
              <a:ext cx="239714" cy="720725"/>
              <a:chOff x="418925" y="3913188"/>
              <a:chExt cx="240687" cy="721471"/>
            </a:xfrm>
          </p:grpSpPr>
          <p:grpSp>
            <p:nvGrpSpPr>
              <p:cNvPr id="9" name="Group 486"/>
              <p:cNvGrpSpPr>
                <a:grpSpLocks/>
              </p:cNvGrpSpPr>
              <p:nvPr/>
            </p:nvGrpSpPr>
            <p:grpSpPr bwMode="auto">
              <a:xfrm>
                <a:off x="418925" y="3913188"/>
                <a:ext cx="207436" cy="480402"/>
                <a:chOff x="2039907" y="4515548"/>
                <a:chExt cx="207436" cy="480402"/>
              </a:xfrm>
            </p:grpSpPr>
            <p:sp>
              <p:nvSpPr>
                <p:cNvPr id="114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51" name="Oval 115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0" name="Group 487"/>
              <p:cNvGrpSpPr>
                <a:grpSpLocks/>
              </p:cNvGrpSpPr>
              <p:nvPr/>
            </p:nvGrpSpPr>
            <p:grpSpPr bwMode="auto">
              <a:xfrm rot="10800000">
                <a:off x="452176" y="4154257"/>
                <a:ext cx="207436" cy="480402"/>
                <a:chOff x="2039907" y="4515548"/>
                <a:chExt cx="207436" cy="480402"/>
              </a:xfrm>
            </p:grpSpPr>
            <p:sp>
              <p:nvSpPr>
                <p:cNvPr id="114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8" name="Oval 114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1" name="Group 494"/>
            <p:cNvGrpSpPr>
              <a:grpSpLocks/>
            </p:cNvGrpSpPr>
            <p:nvPr/>
          </p:nvGrpSpPr>
          <p:grpSpPr bwMode="auto">
            <a:xfrm>
              <a:off x="1168193" y="5451560"/>
              <a:ext cx="241298" cy="720725"/>
              <a:chOff x="418925" y="3913188"/>
              <a:chExt cx="240687" cy="721471"/>
            </a:xfrm>
          </p:grpSpPr>
          <p:grpSp>
            <p:nvGrpSpPr>
              <p:cNvPr id="12" name="Group 495"/>
              <p:cNvGrpSpPr>
                <a:grpSpLocks/>
              </p:cNvGrpSpPr>
              <p:nvPr/>
            </p:nvGrpSpPr>
            <p:grpSpPr bwMode="auto">
              <a:xfrm>
                <a:off x="418925" y="3913188"/>
                <a:ext cx="207436" cy="480402"/>
                <a:chOff x="2039907" y="4515548"/>
                <a:chExt cx="207436" cy="480402"/>
              </a:xfrm>
            </p:grpSpPr>
            <p:sp>
              <p:nvSpPr>
                <p:cNvPr id="114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3" name="Oval 114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3" name="Group 496"/>
              <p:cNvGrpSpPr>
                <a:grpSpLocks/>
              </p:cNvGrpSpPr>
              <p:nvPr/>
            </p:nvGrpSpPr>
            <p:grpSpPr bwMode="auto">
              <a:xfrm rot="10800000">
                <a:off x="452176" y="4154257"/>
                <a:ext cx="207436" cy="480402"/>
                <a:chOff x="2039907" y="4515548"/>
                <a:chExt cx="207436" cy="480402"/>
              </a:xfrm>
            </p:grpSpPr>
            <p:sp>
              <p:nvSpPr>
                <p:cNvPr id="113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40" name="Oval 113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4" name="Group 503"/>
            <p:cNvGrpSpPr>
              <a:grpSpLocks/>
            </p:cNvGrpSpPr>
            <p:nvPr/>
          </p:nvGrpSpPr>
          <p:grpSpPr bwMode="auto">
            <a:xfrm>
              <a:off x="1398278" y="5451560"/>
              <a:ext cx="241298" cy="720725"/>
              <a:chOff x="418925" y="3913188"/>
              <a:chExt cx="240687" cy="721471"/>
            </a:xfrm>
          </p:grpSpPr>
          <p:grpSp>
            <p:nvGrpSpPr>
              <p:cNvPr id="15" name="Group 504"/>
              <p:cNvGrpSpPr>
                <a:grpSpLocks/>
              </p:cNvGrpSpPr>
              <p:nvPr/>
            </p:nvGrpSpPr>
            <p:grpSpPr bwMode="auto">
              <a:xfrm>
                <a:off x="418925" y="3913188"/>
                <a:ext cx="207436" cy="480402"/>
                <a:chOff x="2039907" y="4515548"/>
                <a:chExt cx="207436" cy="480402"/>
              </a:xfrm>
            </p:grpSpPr>
            <p:sp>
              <p:nvSpPr>
                <p:cNvPr id="113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5" name="Oval 113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6" name="Group 505"/>
              <p:cNvGrpSpPr>
                <a:grpSpLocks/>
              </p:cNvGrpSpPr>
              <p:nvPr/>
            </p:nvGrpSpPr>
            <p:grpSpPr bwMode="auto">
              <a:xfrm rot="10800000">
                <a:off x="452176" y="4154257"/>
                <a:ext cx="207436" cy="480402"/>
                <a:chOff x="2039907" y="4515548"/>
                <a:chExt cx="207436" cy="480402"/>
              </a:xfrm>
            </p:grpSpPr>
            <p:sp>
              <p:nvSpPr>
                <p:cNvPr id="113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32" name="Oval 113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7" name="Group 512"/>
            <p:cNvGrpSpPr>
              <a:grpSpLocks/>
            </p:cNvGrpSpPr>
            <p:nvPr/>
          </p:nvGrpSpPr>
          <p:grpSpPr bwMode="auto">
            <a:xfrm>
              <a:off x="1628368" y="5451560"/>
              <a:ext cx="239714" cy="720725"/>
              <a:chOff x="418925" y="3913188"/>
              <a:chExt cx="240687" cy="721471"/>
            </a:xfrm>
          </p:grpSpPr>
          <p:grpSp>
            <p:nvGrpSpPr>
              <p:cNvPr id="18" name="Group 513"/>
              <p:cNvGrpSpPr>
                <a:grpSpLocks/>
              </p:cNvGrpSpPr>
              <p:nvPr/>
            </p:nvGrpSpPr>
            <p:grpSpPr bwMode="auto">
              <a:xfrm>
                <a:off x="418925" y="3913188"/>
                <a:ext cx="207436" cy="480402"/>
                <a:chOff x="2039907" y="4515548"/>
                <a:chExt cx="207436" cy="480402"/>
              </a:xfrm>
            </p:grpSpPr>
            <p:sp>
              <p:nvSpPr>
                <p:cNvPr id="112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7" name="Oval 112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9" name="Group 514"/>
              <p:cNvGrpSpPr>
                <a:grpSpLocks/>
              </p:cNvGrpSpPr>
              <p:nvPr/>
            </p:nvGrpSpPr>
            <p:grpSpPr bwMode="auto">
              <a:xfrm rot="10800000">
                <a:off x="452176" y="4154257"/>
                <a:ext cx="207436" cy="480402"/>
                <a:chOff x="2039907" y="4515548"/>
                <a:chExt cx="207436" cy="480402"/>
              </a:xfrm>
            </p:grpSpPr>
            <p:sp>
              <p:nvSpPr>
                <p:cNvPr id="112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24" name="Oval 112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0" name="Group 521"/>
            <p:cNvGrpSpPr>
              <a:grpSpLocks/>
            </p:cNvGrpSpPr>
            <p:nvPr/>
          </p:nvGrpSpPr>
          <p:grpSpPr bwMode="auto">
            <a:xfrm>
              <a:off x="1856861" y="5451560"/>
              <a:ext cx="241298" cy="720725"/>
              <a:chOff x="418925" y="3913188"/>
              <a:chExt cx="240687" cy="721471"/>
            </a:xfrm>
          </p:grpSpPr>
          <p:grpSp>
            <p:nvGrpSpPr>
              <p:cNvPr id="21" name="Group 522"/>
              <p:cNvGrpSpPr>
                <a:grpSpLocks/>
              </p:cNvGrpSpPr>
              <p:nvPr/>
            </p:nvGrpSpPr>
            <p:grpSpPr bwMode="auto">
              <a:xfrm>
                <a:off x="418925" y="3913188"/>
                <a:ext cx="207436" cy="480402"/>
                <a:chOff x="2039907" y="4515548"/>
                <a:chExt cx="207436" cy="480402"/>
              </a:xfrm>
            </p:grpSpPr>
            <p:sp>
              <p:nvSpPr>
                <p:cNvPr id="111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9" name="Oval 111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2" name="Group 523"/>
              <p:cNvGrpSpPr>
                <a:grpSpLocks/>
              </p:cNvGrpSpPr>
              <p:nvPr/>
            </p:nvGrpSpPr>
            <p:grpSpPr bwMode="auto">
              <a:xfrm rot="10800000">
                <a:off x="452176" y="4154257"/>
                <a:ext cx="207436" cy="480402"/>
                <a:chOff x="2039907" y="4515548"/>
                <a:chExt cx="207436" cy="480402"/>
              </a:xfrm>
            </p:grpSpPr>
            <p:sp>
              <p:nvSpPr>
                <p:cNvPr id="111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6" name="Oval 111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3" name="Group 530"/>
            <p:cNvGrpSpPr>
              <a:grpSpLocks/>
            </p:cNvGrpSpPr>
            <p:nvPr/>
          </p:nvGrpSpPr>
          <p:grpSpPr bwMode="auto">
            <a:xfrm>
              <a:off x="2086952" y="5451560"/>
              <a:ext cx="239714" cy="720725"/>
              <a:chOff x="418925" y="3913188"/>
              <a:chExt cx="240687" cy="721471"/>
            </a:xfrm>
          </p:grpSpPr>
          <p:grpSp>
            <p:nvGrpSpPr>
              <p:cNvPr id="24" name="Group 531"/>
              <p:cNvGrpSpPr>
                <a:grpSpLocks/>
              </p:cNvGrpSpPr>
              <p:nvPr/>
            </p:nvGrpSpPr>
            <p:grpSpPr bwMode="auto">
              <a:xfrm>
                <a:off x="418925" y="3913188"/>
                <a:ext cx="207436" cy="480402"/>
                <a:chOff x="2039907" y="4515548"/>
                <a:chExt cx="207436" cy="480402"/>
              </a:xfrm>
            </p:grpSpPr>
            <p:sp>
              <p:nvSpPr>
                <p:cNvPr id="11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11" name="Oval 111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5" name="Group 532"/>
              <p:cNvGrpSpPr>
                <a:grpSpLocks/>
              </p:cNvGrpSpPr>
              <p:nvPr/>
            </p:nvGrpSpPr>
            <p:grpSpPr bwMode="auto">
              <a:xfrm rot="10800000">
                <a:off x="452176" y="4154257"/>
                <a:ext cx="207436" cy="480402"/>
                <a:chOff x="2039907" y="4515548"/>
                <a:chExt cx="207436" cy="480402"/>
              </a:xfrm>
            </p:grpSpPr>
            <p:sp>
              <p:nvSpPr>
                <p:cNvPr id="110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8" name="Oval 110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 name="Group 539"/>
            <p:cNvGrpSpPr>
              <a:grpSpLocks/>
            </p:cNvGrpSpPr>
            <p:nvPr/>
          </p:nvGrpSpPr>
          <p:grpSpPr bwMode="auto">
            <a:xfrm>
              <a:off x="2315443" y="5451560"/>
              <a:ext cx="241298" cy="720725"/>
              <a:chOff x="418925" y="3913188"/>
              <a:chExt cx="240687" cy="721471"/>
            </a:xfrm>
          </p:grpSpPr>
          <p:grpSp>
            <p:nvGrpSpPr>
              <p:cNvPr id="27" name="Group 540"/>
              <p:cNvGrpSpPr>
                <a:grpSpLocks/>
              </p:cNvGrpSpPr>
              <p:nvPr/>
            </p:nvGrpSpPr>
            <p:grpSpPr bwMode="auto">
              <a:xfrm>
                <a:off x="418925" y="3913188"/>
                <a:ext cx="207436" cy="480402"/>
                <a:chOff x="2039907" y="4515548"/>
                <a:chExt cx="207436" cy="480402"/>
              </a:xfrm>
            </p:grpSpPr>
            <p:sp>
              <p:nvSpPr>
                <p:cNvPr id="11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3" name="Oval 110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8" name="Group 541"/>
              <p:cNvGrpSpPr>
                <a:grpSpLocks/>
              </p:cNvGrpSpPr>
              <p:nvPr/>
            </p:nvGrpSpPr>
            <p:grpSpPr bwMode="auto">
              <a:xfrm rot="10800000">
                <a:off x="452176" y="4154257"/>
                <a:ext cx="207436" cy="480402"/>
                <a:chOff x="2039907" y="4515548"/>
                <a:chExt cx="207436" cy="480402"/>
              </a:xfrm>
            </p:grpSpPr>
            <p:sp>
              <p:nvSpPr>
                <p:cNvPr id="109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100" name="Oval 109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 name="Group 548"/>
            <p:cNvGrpSpPr>
              <a:grpSpLocks/>
            </p:cNvGrpSpPr>
            <p:nvPr/>
          </p:nvGrpSpPr>
          <p:grpSpPr bwMode="auto">
            <a:xfrm>
              <a:off x="2545528" y="5451560"/>
              <a:ext cx="241298" cy="720725"/>
              <a:chOff x="418925" y="3913188"/>
              <a:chExt cx="240687" cy="721471"/>
            </a:xfrm>
          </p:grpSpPr>
          <p:grpSp>
            <p:nvGrpSpPr>
              <p:cNvPr id="30" name="Group 549"/>
              <p:cNvGrpSpPr>
                <a:grpSpLocks/>
              </p:cNvGrpSpPr>
              <p:nvPr/>
            </p:nvGrpSpPr>
            <p:grpSpPr bwMode="auto">
              <a:xfrm>
                <a:off x="418925" y="3913188"/>
                <a:ext cx="207436" cy="480402"/>
                <a:chOff x="2039907" y="4515548"/>
                <a:chExt cx="207436" cy="480402"/>
              </a:xfrm>
            </p:grpSpPr>
            <p:sp>
              <p:nvSpPr>
                <p:cNvPr id="109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5" name="Oval 109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1" name="Group 550"/>
              <p:cNvGrpSpPr>
                <a:grpSpLocks/>
              </p:cNvGrpSpPr>
              <p:nvPr/>
            </p:nvGrpSpPr>
            <p:grpSpPr bwMode="auto">
              <a:xfrm rot="10800000">
                <a:off x="452176" y="4154257"/>
                <a:ext cx="207436" cy="480402"/>
                <a:chOff x="2039907" y="4515548"/>
                <a:chExt cx="207436" cy="480402"/>
              </a:xfrm>
            </p:grpSpPr>
            <p:sp>
              <p:nvSpPr>
                <p:cNvPr id="109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92" name="Oval 109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0" name="Group 557"/>
            <p:cNvGrpSpPr>
              <a:grpSpLocks/>
            </p:cNvGrpSpPr>
            <p:nvPr/>
          </p:nvGrpSpPr>
          <p:grpSpPr bwMode="auto">
            <a:xfrm>
              <a:off x="2775613" y="5451560"/>
              <a:ext cx="241298" cy="720725"/>
              <a:chOff x="418925" y="3913188"/>
              <a:chExt cx="240687" cy="721471"/>
            </a:xfrm>
          </p:grpSpPr>
          <p:grpSp>
            <p:nvGrpSpPr>
              <p:cNvPr id="409601" name="Group 558"/>
              <p:cNvGrpSpPr>
                <a:grpSpLocks/>
              </p:cNvGrpSpPr>
              <p:nvPr/>
            </p:nvGrpSpPr>
            <p:grpSpPr bwMode="auto">
              <a:xfrm>
                <a:off x="418925" y="3913188"/>
                <a:ext cx="207436" cy="480402"/>
                <a:chOff x="2039907" y="4515548"/>
                <a:chExt cx="207436" cy="480402"/>
              </a:xfrm>
            </p:grpSpPr>
            <p:sp>
              <p:nvSpPr>
                <p:cNvPr id="10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7" name="Oval 108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02" name="Group 559"/>
              <p:cNvGrpSpPr>
                <a:grpSpLocks/>
              </p:cNvGrpSpPr>
              <p:nvPr/>
            </p:nvGrpSpPr>
            <p:grpSpPr bwMode="auto">
              <a:xfrm rot="10800000">
                <a:off x="452176" y="4154257"/>
                <a:ext cx="207436" cy="480402"/>
                <a:chOff x="2039907" y="4515548"/>
                <a:chExt cx="207436" cy="480402"/>
              </a:xfrm>
            </p:grpSpPr>
            <p:sp>
              <p:nvSpPr>
                <p:cNvPr id="108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84" name="Oval 108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3" name="Group 566"/>
            <p:cNvGrpSpPr>
              <a:grpSpLocks/>
            </p:cNvGrpSpPr>
            <p:nvPr/>
          </p:nvGrpSpPr>
          <p:grpSpPr bwMode="auto">
            <a:xfrm>
              <a:off x="3005698" y="5451560"/>
              <a:ext cx="241298" cy="720725"/>
              <a:chOff x="418925" y="3913188"/>
              <a:chExt cx="240687" cy="721471"/>
            </a:xfrm>
          </p:grpSpPr>
          <p:grpSp>
            <p:nvGrpSpPr>
              <p:cNvPr id="409604" name="Group 567"/>
              <p:cNvGrpSpPr>
                <a:grpSpLocks/>
              </p:cNvGrpSpPr>
              <p:nvPr/>
            </p:nvGrpSpPr>
            <p:grpSpPr bwMode="auto">
              <a:xfrm>
                <a:off x="418925" y="3913188"/>
                <a:ext cx="207436" cy="480402"/>
                <a:chOff x="2039907" y="4515548"/>
                <a:chExt cx="207436" cy="480402"/>
              </a:xfrm>
            </p:grpSpPr>
            <p:sp>
              <p:nvSpPr>
                <p:cNvPr id="107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9" name="Oval 107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05" name="Group 568"/>
              <p:cNvGrpSpPr>
                <a:grpSpLocks/>
              </p:cNvGrpSpPr>
              <p:nvPr/>
            </p:nvGrpSpPr>
            <p:grpSpPr bwMode="auto">
              <a:xfrm rot="10800000">
                <a:off x="452176" y="4154257"/>
                <a:ext cx="207436" cy="480402"/>
                <a:chOff x="2039907" y="4515548"/>
                <a:chExt cx="207436" cy="480402"/>
              </a:xfrm>
            </p:grpSpPr>
            <p:sp>
              <p:nvSpPr>
                <p:cNvPr id="107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6" name="Oval 107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6" name="Group 575"/>
            <p:cNvGrpSpPr>
              <a:grpSpLocks/>
            </p:cNvGrpSpPr>
            <p:nvPr/>
          </p:nvGrpSpPr>
          <p:grpSpPr bwMode="auto">
            <a:xfrm>
              <a:off x="3235788" y="5451560"/>
              <a:ext cx="239714" cy="720725"/>
              <a:chOff x="418925" y="3913188"/>
              <a:chExt cx="240687" cy="721471"/>
            </a:xfrm>
          </p:grpSpPr>
          <p:grpSp>
            <p:nvGrpSpPr>
              <p:cNvPr id="409607" name="Group 576"/>
              <p:cNvGrpSpPr>
                <a:grpSpLocks/>
              </p:cNvGrpSpPr>
              <p:nvPr/>
            </p:nvGrpSpPr>
            <p:grpSpPr bwMode="auto">
              <a:xfrm>
                <a:off x="418925" y="3913188"/>
                <a:ext cx="207436" cy="480402"/>
                <a:chOff x="2039907" y="4515548"/>
                <a:chExt cx="207436" cy="480402"/>
              </a:xfrm>
            </p:grpSpPr>
            <p:sp>
              <p:nvSpPr>
                <p:cNvPr id="10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71" name="Oval 107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08" name="Group 577"/>
              <p:cNvGrpSpPr>
                <a:grpSpLocks/>
              </p:cNvGrpSpPr>
              <p:nvPr/>
            </p:nvGrpSpPr>
            <p:grpSpPr bwMode="auto">
              <a:xfrm rot="10800000">
                <a:off x="452176" y="4154257"/>
                <a:ext cx="207436" cy="480402"/>
                <a:chOff x="2039907" y="4515548"/>
                <a:chExt cx="207436" cy="480402"/>
              </a:xfrm>
            </p:grpSpPr>
            <p:sp>
              <p:nvSpPr>
                <p:cNvPr id="106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8" name="Oval 106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09" name="Group 584"/>
            <p:cNvGrpSpPr>
              <a:grpSpLocks/>
            </p:cNvGrpSpPr>
            <p:nvPr/>
          </p:nvGrpSpPr>
          <p:grpSpPr bwMode="auto">
            <a:xfrm>
              <a:off x="3464281" y="5451560"/>
              <a:ext cx="241298" cy="720725"/>
              <a:chOff x="418925" y="3913188"/>
              <a:chExt cx="240687" cy="721471"/>
            </a:xfrm>
          </p:grpSpPr>
          <p:grpSp>
            <p:nvGrpSpPr>
              <p:cNvPr id="409610" name="Group 585"/>
              <p:cNvGrpSpPr>
                <a:grpSpLocks/>
              </p:cNvGrpSpPr>
              <p:nvPr/>
            </p:nvGrpSpPr>
            <p:grpSpPr bwMode="auto">
              <a:xfrm>
                <a:off x="418925" y="3913188"/>
                <a:ext cx="207436" cy="480402"/>
                <a:chOff x="2039907" y="4515548"/>
                <a:chExt cx="207436" cy="480402"/>
              </a:xfrm>
            </p:grpSpPr>
            <p:sp>
              <p:nvSpPr>
                <p:cNvPr id="10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3" name="Oval 106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11" name="Group 586"/>
              <p:cNvGrpSpPr>
                <a:grpSpLocks/>
              </p:cNvGrpSpPr>
              <p:nvPr/>
            </p:nvGrpSpPr>
            <p:grpSpPr bwMode="auto">
              <a:xfrm rot="10800000">
                <a:off x="452176" y="4154257"/>
                <a:ext cx="207436" cy="480402"/>
                <a:chOff x="2039907" y="4515548"/>
                <a:chExt cx="207436" cy="480402"/>
              </a:xfrm>
            </p:grpSpPr>
            <p:sp>
              <p:nvSpPr>
                <p:cNvPr id="105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60" name="Oval 105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12" name="Group 593"/>
            <p:cNvGrpSpPr>
              <a:grpSpLocks/>
            </p:cNvGrpSpPr>
            <p:nvPr/>
          </p:nvGrpSpPr>
          <p:grpSpPr bwMode="auto">
            <a:xfrm>
              <a:off x="3694372" y="5451560"/>
              <a:ext cx="239714" cy="720725"/>
              <a:chOff x="418925" y="3913188"/>
              <a:chExt cx="240687" cy="721471"/>
            </a:xfrm>
          </p:grpSpPr>
          <p:grpSp>
            <p:nvGrpSpPr>
              <p:cNvPr id="409613" name="Group 594"/>
              <p:cNvGrpSpPr>
                <a:grpSpLocks/>
              </p:cNvGrpSpPr>
              <p:nvPr/>
            </p:nvGrpSpPr>
            <p:grpSpPr bwMode="auto">
              <a:xfrm>
                <a:off x="418925" y="3913188"/>
                <a:ext cx="207436" cy="480402"/>
                <a:chOff x="2039907" y="4515548"/>
                <a:chExt cx="207436" cy="480402"/>
              </a:xfrm>
            </p:grpSpPr>
            <p:sp>
              <p:nvSpPr>
                <p:cNvPr id="105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5" name="Oval 105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14" name="Group 595"/>
              <p:cNvGrpSpPr>
                <a:grpSpLocks/>
              </p:cNvGrpSpPr>
              <p:nvPr/>
            </p:nvGrpSpPr>
            <p:grpSpPr bwMode="auto">
              <a:xfrm rot="10800000">
                <a:off x="452176" y="4154257"/>
                <a:ext cx="207436" cy="480402"/>
                <a:chOff x="2039907" y="4515548"/>
                <a:chExt cx="207436" cy="480402"/>
              </a:xfrm>
            </p:grpSpPr>
            <p:sp>
              <p:nvSpPr>
                <p:cNvPr id="10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52" name="Oval 105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15" name="Group 602"/>
            <p:cNvGrpSpPr>
              <a:grpSpLocks/>
            </p:cNvGrpSpPr>
            <p:nvPr/>
          </p:nvGrpSpPr>
          <p:grpSpPr bwMode="auto">
            <a:xfrm>
              <a:off x="3922863" y="5451560"/>
              <a:ext cx="241298" cy="720725"/>
              <a:chOff x="418925" y="3913188"/>
              <a:chExt cx="240687" cy="721471"/>
            </a:xfrm>
          </p:grpSpPr>
          <p:grpSp>
            <p:nvGrpSpPr>
              <p:cNvPr id="409616" name="Group 603"/>
              <p:cNvGrpSpPr>
                <a:grpSpLocks/>
              </p:cNvGrpSpPr>
              <p:nvPr/>
            </p:nvGrpSpPr>
            <p:grpSpPr bwMode="auto">
              <a:xfrm>
                <a:off x="418925" y="3913188"/>
                <a:ext cx="207436" cy="480402"/>
                <a:chOff x="2039907" y="4515548"/>
                <a:chExt cx="207436" cy="480402"/>
              </a:xfrm>
            </p:grpSpPr>
            <p:sp>
              <p:nvSpPr>
                <p:cNvPr id="10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7" name="Oval 104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17" name="Group 604"/>
              <p:cNvGrpSpPr>
                <a:grpSpLocks/>
              </p:cNvGrpSpPr>
              <p:nvPr/>
            </p:nvGrpSpPr>
            <p:grpSpPr bwMode="auto">
              <a:xfrm rot="10800000">
                <a:off x="452176" y="4154257"/>
                <a:ext cx="207436" cy="480402"/>
                <a:chOff x="2039907" y="4515548"/>
                <a:chExt cx="207436" cy="480402"/>
              </a:xfrm>
            </p:grpSpPr>
            <p:sp>
              <p:nvSpPr>
                <p:cNvPr id="104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44" name="Oval 104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18" name="Group 611"/>
            <p:cNvGrpSpPr>
              <a:grpSpLocks/>
            </p:cNvGrpSpPr>
            <p:nvPr/>
          </p:nvGrpSpPr>
          <p:grpSpPr bwMode="auto">
            <a:xfrm>
              <a:off x="4152948" y="5451560"/>
              <a:ext cx="241298" cy="720725"/>
              <a:chOff x="418925" y="3913188"/>
              <a:chExt cx="240687" cy="721471"/>
            </a:xfrm>
          </p:grpSpPr>
          <p:grpSp>
            <p:nvGrpSpPr>
              <p:cNvPr id="409619" name="Group 612"/>
              <p:cNvGrpSpPr>
                <a:grpSpLocks/>
              </p:cNvGrpSpPr>
              <p:nvPr/>
            </p:nvGrpSpPr>
            <p:grpSpPr bwMode="auto">
              <a:xfrm>
                <a:off x="418925" y="3913188"/>
                <a:ext cx="207436" cy="480402"/>
                <a:chOff x="2039907" y="4515548"/>
                <a:chExt cx="207436" cy="480402"/>
              </a:xfrm>
            </p:grpSpPr>
            <p:sp>
              <p:nvSpPr>
                <p:cNvPr id="103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9" name="Oval 10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21" name="Group 613"/>
              <p:cNvGrpSpPr>
                <a:grpSpLocks/>
              </p:cNvGrpSpPr>
              <p:nvPr/>
            </p:nvGrpSpPr>
            <p:grpSpPr bwMode="auto">
              <a:xfrm rot="10800000">
                <a:off x="452176" y="4154257"/>
                <a:ext cx="207436" cy="480402"/>
                <a:chOff x="2039907" y="4515548"/>
                <a:chExt cx="207436" cy="480402"/>
              </a:xfrm>
            </p:grpSpPr>
            <p:sp>
              <p:nvSpPr>
                <p:cNvPr id="103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6" name="Oval 103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22" name="Group 620"/>
            <p:cNvGrpSpPr>
              <a:grpSpLocks/>
            </p:cNvGrpSpPr>
            <p:nvPr/>
          </p:nvGrpSpPr>
          <p:grpSpPr bwMode="auto">
            <a:xfrm>
              <a:off x="4383039" y="5451560"/>
              <a:ext cx="239714" cy="720725"/>
              <a:chOff x="418925" y="3913188"/>
              <a:chExt cx="240687" cy="721471"/>
            </a:xfrm>
          </p:grpSpPr>
          <p:grpSp>
            <p:nvGrpSpPr>
              <p:cNvPr id="409623" name="Group 621"/>
              <p:cNvGrpSpPr>
                <a:grpSpLocks/>
              </p:cNvGrpSpPr>
              <p:nvPr/>
            </p:nvGrpSpPr>
            <p:grpSpPr bwMode="auto">
              <a:xfrm>
                <a:off x="418925" y="3913188"/>
                <a:ext cx="207436" cy="480402"/>
                <a:chOff x="2039907" y="4515548"/>
                <a:chExt cx="207436" cy="480402"/>
              </a:xfrm>
            </p:grpSpPr>
            <p:sp>
              <p:nvSpPr>
                <p:cNvPr id="102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31" name="Oval 103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24" name="Group 622"/>
              <p:cNvGrpSpPr>
                <a:grpSpLocks/>
              </p:cNvGrpSpPr>
              <p:nvPr/>
            </p:nvGrpSpPr>
            <p:grpSpPr bwMode="auto">
              <a:xfrm rot="10800000">
                <a:off x="452176" y="4154257"/>
                <a:ext cx="207436" cy="480402"/>
                <a:chOff x="2039907" y="4515548"/>
                <a:chExt cx="207436" cy="480402"/>
              </a:xfrm>
            </p:grpSpPr>
            <p:sp>
              <p:nvSpPr>
                <p:cNvPr id="102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8" name="Oval 102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25" name="Group 629"/>
            <p:cNvGrpSpPr>
              <a:grpSpLocks/>
            </p:cNvGrpSpPr>
            <p:nvPr/>
          </p:nvGrpSpPr>
          <p:grpSpPr bwMode="auto">
            <a:xfrm>
              <a:off x="4611530" y="5451560"/>
              <a:ext cx="241298" cy="720725"/>
              <a:chOff x="418925" y="3913188"/>
              <a:chExt cx="240687" cy="721471"/>
            </a:xfrm>
          </p:grpSpPr>
          <p:grpSp>
            <p:nvGrpSpPr>
              <p:cNvPr id="409626" name="Group 630"/>
              <p:cNvGrpSpPr>
                <a:grpSpLocks/>
              </p:cNvGrpSpPr>
              <p:nvPr/>
            </p:nvGrpSpPr>
            <p:grpSpPr bwMode="auto">
              <a:xfrm>
                <a:off x="418925" y="3913188"/>
                <a:ext cx="207436" cy="480402"/>
                <a:chOff x="2039907" y="4515548"/>
                <a:chExt cx="207436" cy="480402"/>
              </a:xfrm>
            </p:grpSpPr>
            <p:sp>
              <p:nvSpPr>
                <p:cNvPr id="102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23" name="Oval 102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27" name="Group 631"/>
              <p:cNvGrpSpPr>
                <a:grpSpLocks/>
              </p:cNvGrpSpPr>
              <p:nvPr/>
            </p:nvGrpSpPr>
            <p:grpSpPr bwMode="auto">
              <a:xfrm rot="10800000">
                <a:off x="452176" y="4154257"/>
                <a:ext cx="207436" cy="480402"/>
                <a:chOff x="2039907" y="4515548"/>
                <a:chExt cx="207436" cy="480402"/>
              </a:xfrm>
            </p:grpSpPr>
            <p:sp>
              <p:nvSpPr>
                <p:cNvPr id="101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9" name="Oval 101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28" name="Group 638"/>
            <p:cNvGrpSpPr>
              <a:grpSpLocks/>
            </p:cNvGrpSpPr>
            <p:nvPr/>
          </p:nvGrpSpPr>
          <p:grpSpPr bwMode="auto">
            <a:xfrm>
              <a:off x="4841620" y="5451560"/>
              <a:ext cx="239714" cy="720725"/>
              <a:chOff x="418925" y="3913188"/>
              <a:chExt cx="240687" cy="721471"/>
            </a:xfrm>
          </p:grpSpPr>
          <p:grpSp>
            <p:nvGrpSpPr>
              <p:cNvPr id="409629" name="Group 639"/>
              <p:cNvGrpSpPr>
                <a:grpSpLocks/>
              </p:cNvGrpSpPr>
              <p:nvPr/>
            </p:nvGrpSpPr>
            <p:grpSpPr bwMode="auto">
              <a:xfrm>
                <a:off x="418925" y="3913188"/>
                <a:ext cx="207436" cy="480402"/>
                <a:chOff x="2039907" y="4515548"/>
                <a:chExt cx="207436" cy="480402"/>
              </a:xfrm>
            </p:grpSpPr>
            <p:sp>
              <p:nvSpPr>
                <p:cNvPr id="101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4" name="Oval 101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630" name="Group 640"/>
              <p:cNvGrpSpPr>
                <a:grpSpLocks/>
              </p:cNvGrpSpPr>
              <p:nvPr/>
            </p:nvGrpSpPr>
            <p:grpSpPr bwMode="auto">
              <a:xfrm rot="10800000">
                <a:off x="452176" y="4154257"/>
                <a:ext cx="207436" cy="480402"/>
                <a:chOff x="2039907" y="4515548"/>
                <a:chExt cx="207436" cy="480402"/>
              </a:xfrm>
            </p:grpSpPr>
            <p:sp>
              <p:nvSpPr>
                <p:cNvPr id="10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11" name="Oval 101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9631" name="Group 647"/>
            <p:cNvGrpSpPr>
              <a:grpSpLocks/>
            </p:cNvGrpSpPr>
            <p:nvPr/>
          </p:nvGrpSpPr>
          <p:grpSpPr bwMode="auto">
            <a:xfrm>
              <a:off x="5070113" y="5451560"/>
              <a:ext cx="241298" cy="720725"/>
              <a:chOff x="418925" y="3913188"/>
              <a:chExt cx="240687" cy="721471"/>
            </a:xfrm>
          </p:grpSpPr>
          <p:grpSp>
            <p:nvGrpSpPr>
              <p:cNvPr id="288" name="Group 648"/>
              <p:cNvGrpSpPr>
                <a:grpSpLocks/>
              </p:cNvGrpSpPr>
              <p:nvPr/>
            </p:nvGrpSpPr>
            <p:grpSpPr bwMode="auto">
              <a:xfrm>
                <a:off x="418925" y="3913188"/>
                <a:ext cx="207436" cy="480402"/>
                <a:chOff x="2039907" y="4515548"/>
                <a:chExt cx="207436" cy="480402"/>
              </a:xfrm>
            </p:grpSpPr>
            <p:sp>
              <p:nvSpPr>
                <p:cNvPr id="100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6" name="Oval 100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89" name="Group 649"/>
              <p:cNvGrpSpPr>
                <a:grpSpLocks/>
              </p:cNvGrpSpPr>
              <p:nvPr/>
            </p:nvGrpSpPr>
            <p:grpSpPr bwMode="auto">
              <a:xfrm rot="10800000">
                <a:off x="452176" y="4154257"/>
                <a:ext cx="207436" cy="480402"/>
                <a:chOff x="2039907" y="4515548"/>
                <a:chExt cx="207436" cy="480402"/>
              </a:xfrm>
            </p:grpSpPr>
            <p:sp>
              <p:nvSpPr>
                <p:cNvPr id="10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1003" name="Oval 100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0" name="Group 656"/>
            <p:cNvGrpSpPr>
              <a:grpSpLocks/>
            </p:cNvGrpSpPr>
            <p:nvPr/>
          </p:nvGrpSpPr>
          <p:grpSpPr bwMode="auto">
            <a:xfrm>
              <a:off x="5300198" y="5451560"/>
              <a:ext cx="241298" cy="720725"/>
              <a:chOff x="418925" y="3913188"/>
              <a:chExt cx="240687" cy="721471"/>
            </a:xfrm>
          </p:grpSpPr>
          <p:grpSp>
            <p:nvGrpSpPr>
              <p:cNvPr id="291" name="Group 657"/>
              <p:cNvGrpSpPr>
                <a:grpSpLocks/>
              </p:cNvGrpSpPr>
              <p:nvPr/>
            </p:nvGrpSpPr>
            <p:grpSpPr bwMode="auto">
              <a:xfrm>
                <a:off x="418925" y="3913188"/>
                <a:ext cx="207436" cy="480402"/>
                <a:chOff x="2039907" y="4515548"/>
                <a:chExt cx="207436" cy="480402"/>
              </a:xfrm>
            </p:grpSpPr>
            <p:sp>
              <p:nvSpPr>
                <p:cNvPr id="99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8" name="Oval 99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92" name="Group 658"/>
              <p:cNvGrpSpPr>
                <a:grpSpLocks/>
              </p:cNvGrpSpPr>
              <p:nvPr/>
            </p:nvGrpSpPr>
            <p:grpSpPr bwMode="auto">
              <a:xfrm rot="10800000">
                <a:off x="452176" y="4154257"/>
                <a:ext cx="207436" cy="480402"/>
                <a:chOff x="2039907" y="4515548"/>
                <a:chExt cx="207436" cy="480402"/>
              </a:xfrm>
            </p:grpSpPr>
            <p:sp>
              <p:nvSpPr>
                <p:cNvPr id="99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5" name="Oval 99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3" name="Group 665"/>
            <p:cNvGrpSpPr>
              <a:grpSpLocks/>
            </p:cNvGrpSpPr>
            <p:nvPr/>
          </p:nvGrpSpPr>
          <p:grpSpPr bwMode="auto">
            <a:xfrm>
              <a:off x="5530288" y="5451560"/>
              <a:ext cx="239714" cy="720725"/>
              <a:chOff x="418925" y="3913188"/>
              <a:chExt cx="240687" cy="721471"/>
            </a:xfrm>
          </p:grpSpPr>
          <p:grpSp>
            <p:nvGrpSpPr>
              <p:cNvPr id="294" name="Group 666"/>
              <p:cNvGrpSpPr>
                <a:grpSpLocks/>
              </p:cNvGrpSpPr>
              <p:nvPr/>
            </p:nvGrpSpPr>
            <p:grpSpPr bwMode="auto">
              <a:xfrm>
                <a:off x="418925" y="3913188"/>
                <a:ext cx="207436" cy="480402"/>
                <a:chOff x="2039907" y="4515548"/>
                <a:chExt cx="207436" cy="480402"/>
              </a:xfrm>
            </p:grpSpPr>
            <p:sp>
              <p:nvSpPr>
                <p:cNvPr id="98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90" name="Oval 98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95" name="Group 667"/>
              <p:cNvGrpSpPr>
                <a:grpSpLocks/>
              </p:cNvGrpSpPr>
              <p:nvPr/>
            </p:nvGrpSpPr>
            <p:grpSpPr bwMode="auto">
              <a:xfrm rot="10800000">
                <a:off x="452176" y="4154257"/>
                <a:ext cx="207436" cy="480402"/>
                <a:chOff x="2039907" y="4515548"/>
                <a:chExt cx="207436" cy="480402"/>
              </a:xfrm>
            </p:grpSpPr>
            <p:sp>
              <p:nvSpPr>
                <p:cNvPr id="9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7" name="Oval 98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6" name="Group 674"/>
            <p:cNvGrpSpPr>
              <a:grpSpLocks/>
            </p:cNvGrpSpPr>
            <p:nvPr/>
          </p:nvGrpSpPr>
          <p:grpSpPr bwMode="auto">
            <a:xfrm>
              <a:off x="5758781" y="5451560"/>
              <a:ext cx="241298" cy="720725"/>
              <a:chOff x="418925" y="3913188"/>
              <a:chExt cx="240687" cy="721471"/>
            </a:xfrm>
          </p:grpSpPr>
          <p:grpSp>
            <p:nvGrpSpPr>
              <p:cNvPr id="297" name="Group 675"/>
              <p:cNvGrpSpPr>
                <a:grpSpLocks/>
              </p:cNvGrpSpPr>
              <p:nvPr/>
            </p:nvGrpSpPr>
            <p:grpSpPr bwMode="auto">
              <a:xfrm>
                <a:off x="418925" y="3913188"/>
                <a:ext cx="207436" cy="480402"/>
                <a:chOff x="2039907" y="4515548"/>
                <a:chExt cx="207436" cy="480402"/>
              </a:xfrm>
            </p:grpSpPr>
            <p:sp>
              <p:nvSpPr>
                <p:cNvPr id="98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82" name="Oval 98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98" name="Group 676"/>
              <p:cNvGrpSpPr>
                <a:grpSpLocks/>
              </p:cNvGrpSpPr>
              <p:nvPr/>
            </p:nvGrpSpPr>
            <p:grpSpPr bwMode="auto">
              <a:xfrm rot="10800000">
                <a:off x="452176" y="4154257"/>
                <a:ext cx="207436" cy="480402"/>
                <a:chOff x="2039907" y="4515548"/>
                <a:chExt cx="207436" cy="480402"/>
              </a:xfrm>
            </p:grpSpPr>
            <p:sp>
              <p:nvSpPr>
                <p:cNvPr id="97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9" name="Oval 97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99" name="Group 683"/>
            <p:cNvGrpSpPr>
              <a:grpSpLocks/>
            </p:cNvGrpSpPr>
            <p:nvPr/>
          </p:nvGrpSpPr>
          <p:grpSpPr bwMode="auto">
            <a:xfrm>
              <a:off x="5988872" y="5451560"/>
              <a:ext cx="239714" cy="720725"/>
              <a:chOff x="418925" y="3913188"/>
              <a:chExt cx="240687" cy="721471"/>
            </a:xfrm>
          </p:grpSpPr>
          <p:grpSp>
            <p:nvGrpSpPr>
              <p:cNvPr id="300" name="Group 684"/>
              <p:cNvGrpSpPr>
                <a:grpSpLocks/>
              </p:cNvGrpSpPr>
              <p:nvPr/>
            </p:nvGrpSpPr>
            <p:grpSpPr bwMode="auto">
              <a:xfrm>
                <a:off x="418925" y="3913188"/>
                <a:ext cx="207436" cy="480402"/>
                <a:chOff x="2039907" y="4515548"/>
                <a:chExt cx="207436" cy="480402"/>
              </a:xfrm>
            </p:grpSpPr>
            <p:sp>
              <p:nvSpPr>
                <p:cNvPr id="9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4" name="Oval 97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01" name="Group 685"/>
              <p:cNvGrpSpPr>
                <a:grpSpLocks/>
              </p:cNvGrpSpPr>
              <p:nvPr/>
            </p:nvGrpSpPr>
            <p:grpSpPr bwMode="auto">
              <a:xfrm rot="10800000">
                <a:off x="452176" y="4154257"/>
                <a:ext cx="207436" cy="480402"/>
                <a:chOff x="2039907" y="4515548"/>
                <a:chExt cx="207436" cy="480402"/>
              </a:xfrm>
            </p:grpSpPr>
            <p:sp>
              <p:nvSpPr>
                <p:cNvPr id="9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71" name="Oval 97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03" name="Group 692"/>
            <p:cNvGrpSpPr>
              <a:grpSpLocks/>
            </p:cNvGrpSpPr>
            <p:nvPr/>
          </p:nvGrpSpPr>
          <p:grpSpPr bwMode="auto">
            <a:xfrm>
              <a:off x="6217363" y="5451560"/>
              <a:ext cx="241298" cy="720725"/>
              <a:chOff x="418925" y="3913188"/>
              <a:chExt cx="240687" cy="721471"/>
            </a:xfrm>
          </p:grpSpPr>
          <p:grpSp>
            <p:nvGrpSpPr>
              <p:cNvPr id="305" name="Group 693"/>
              <p:cNvGrpSpPr>
                <a:grpSpLocks/>
              </p:cNvGrpSpPr>
              <p:nvPr/>
            </p:nvGrpSpPr>
            <p:grpSpPr bwMode="auto">
              <a:xfrm>
                <a:off x="418925" y="3913188"/>
                <a:ext cx="207436" cy="480402"/>
                <a:chOff x="2039907" y="4515548"/>
                <a:chExt cx="207436" cy="480402"/>
              </a:xfrm>
            </p:grpSpPr>
            <p:sp>
              <p:nvSpPr>
                <p:cNvPr id="9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6" name="Oval 96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06" name="Group 694"/>
              <p:cNvGrpSpPr>
                <a:grpSpLocks/>
              </p:cNvGrpSpPr>
              <p:nvPr/>
            </p:nvGrpSpPr>
            <p:grpSpPr bwMode="auto">
              <a:xfrm rot="10800000">
                <a:off x="452176" y="4154257"/>
                <a:ext cx="207436" cy="480402"/>
                <a:chOff x="2039907" y="4515548"/>
                <a:chExt cx="207436" cy="480402"/>
              </a:xfrm>
            </p:grpSpPr>
            <p:sp>
              <p:nvSpPr>
                <p:cNvPr id="9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63" name="Oval 96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07" name="Group 701"/>
            <p:cNvGrpSpPr>
              <a:grpSpLocks/>
            </p:cNvGrpSpPr>
            <p:nvPr/>
          </p:nvGrpSpPr>
          <p:grpSpPr bwMode="auto">
            <a:xfrm>
              <a:off x="6447448" y="5451560"/>
              <a:ext cx="241298" cy="720725"/>
              <a:chOff x="418925" y="3913188"/>
              <a:chExt cx="240687" cy="721471"/>
            </a:xfrm>
          </p:grpSpPr>
          <p:grpSp>
            <p:nvGrpSpPr>
              <p:cNvPr id="308" name="Group 702"/>
              <p:cNvGrpSpPr>
                <a:grpSpLocks/>
              </p:cNvGrpSpPr>
              <p:nvPr/>
            </p:nvGrpSpPr>
            <p:grpSpPr bwMode="auto">
              <a:xfrm>
                <a:off x="418925" y="3913188"/>
                <a:ext cx="207436" cy="480402"/>
                <a:chOff x="2039907" y="4515548"/>
                <a:chExt cx="207436" cy="480402"/>
              </a:xfrm>
            </p:grpSpPr>
            <p:sp>
              <p:nvSpPr>
                <p:cNvPr id="95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8" name="Oval 95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46" name="Group 703"/>
              <p:cNvGrpSpPr>
                <a:grpSpLocks/>
              </p:cNvGrpSpPr>
              <p:nvPr/>
            </p:nvGrpSpPr>
            <p:grpSpPr bwMode="auto">
              <a:xfrm rot="10800000">
                <a:off x="452176" y="4154257"/>
                <a:ext cx="207436" cy="480402"/>
                <a:chOff x="2039907" y="4515548"/>
                <a:chExt cx="207436" cy="480402"/>
              </a:xfrm>
            </p:grpSpPr>
            <p:sp>
              <p:nvSpPr>
                <p:cNvPr id="95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5" name="Oval 95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47" name="Group 710"/>
            <p:cNvGrpSpPr>
              <a:grpSpLocks/>
            </p:cNvGrpSpPr>
            <p:nvPr/>
          </p:nvGrpSpPr>
          <p:grpSpPr bwMode="auto">
            <a:xfrm>
              <a:off x="6677539" y="5451560"/>
              <a:ext cx="239714" cy="720725"/>
              <a:chOff x="418925" y="3913188"/>
              <a:chExt cx="240687" cy="721471"/>
            </a:xfrm>
          </p:grpSpPr>
          <p:grpSp>
            <p:nvGrpSpPr>
              <p:cNvPr id="348" name="Group 711"/>
              <p:cNvGrpSpPr>
                <a:grpSpLocks/>
              </p:cNvGrpSpPr>
              <p:nvPr/>
            </p:nvGrpSpPr>
            <p:grpSpPr bwMode="auto">
              <a:xfrm>
                <a:off x="418925" y="3913188"/>
                <a:ext cx="207436" cy="480402"/>
                <a:chOff x="2039907" y="4515548"/>
                <a:chExt cx="207436" cy="480402"/>
              </a:xfrm>
            </p:grpSpPr>
            <p:sp>
              <p:nvSpPr>
                <p:cNvPr id="9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50" name="Oval 94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49" name="Group 712"/>
              <p:cNvGrpSpPr>
                <a:grpSpLocks/>
              </p:cNvGrpSpPr>
              <p:nvPr/>
            </p:nvGrpSpPr>
            <p:grpSpPr bwMode="auto">
              <a:xfrm rot="10800000">
                <a:off x="452176" y="4154257"/>
                <a:ext cx="207436" cy="480402"/>
                <a:chOff x="2039907" y="4515548"/>
                <a:chExt cx="207436" cy="480402"/>
              </a:xfrm>
            </p:grpSpPr>
            <p:sp>
              <p:nvSpPr>
                <p:cNvPr id="9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7" name="Oval 94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51" name="Group 719"/>
            <p:cNvGrpSpPr>
              <a:grpSpLocks/>
            </p:cNvGrpSpPr>
            <p:nvPr/>
          </p:nvGrpSpPr>
          <p:grpSpPr bwMode="auto">
            <a:xfrm>
              <a:off x="6906030" y="5451560"/>
              <a:ext cx="241298" cy="720725"/>
              <a:chOff x="418925" y="3913188"/>
              <a:chExt cx="240687" cy="721471"/>
            </a:xfrm>
          </p:grpSpPr>
          <p:grpSp>
            <p:nvGrpSpPr>
              <p:cNvPr id="352" name="Group 720"/>
              <p:cNvGrpSpPr>
                <a:grpSpLocks/>
              </p:cNvGrpSpPr>
              <p:nvPr/>
            </p:nvGrpSpPr>
            <p:grpSpPr bwMode="auto">
              <a:xfrm>
                <a:off x="418925" y="3913188"/>
                <a:ext cx="207436" cy="480402"/>
                <a:chOff x="2039907" y="4515548"/>
                <a:chExt cx="207436" cy="480402"/>
              </a:xfrm>
            </p:grpSpPr>
            <p:sp>
              <p:nvSpPr>
                <p:cNvPr id="94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42" name="Oval 94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53" name="Group 721"/>
              <p:cNvGrpSpPr>
                <a:grpSpLocks/>
              </p:cNvGrpSpPr>
              <p:nvPr/>
            </p:nvGrpSpPr>
            <p:grpSpPr bwMode="auto">
              <a:xfrm rot="10800000">
                <a:off x="452176" y="4154257"/>
                <a:ext cx="207436" cy="480402"/>
                <a:chOff x="2039907" y="4515548"/>
                <a:chExt cx="207436" cy="480402"/>
              </a:xfrm>
            </p:grpSpPr>
            <p:sp>
              <p:nvSpPr>
                <p:cNvPr id="93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9" name="Oval 9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54" name="Group 728"/>
            <p:cNvGrpSpPr>
              <a:grpSpLocks/>
            </p:cNvGrpSpPr>
            <p:nvPr/>
          </p:nvGrpSpPr>
          <p:grpSpPr bwMode="auto">
            <a:xfrm>
              <a:off x="7136120" y="5451560"/>
              <a:ext cx="239714" cy="720725"/>
              <a:chOff x="418925" y="3913188"/>
              <a:chExt cx="240687" cy="721471"/>
            </a:xfrm>
          </p:grpSpPr>
          <p:grpSp>
            <p:nvGrpSpPr>
              <p:cNvPr id="355" name="Group 729"/>
              <p:cNvGrpSpPr>
                <a:grpSpLocks/>
              </p:cNvGrpSpPr>
              <p:nvPr/>
            </p:nvGrpSpPr>
            <p:grpSpPr bwMode="auto">
              <a:xfrm>
                <a:off x="418925" y="3913188"/>
                <a:ext cx="207436" cy="480402"/>
                <a:chOff x="2039907" y="4515548"/>
                <a:chExt cx="207436" cy="480402"/>
              </a:xfrm>
            </p:grpSpPr>
            <p:sp>
              <p:nvSpPr>
                <p:cNvPr id="9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4" name="Oval 93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56" name="Group 730"/>
              <p:cNvGrpSpPr>
                <a:grpSpLocks/>
              </p:cNvGrpSpPr>
              <p:nvPr/>
            </p:nvGrpSpPr>
            <p:grpSpPr bwMode="auto">
              <a:xfrm rot="10800000">
                <a:off x="452176" y="4154257"/>
                <a:ext cx="207436" cy="480402"/>
                <a:chOff x="2039907" y="4515548"/>
                <a:chExt cx="207436" cy="480402"/>
              </a:xfrm>
            </p:grpSpPr>
            <p:sp>
              <p:nvSpPr>
                <p:cNvPr id="92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31" name="Oval 93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57" name="Group 737"/>
            <p:cNvGrpSpPr>
              <a:grpSpLocks/>
            </p:cNvGrpSpPr>
            <p:nvPr/>
          </p:nvGrpSpPr>
          <p:grpSpPr bwMode="auto">
            <a:xfrm>
              <a:off x="7364613" y="5451560"/>
              <a:ext cx="241298" cy="720725"/>
              <a:chOff x="418925" y="3913188"/>
              <a:chExt cx="240687" cy="721471"/>
            </a:xfrm>
          </p:grpSpPr>
          <p:grpSp>
            <p:nvGrpSpPr>
              <p:cNvPr id="26624" name="Group 738"/>
              <p:cNvGrpSpPr>
                <a:grpSpLocks/>
              </p:cNvGrpSpPr>
              <p:nvPr/>
            </p:nvGrpSpPr>
            <p:grpSpPr bwMode="auto">
              <a:xfrm>
                <a:off x="418925" y="3913188"/>
                <a:ext cx="207436" cy="480402"/>
                <a:chOff x="2039907" y="4515548"/>
                <a:chExt cx="207436" cy="480402"/>
              </a:xfrm>
            </p:grpSpPr>
            <p:sp>
              <p:nvSpPr>
                <p:cNvPr id="9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6" name="Oval 92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25" name="Group 739"/>
              <p:cNvGrpSpPr>
                <a:grpSpLocks/>
              </p:cNvGrpSpPr>
              <p:nvPr/>
            </p:nvGrpSpPr>
            <p:grpSpPr bwMode="auto">
              <a:xfrm rot="10800000">
                <a:off x="452176" y="4154257"/>
                <a:ext cx="207436" cy="480402"/>
                <a:chOff x="2039907" y="4515548"/>
                <a:chExt cx="207436" cy="480402"/>
              </a:xfrm>
            </p:grpSpPr>
            <p:sp>
              <p:nvSpPr>
                <p:cNvPr id="92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23" name="Oval 92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26" name="Group 746"/>
            <p:cNvGrpSpPr>
              <a:grpSpLocks/>
            </p:cNvGrpSpPr>
            <p:nvPr/>
          </p:nvGrpSpPr>
          <p:grpSpPr bwMode="auto">
            <a:xfrm>
              <a:off x="7594698" y="5451560"/>
              <a:ext cx="241298" cy="720725"/>
              <a:chOff x="418925" y="3913188"/>
              <a:chExt cx="240687" cy="721471"/>
            </a:xfrm>
          </p:grpSpPr>
          <p:grpSp>
            <p:nvGrpSpPr>
              <p:cNvPr id="26627" name="Group 747"/>
              <p:cNvGrpSpPr>
                <a:grpSpLocks/>
              </p:cNvGrpSpPr>
              <p:nvPr/>
            </p:nvGrpSpPr>
            <p:grpSpPr bwMode="auto">
              <a:xfrm>
                <a:off x="418925" y="3913188"/>
                <a:ext cx="207436" cy="480402"/>
                <a:chOff x="2039907" y="4515548"/>
                <a:chExt cx="207436" cy="480402"/>
              </a:xfrm>
            </p:grpSpPr>
            <p:sp>
              <p:nvSpPr>
                <p:cNvPr id="9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8" name="Oval 91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28" name="Group 748"/>
              <p:cNvGrpSpPr>
                <a:grpSpLocks/>
              </p:cNvGrpSpPr>
              <p:nvPr/>
            </p:nvGrpSpPr>
            <p:grpSpPr bwMode="auto">
              <a:xfrm rot="10800000">
                <a:off x="452176" y="4154257"/>
                <a:ext cx="207436" cy="480402"/>
                <a:chOff x="2039907" y="4515548"/>
                <a:chExt cx="207436" cy="480402"/>
              </a:xfrm>
            </p:grpSpPr>
            <p:sp>
              <p:nvSpPr>
                <p:cNvPr id="913" name="Freeform 91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5" name="Oval 91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29" name="Group 755"/>
            <p:cNvGrpSpPr>
              <a:grpSpLocks/>
            </p:cNvGrpSpPr>
            <p:nvPr/>
          </p:nvGrpSpPr>
          <p:grpSpPr bwMode="auto">
            <a:xfrm>
              <a:off x="7824785" y="5451560"/>
              <a:ext cx="241298" cy="720725"/>
              <a:chOff x="418925" y="3913188"/>
              <a:chExt cx="240687" cy="721471"/>
            </a:xfrm>
          </p:grpSpPr>
          <p:grpSp>
            <p:nvGrpSpPr>
              <p:cNvPr id="26630" name="Group 756"/>
              <p:cNvGrpSpPr>
                <a:grpSpLocks/>
              </p:cNvGrpSpPr>
              <p:nvPr/>
            </p:nvGrpSpPr>
            <p:grpSpPr bwMode="auto">
              <a:xfrm>
                <a:off x="418925" y="3913188"/>
                <a:ext cx="207436" cy="480402"/>
                <a:chOff x="2039907" y="4515548"/>
                <a:chExt cx="207436" cy="480402"/>
              </a:xfrm>
            </p:grpSpPr>
            <p:sp>
              <p:nvSpPr>
                <p:cNvPr id="9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10" name="Oval 90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31" name="Group 757"/>
              <p:cNvGrpSpPr>
                <a:grpSpLocks/>
              </p:cNvGrpSpPr>
              <p:nvPr/>
            </p:nvGrpSpPr>
            <p:grpSpPr bwMode="auto">
              <a:xfrm rot="10800000">
                <a:off x="452176" y="4154257"/>
                <a:ext cx="207436" cy="480402"/>
                <a:chOff x="2039907" y="4515548"/>
                <a:chExt cx="207436" cy="480402"/>
              </a:xfrm>
            </p:grpSpPr>
            <p:sp>
              <p:nvSpPr>
                <p:cNvPr id="90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0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907" name="Oval 90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grpSp>
        <p:nvGrpSpPr>
          <p:cNvPr id="26632" name="Group 298"/>
          <p:cNvGrpSpPr>
            <a:grpSpLocks/>
          </p:cNvGrpSpPr>
          <p:nvPr/>
        </p:nvGrpSpPr>
        <p:grpSpPr bwMode="auto">
          <a:xfrm>
            <a:off x="1507667" y="4532842"/>
            <a:ext cx="6164263" cy="604838"/>
            <a:chOff x="709613" y="5451562"/>
            <a:chExt cx="7356475" cy="720725"/>
          </a:xfrm>
          <a:scene3d>
            <a:camera prst="orthographicFront"/>
            <a:lightRig rig="threePt" dir="t">
              <a:rot lat="0" lon="0" rev="2400000"/>
            </a:lightRig>
          </a:scene3d>
        </p:grpSpPr>
        <p:grpSp>
          <p:nvGrpSpPr>
            <p:cNvPr id="26633" name="Group 484"/>
            <p:cNvGrpSpPr>
              <a:grpSpLocks/>
            </p:cNvGrpSpPr>
            <p:nvPr/>
          </p:nvGrpSpPr>
          <p:grpSpPr bwMode="auto">
            <a:xfrm>
              <a:off x="709613" y="5451562"/>
              <a:ext cx="241300" cy="720725"/>
              <a:chOff x="418925" y="3913188"/>
              <a:chExt cx="240687" cy="721471"/>
            </a:xfrm>
          </p:grpSpPr>
          <p:grpSp>
            <p:nvGrpSpPr>
              <p:cNvPr id="26634" name="Group 447"/>
              <p:cNvGrpSpPr>
                <a:grpSpLocks/>
              </p:cNvGrpSpPr>
              <p:nvPr/>
            </p:nvGrpSpPr>
            <p:grpSpPr bwMode="auto">
              <a:xfrm>
                <a:off x="418925" y="3913188"/>
                <a:ext cx="207436" cy="480402"/>
                <a:chOff x="2039907" y="4515548"/>
                <a:chExt cx="207436" cy="480402"/>
              </a:xfrm>
            </p:grpSpPr>
            <p:sp>
              <p:nvSpPr>
                <p:cNvPr id="1272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0" name="Oval 43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35" name="Group 448"/>
              <p:cNvGrpSpPr>
                <a:grpSpLocks/>
              </p:cNvGrpSpPr>
              <p:nvPr/>
            </p:nvGrpSpPr>
            <p:grpSpPr bwMode="auto">
              <a:xfrm rot="10800000">
                <a:off x="452176" y="4154257"/>
                <a:ext cx="207436" cy="480402"/>
                <a:chOff x="2039907" y="4515548"/>
                <a:chExt cx="207436" cy="480402"/>
              </a:xfrm>
            </p:grpSpPr>
            <p:sp>
              <p:nvSpPr>
                <p:cNvPr id="4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2" name="Oval 45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36" name="Group 485"/>
            <p:cNvGrpSpPr>
              <a:grpSpLocks/>
            </p:cNvGrpSpPr>
            <p:nvPr/>
          </p:nvGrpSpPr>
          <p:grpSpPr bwMode="auto">
            <a:xfrm>
              <a:off x="939698" y="5451562"/>
              <a:ext cx="239713" cy="720725"/>
              <a:chOff x="418925" y="3913188"/>
              <a:chExt cx="240687" cy="721471"/>
            </a:xfrm>
          </p:grpSpPr>
          <p:grpSp>
            <p:nvGrpSpPr>
              <p:cNvPr id="26637" name="Group 486"/>
              <p:cNvGrpSpPr>
                <a:grpSpLocks/>
              </p:cNvGrpSpPr>
              <p:nvPr/>
            </p:nvGrpSpPr>
            <p:grpSpPr bwMode="auto">
              <a:xfrm>
                <a:off x="418925" y="3913188"/>
                <a:ext cx="207436" cy="480402"/>
                <a:chOff x="2039907" y="4515548"/>
                <a:chExt cx="207436" cy="480402"/>
              </a:xfrm>
            </p:grpSpPr>
            <p:sp>
              <p:nvSpPr>
                <p:cNvPr id="49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4" name="Oval 49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38" name="Group 487"/>
              <p:cNvGrpSpPr>
                <a:grpSpLocks/>
              </p:cNvGrpSpPr>
              <p:nvPr/>
            </p:nvGrpSpPr>
            <p:grpSpPr bwMode="auto">
              <a:xfrm rot="10800000">
                <a:off x="452176" y="4154257"/>
                <a:ext cx="207436" cy="480402"/>
                <a:chOff x="2039907" y="4515548"/>
                <a:chExt cx="207436" cy="480402"/>
              </a:xfrm>
            </p:grpSpPr>
            <p:sp>
              <p:nvSpPr>
                <p:cNvPr id="48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1" name="Oval 49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39" name="Group 494"/>
            <p:cNvGrpSpPr>
              <a:grpSpLocks/>
            </p:cNvGrpSpPr>
            <p:nvPr/>
          </p:nvGrpSpPr>
          <p:grpSpPr bwMode="auto">
            <a:xfrm>
              <a:off x="1168196" y="5451562"/>
              <a:ext cx="241300" cy="720725"/>
              <a:chOff x="418925" y="3913188"/>
              <a:chExt cx="240687" cy="721471"/>
            </a:xfrm>
          </p:grpSpPr>
          <p:grpSp>
            <p:nvGrpSpPr>
              <p:cNvPr id="26641" name="Group 495"/>
              <p:cNvGrpSpPr>
                <a:grpSpLocks/>
              </p:cNvGrpSpPr>
              <p:nvPr/>
            </p:nvGrpSpPr>
            <p:grpSpPr bwMode="auto">
              <a:xfrm>
                <a:off x="418925" y="3913188"/>
                <a:ext cx="207436" cy="480402"/>
                <a:chOff x="2039907" y="4515548"/>
                <a:chExt cx="207436" cy="480402"/>
              </a:xfrm>
            </p:grpSpPr>
            <p:sp>
              <p:nvSpPr>
                <p:cNvPr id="50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3" name="Oval 50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42" name="Group 496"/>
              <p:cNvGrpSpPr>
                <a:grpSpLocks/>
              </p:cNvGrpSpPr>
              <p:nvPr/>
            </p:nvGrpSpPr>
            <p:grpSpPr bwMode="auto">
              <a:xfrm rot="10800000">
                <a:off x="452176" y="4154257"/>
                <a:ext cx="207436" cy="480402"/>
                <a:chOff x="2039907" y="4515548"/>
                <a:chExt cx="207436" cy="480402"/>
              </a:xfrm>
            </p:grpSpPr>
            <p:sp>
              <p:nvSpPr>
                <p:cNvPr id="49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0" name="Oval 49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43" name="Group 503"/>
            <p:cNvGrpSpPr>
              <a:grpSpLocks/>
            </p:cNvGrpSpPr>
            <p:nvPr/>
          </p:nvGrpSpPr>
          <p:grpSpPr bwMode="auto">
            <a:xfrm>
              <a:off x="1398281" y="5451562"/>
              <a:ext cx="241300" cy="720725"/>
              <a:chOff x="418925" y="3913188"/>
              <a:chExt cx="240687" cy="721471"/>
            </a:xfrm>
          </p:grpSpPr>
          <p:grpSp>
            <p:nvGrpSpPr>
              <p:cNvPr id="26644" name="Group 504"/>
              <p:cNvGrpSpPr>
                <a:grpSpLocks/>
              </p:cNvGrpSpPr>
              <p:nvPr/>
            </p:nvGrpSpPr>
            <p:grpSpPr bwMode="auto">
              <a:xfrm>
                <a:off x="418925" y="3913188"/>
                <a:ext cx="207436" cy="480402"/>
                <a:chOff x="2039907" y="4515548"/>
                <a:chExt cx="207436" cy="480402"/>
              </a:xfrm>
            </p:grpSpPr>
            <p:sp>
              <p:nvSpPr>
                <p:cNvPr id="51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2" name="Oval 51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45" name="Group 505"/>
              <p:cNvGrpSpPr>
                <a:grpSpLocks/>
              </p:cNvGrpSpPr>
              <p:nvPr/>
            </p:nvGrpSpPr>
            <p:grpSpPr bwMode="auto">
              <a:xfrm rot="10800000">
                <a:off x="452176" y="4154257"/>
                <a:ext cx="207436" cy="480402"/>
                <a:chOff x="2039907" y="4515548"/>
                <a:chExt cx="207436" cy="480402"/>
              </a:xfrm>
            </p:grpSpPr>
            <p:sp>
              <p:nvSpPr>
                <p:cNvPr id="50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09" name="Oval 50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46" name="Group 512"/>
            <p:cNvGrpSpPr>
              <a:grpSpLocks/>
            </p:cNvGrpSpPr>
            <p:nvPr/>
          </p:nvGrpSpPr>
          <p:grpSpPr bwMode="auto">
            <a:xfrm>
              <a:off x="1628366" y="5451562"/>
              <a:ext cx="239713" cy="720725"/>
              <a:chOff x="418925" y="3913188"/>
              <a:chExt cx="240687" cy="721471"/>
            </a:xfrm>
          </p:grpSpPr>
          <p:grpSp>
            <p:nvGrpSpPr>
              <p:cNvPr id="26647" name="Group 513"/>
              <p:cNvGrpSpPr>
                <a:grpSpLocks/>
              </p:cNvGrpSpPr>
              <p:nvPr/>
            </p:nvGrpSpPr>
            <p:grpSpPr bwMode="auto">
              <a:xfrm>
                <a:off x="418925" y="3913188"/>
                <a:ext cx="207436" cy="480402"/>
                <a:chOff x="2039907" y="4515548"/>
                <a:chExt cx="207436" cy="480402"/>
              </a:xfrm>
            </p:grpSpPr>
            <p:sp>
              <p:nvSpPr>
                <p:cNvPr id="51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1" name="Oval 52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48" name="Group 514"/>
              <p:cNvGrpSpPr>
                <a:grpSpLocks/>
              </p:cNvGrpSpPr>
              <p:nvPr/>
            </p:nvGrpSpPr>
            <p:grpSpPr bwMode="auto">
              <a:xfrm rot="10800000">
                <a:off x="452176" y="4154257"/>
                <a:ext cx="207436" cy="480402"/>
                <a:chOff x="2039907" y="4515548"/>
                <a:chExt cx="207436" cy="480402"/>
              </a:xfrm>
            </p:grpSpPr>
            <p:sp>
              <p:nvSpPr>
                <p:cNvPr id="5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8" name="Oval 51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49" name="Group 521"/>
            <p:cNvGrpSpPr>
              <a:grpSpLocks/>
            </p:cNvGrpSpPr>
            <p:nvPr/>
          </p:nvGrpSpPr>
          <p:grpSpPr bwMode="auto">
            <a:xfrm>
              <a:off x="1856864" y="5451562"/>
              <a:ext cx="241300" cy="720725"/>
              <a:chOff x="418925" y="3913188"/>
              <a:chExt cx="240687" cy="721471"/>
            </a:xfrm>
          </p:grpSpPr>
          <p:grpSp>
            <p:nvGrpSpPr>
              <p:cNvPr id="26650" name="Group 522"/>
              <p:cNvGrpSpPr>
                <a:grpSpLocks/>
              </p:cNvGrpSpPr>
              <p:nvPr/>
            </p:nvGrpSpPr>
            <p:grpSpPr bwMode="auto">
              <a:xfrm>
                <a:off x="418925" y="3913188"/>
                <a:ext cx="207436" cy="480402"/>
                <a:chOff x="2039907" y="4515548"/>
                <a:chExt cx="207436" cy="480402"/>
              </a:xfrm>
            </p:grpSpPr>
            <p:sp>
              <p:nvSpPr>
                <p:cNvPr id="52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0" name="Oval 52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51" name="Group 523"/>
              <p:cNvGrpSpPr>
                <a:grpSpLocks/>
              </p:cNvGrpSpPr>
              <p:nvPr/>
            </p:nvGrpSpPr>
            <p:grpSpPr bwMode="auto">
              <a:xfrm rot="10800000">
                <a:off x="452176" y="4154257"/>
                <a:ext cx="207436" cy="480402"/>
                <a:chOff x="2039907" y="4515548"/>
                <a:chExt cx="207436" cy="480402"/>
              </a:xfrm>
            </p:grpSpPr>
            <p:sp>
              <p:nvSpPr>
                <p:cNvPr id="52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7" name="Oval 52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52" name="Group 530"/>
            <p:cNvGrpSpPr>
              <a:grpSpLocks/>
            </p:cNvGrpSpPr>
            <p:nvPr/>
          </p:nvGrpSpPr>
          <p:grpSpPr bwMode="auto">
            <a:xfrm>
              <a:off x="2086949" y="5451562"/>
              <a:ext cx="239712" cy="720725"/>
              <a:chOff x="418925" y="3913188"/>
              <a:chExt cx="240687" cy="721471"/>
            </a:xfrm>
          </p:grpSpPr>
          <p:grpSp>
            <p:nvGrpSpPr>
              <p:cNvPr id="26653" name="Group 531"/>
              <p:cNvGrpSpPr>
                <a:grpSpLocks/>
              </p:cNvGrpSpPr>
              <p:nvPr/>
            </p:nvGrpSpPr>
            <p:grpSpPr bwMode="auto">
              <a:xfrm>
                <a:off x="418925" y="3913188"/>
                <a:ext cx="207436" cy="480402"/>
                <a:chOff x="2039907" y="4515548"/>
                <a:chExt cx="207436" cy="480402"/>
              </a:xfrm>
            </p:grpSpPr>
            <p:sp>
              <p:nvSpPr>
                <p:cNvPr id="53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9" name="Oval 5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26654" name="Group 532"/>
              <p:cNvGrpSpPr>
                <a:grpSpLocks/>
              </p:cNvGrpSpPr>
              <p:nvPr/>
            </p:nvGrpSpPr>
            <p:grpSpPr bwMode="auto">
              <a:xfrm rot="10800000">
                <a:off x="452176" y="4154257"/>
                <a:ext cx="207436" cy="480402"/>
                <a:chOff x="2039907" y="4515548"/>
                <a:chExt cx="207436" cy="480402"/>
              </a:xfrm>
            </p:grpSpPr>
            <p:sp>
              <p:nvSpPr>
                <p:cNvPr id="53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6" name="Oval 53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26655" name="Group 539"/>
            <p:cNvGrpSpPr>
              <a:grpSpLocks/>
            </p:cNvGrpSpPr>
            <p:nvPr/>
          </p:nvGrpSpPr>
          <p:grpSpPr bwMode="auto">
            <a:xfrm>
              <a:off x="2315446" y="5451562"/>
              <a:ext cx="241300" cy="720725"/>
              <a:chOff x="418925" y="3913188"/>
              <a:chExt cx="240687" cy="721471"/>
            </a:xfrm>
          </p:grpSpPr>
          <p:grpSp>
            <p:nvGrpSpPr>
              <p:cNvPr id="387" name="Group 540"/>
              <p:cNvGrpSpPr>
                <a:grpSpLocks/>
              </p:cNvGrpSpPr>
              <p:nvPr/>
            </p:nvGrpSpPr>
            <p:grpSpPr bwMode="auto">
              <a:xfrm>
                <a:off x="418925" y="3913188"/>
                <a:ext cx="207436" cy="480402"/>
                <a:chOff x="2039907" y="4515548"/>
                <a:chExt cx="207436" cy="480402"/>
              </a:xfrm>
            </p:grpSpPr>
            <p:sp>
              <p:nvSpPr>
                <p:cNvPr id="54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8" name="Oval 54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88" name="Group 541"/>
              <p:cNvGrpSpPr>
                <a:grpSpLocks/>
              </p:cNvGrpSpPr>
              <p:nvPr/>
            </p:nvGrpSpPr>
            <p:grpSpPr bwMode="auto">
              <a:xfrm rot="10800000">
                <a:off x="452176" y="4154257"/>
                <a:ext cx="207436" cy="480402"/>
                <a:chOff x="2039907" y="4515548"/>
                <a:chExt cx="207436" cy="480402"/>
              </a:xfrm>
            </p:grpSpPr>
            <p:sp>
              <p:nvSpPr>
                <p:cNvPr id="5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5" name="Oval 54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89" name="Group 548"/>
            <p:cNvGrpSpPr>
              <a:grpSpLocks/>
            </p:cNvGrpSpPr>
            <p:nvPr/>
          </p:nvGrpSpPr>
          <p:grpSpPr bwMode="auto">
            <a:xfrm>
              <a:off x="2545531" y="5451562"/>
              <a:ext cx="241300" cy="720725"/>
              <a:chOff x="418925" y="3913188"/>
              <a:chExt cx="240687" cy="721471"/>
            </a:xfrm>
          </p:grpSpPr>
          <p:grpSp>
            <p:nvGrpSpPr>
              <p:cNvPr id="390" name="Group 549"/>
              <p:cNvGrpSpPr>
                <a:grpSpLocks/>
              </p:cNvGrpSpPr>
              <p:nvPr/>
            </p:nvGrpSpPr>
            <p:grpSpPr bwMode="auto">
              <a:xfrm>
                <a:off x="418925" y="3913188"/>
                <a:ext cx="207436" cy="480402"/>
                <a:chOff x="2039907" y="4515548"/>
                <a:chExt cx="207436" cy="480402"/>
              </a:xfrm>
            </p:grpSpPr>
            <p:sp>
              <p:nvSpPr>
                <p:cNvPr id="55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7" name="Oval 55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91" name="Group 550"/>
              <p:cNvGrpSpPr>
                <a:grpSpLocks/>
              </p:cNvGrpSpPr>
              <p:nvPr/>
            </p:nvGrpSpPr>
            <p:grpSpPr bwMode="auto">
              <a:xfrm rot="10800000">
                <a:off x="452176" y="4154257"/>
                <a:ext cx="207436" cy="480402"/>
                <a:chOff x="2039907" y="4515548"/>
                <a:chExt cx="207436" cy="480402"/>
              </a:xfrm>
            </p:grpSpPr>
            <p:sp>
              <p:nvSpPr>
                <p:cNvPr id="55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4" name="Oval 55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92" name="Group 557"/>
            <p:cNvGrpSpPr>
              <a:grpSpLocks/>
            </p:cNvGrpSpPr>
            <p:nvPr/>
          </p:nvGrpSpPr>
          <p:grpSpPr bwMode="auto">
            <a:xfrm>
              <a:off x="2775616" y="5451562"/>
              <a:ext cx="241300" cy="720725"/>
              <a:chOff x="418925" y="3913188"/>
              <a:chExt cx="240687" cy="721471"/>
            </a:xfrm>
          </p:grpSpPr>
          <p:grpSp>
            <p:nvGrpSpPr>
              <p:cNvPr id="393" name="Group 558"/>
              <p:cNvGrpSpPr>
                <a:grpSpLocks/>
              </p:cNvGrpSpPr>
              <p:nvPr/>
            </p:nvGrpSpPr>
            <p:grpSpPr bwMode="auto">
              <a:xfrm>
                <a:off x="418925" y="3913188"/>
                <a:ext cx="207436" cy="480402"/>
                <a:chOff x="2039907" y="4515548"/>
                <a:chExt cx="207436" cy="480402"/>
              </a:xfrm>
            </p:grpSpPr>
            <p:sp>
              <p:nvSpPr>
                <p:cNvPr id="5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6" name="Oval 56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94" name="Group 559"/>
              <p:cNvGrpSpPr>
                <a:grpSpLocks/>
              </p:cNvGrpSpPr>
              <p:nvPr/>
            </p:nvGrpSpPr>
            <p:grpSpPr bwMode="auto">
              <a:xfrm rot="10800000">
                <a:off x="452176" y="4154257"/>
                <a:ext cx="207436" cy="480402"/>
                <a:chOff x="2039907" y="4515548"/>
                <a:chExt cx="207436" cy="480402"/>
              </a:xfrm>
            </p:grpSpPr>
            <p:sp>
              <p:nvSpPr>
                <p:cNvPr id="56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3" name="Oval 56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95" name="Group 566"/>
            <p:cNvGrpSpPr>
              <a:grpSpLocks/>
            </p:cNvGrpSpPr>
            <p:nvPr/>
          </p:nvGrpSpPr>
          <p:grpSpPr bwMode="auto">
            <a:xfrm>
              <a:off x="3005701" y="5451562"/>
              <a:ext cx="241300" cy="720725"/>
              <a:chOff x="418925" y="3913188"/>
              <a:chExt cx="240687" cy="721471"/>
            </a:xfrm>
          </p:grpSpPr>
          <p:grpSp>
            <p:nvGrpSpPr>
              <p:cNvPr id="396" name="Group 567"/>
              <p:cNvGrpSpPr>
                <a:grpSpLocks/>
              </p:cNvGrpSpPr>
              <p:nvPr/>
            </p:nvGrpSpPr>
            <p:grpSpPr bwMode="auto">
              <a:xfrm>
                <a:off x="418925" y="3913188"/>
                <a:ext cx="207436" cy="480402"/>
                <a:chOff x="2039907" y="4515548"/>
                <a:chExt cx="207436" cy="480402"/>
              </a:xfrm>
            </p:grpSpPr>
            <p:sp>
              <p:nvSpPr>
                <p:cNvPr id="57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5" name="Oval 57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397" name="Group 568"/>
              <p:cNvGrpSpPr>
                <a:grpSpLocks/>
              </p:cNvGrpSpPr>
              <p:nvPr/>
            </p:nvGrpSpPr>
            <p:grpSpPr bwMode="auto">
              <a:xfrm rot="10800000">
                <a:off x="452176" y="4154257"/>
                <a:ext cx="207436" cy="480402"/>
                <a:chOff x="2039907" y="4515548"/>
                <a:chExt cx="207436" cy="480402"/>
              </a:xfrm>
            </p:grpSpPr>
            <p:sp>
              <p:nvSpPr>
                <p:cNvPr id="57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72" name="Oval 57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398" name="Group 575"/>
            <p:cNvGrpSpPr>
              <a:grpSpLocks/>
            </p:cNvGrpSpPr>
            <p:nvPr/>
          </p:nvGrpSpPr>
          <p:grpSpPr bwMode="auto">
            <a:xfrm>
              <a:off x="3235786" y="5451562"/>
              <a:ext cx="239713" cy="720725"/>
              <a:chOff x="418925" y="3913188"/>
              <a:chExt cx="240687" cy="721471"/>
            </a:xfrm>
          </p:grpSpPr>
          <p:grpSp>
            <p:nvGrpSpPr>
              <p:cNvPr id="399" name="Group 576"/>
              <p:cNvGrpSpPr>
                <a:grpSpLocks/>
              </p:cNvGrpSpPr>
              <p:nvPr/>
            </p:nvGrpSpPr>
            <p:grpSpPr bwMode="auto">
              <a:xfrm>
                <a:off x="418925" y="3913188"/>
                <a:ext cx="207436" cy="480402"/>
                <a:chOff x="2039907" y="4515548"/>
                <a:chExt cx="207436" cy="480402"/>
              </a:xfrm>
            </p:grpSpPr>
            <p:sp>
              <p:nvSpPr>
                <p:cNvPr id="58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4" name="Oval 58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0" name="Group 577"/>
              <p:cNvGrpSpPr>
                <a:grpSpLocks/>
              </p:cNvGrpSpPr>
              <p:nvPr/>
            </p:nvGrpSpPr>
            <p:grpSpPr bwMode="auto">
              <a:xfrm rot="10800000">
                <a:off x="452176" y="4154257"/>
                <a:ext cx="207436" cy="480402"/>
                <a:chOff x="2039907" y="4515548"/>
                <a:chExt cx="207436" cy="480402"/>
              </a:xfrm>
            </p:grpSpPr>
            <p:sp>
              <p:nvSpPr>
                <p:cNvPr id="57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1" name="Oval 58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1" name="Group 584"/>
            <p:cNvGrpSpPr>
              <a:grpSpLocks/>
            </p:cNvGrpSpPr>
            <p:nvPr/>
          </p:nvGrpSpPr>
          <p:grpSpPr bwMode="auto">
            <a:xfrm>
              <a:off x="3464284" y="5451562"/>
              <a:ext cx="241300" cy="720725"/>
              <a:chOff x="418925" y="3913188"/>
              <a:chExt cx="240687" cy="721471"/>
            </a:xfrm>
          </p:grpSpPr>
          <p:grpSp>
            <p:nvGrpSpPr>
              <p:cNvPr id="402" name="Group 585"/>
              <p:cNvGrpSpPr>
                <a:grpSpLocks/>
              </p:cNvGrpSpPr>
              <p:nvPr/>
            </p:nvGrpSpPr>
            <p:grpSpPr bwMode="auto">
              <a:xfrm>
                <a:off x="418925" y="3913188"/>
                <a:ext cx="207436" cy="480402"/>
                <a:chOff x="2039907" y="4515548"/>
                <a:chExt cx="207436" cy="480402"/>
              </a:xfrm>
            </p:grpSpPr>
            <p:sp>
              <p:nvSpPr>
                <p:cNvPr id="59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3" name="Oval 59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3" name="Group 586"/>
              <p:cNvGrpSpPr>
                <a:grpSpLocks/>
              </p:cNvGrpSpPr>
              <p:nvPr/>
            </p:nvGrpSpPr>
            <p:grpSpPr bwMode="auto">
              <a:xfrm rot="10800000">
                <a:off x="452176" y="4154257"/>
                <a:ext cx="207436" cy="480402"/>
                <a:chOff x="2039907" y="4515548"/>
                <a:chExt cx="207436" cy="480402"/>
              </a:xfrm>
            </p:grpSpPr>
            <p:sp>
              <p:nvSpPr>
                <p:cNvPr id="58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0" name="Oval 58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4" name="Group 593"/>
            <p:cNvGrpSpPr>
              <a:grpSpLocks/>
            </p:cNvGrpSpPr>
            <p:nvPr/>
          </p:nvGrpSpPr>
          <p:grpSpPr bwMode="auto">
            <a:xfrm>
              <a:off x="3694369" y="5451562"/>
              <a:ext cx="239712" cy="720725"/>
              <a:chOff x="418925" y="3913188"/>
              <a:chExt cx="240687" cy="721471"/>
            </a:xfrm>
          </p:grpSpPr>
          <p:grpSp>
            <p:nvGrpSpPr>
              <p:cNvPr id="405" name="Group 594"/>
              <p:cNvGrpSpPr>
                <a:grpSpLocks/>
              </p:cNvGrpSpPr>
              <p:nvPr/>
            </p:nvGrpSpPr>
            <p:grpSpPr bwMode="auto">
              <a:xfrm>
                <a:off x="418925" y="3913188"/>
                <a:ext cx="207436" cy="480402"/>
                <a:chOff x="2039907" y="4515548"/>
                <a:chExt cx="207436" cy="480402"/>
              </a:xfrm>
            </p:grpSpPr>
            <p:sp>
              <p:nvSpPr>
                <p:cNvPr id="60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2" name="Oval 60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6" name="Group 595"/>
              <p:cNvGrpSpPr>
                <a:grpSpLocks/>
              </p:cNvGrpSpPr>
              <p:nvPr/>
            </p:nvGrpSpPr>
            <p:grpSpPr bwMode="auto">
              <a:xfrm rot="10800000">
                <a:off x="452176" y="4154257"/>
                <a:ext cx="207436" cy="480402"/>
                <a:chOff x="2039907" y="4515548"/>
                <a:chExt cx="207436" cy="480402"/>
              </a:xfrm>
            </p:grpSpPr>
            <p:sp>
              <p:nvSpPr>
                <p:cNvPr id="59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9" name="Oval 59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07" name="Group 602"/>
            <p:cNvGrpSpPr>
              <a:grpSpLocks/>
            </p:cNvGrpSpPr>
            <p:nvPr/>
          </p:nvGrpSpPr>
          <p:grpSpPr bwMode="auto">
            <a:xfrm>
              <a:off x="3922866" y="5451562"/>
              <a:ext cx="241300" cy="720725"/>
              <a:chOff x="418925" y="3913188"/>
              <a:chExt cx="240687" cy="721471"/>
            </a:xfrm>
          </p:grpSpPr>
          <p:grpSp>
            <p:nvGrpSpPr>
              <p:cNvPr id="408" name="Group 603"/>
              <p:cNvGrpSpPr>
                <a:grpSpLocks/>
              </p:cNvGrpSpPr>
              <p:nvPr/>
            </p:nvGrpSpPr>
            <p:grpSpPr bwMode="auto">
              <a:xfrm>
                <a:off x="418925" y="3913188"/>
                <a:ext cx="207436" cy="480402"/>
                <a:chOff x="2039907" y="4515548"/>
                <a:chExt cx="207436" cy="480402"/>
              </a:xfrm>
            </p:grpSpPr>
            <p:sp>
              <p:nvSpPr>
                <p:cNvPr id="60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1" name="Oval 61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09" name="Group 604"/>
              <p:cNvGrpSpPr>
                <a:grpSpLocks/>
              </p:cNvGrpSpPr>
              <p:nvPr/>
            </p:nvGrpSpPr>
            <p:grpSpPr bwMode="auto">
              <a:xfrm rot="10800000">
                <a:off x="452176" y="4154257"/>
                <a:ext cx="207436" cy="480402"/>
                <a:chOff x="2039907" y="4515548"/>
                <a:chExt cx="207436" cy="480402"/>
              </a:xfrm>
            </p:grpSpPr>
            <p:sp>
              <p:nvSpPr>
                <p:cNvPr id="60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8" name="Oval 60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10" name="Group 611"/>
            <p:cNvGrpSpPr>
              <a:grpSpLocks/>
            </p:cNvGrpSpPr>
            <p:nvPr/>
          </p:nvGrpSpPr>
          <p:grpSpPr bwMode="auto">
            <a:xfrm>
              <a:off x="4152951" y="5451562"/>
              <a:ext cx="241300" cy="720725"/>
              <a:chOff x="418925" y="3913188"/>
              <a:chExt cx="240687" cy="721471"/>
            </a:xfrm>
          </p:grpSpPr>
          <p:grpSp>
            <p:nvGrpSpPr>
              <p:cNvPr id="411" name="Group 612"/>
              <p:cNvGrpSpPr>
                <a:grpSpLocks/>
              </p:cNvGrpSpPr>
              <p:nvPr/>
            </p:nvGrpSpPr>
            <p:grpSpPr bwMode="auto">
              <a:xfrm>
                <a:off x="418925" y="3913188"/>
                <a:ext cx="207436" cy="480402"/>
                <a:chOff x="2039907" y="4515548"/>
                <a:chExt cx="207436" cy="480402"/>
              </a:xfrm>
            </p:grpSpPr>
            <p:sp>
              <p:nvSpPr>
                <p:cNvPr id="61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0" name="Oval 61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12" name="Group 613"/>
              <p:cNvGrpSpPr>
                <a:grpSpLocks/>
              </p:cNvGrpSpPr>
              <p:nvPr/>
            </p:nvGrpSpPr>
            <p:grpSpPr bwMode="auto">
              <a:xfrm rot="10800000">
                <a:off x="452176" y="4154257"/>
                <a:ext cx="207436" cy="480402"/>
                <a:chOff x="2039907" y="4515548"/>
                <a:chExt cx="207436" cy="480402"/>
              </a:xfrm>
            </p:grpSpPr>
            <p:sp>
              <p:nvSpPr>
                <p:cNvPr id="61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7" name="Oval 61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13" name="Group 620"/>
            <p:cNvGrpSpPr>
              <a:grpSpLocks/>
            </p:cNvGrpSpPr>
            <p:nvPr/>
          </p:nvGrpSpPr>
          <p:grpSpPr bwMode="auto">
            <a:xfrm>
              <a:off x="4383036" y="5451562"/>
              <a:ext cx="239712" cy="720725"/>
              <a:chOff x="418925" y="3913188"/>
              <a:chExt cx="240687" cy="721471"/>
            </a:xfrm>
          </p:grpSpPr>
          <p:grpSp>
            <p:nvGrpSpPr>
              <p:cNvPr id="414" name="Group 621"/>
              <p:cNvGrpSpPr>
                <a:grpSpLocks/>
              </p:cNvGrpSpPr>
              <p:nvPr/>
            </p:nvGrpSpPr>
            <p:grpSpPr bwMode="auto">
              <a:xfrm>
                <a:off x="418925" y="3913188"/>
                <a:ext cx="207436" cy="480402"/>
                <a:chOff x="2039907" y="4515548"/>
                <a:chExt cx="207436" cy="480402"/>
              </a:xfrm>
            </p:grpSpPr>
            <p:sp>
              <p:nvSpPr>
                <p:cNvPr id="62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9" name="Oval 62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15" name="Group 622"/>
              <p:cNvGrpSpPr>
                <a:grpSpLocks/>
              </p:cNvGrpSpPr>
              <p:nvPr/>
            </p:nvGrpSpPr>
            <p:grpSpPr bwMode="auto">
              <a:xfrm rot="10800000">
                <a:off x="452176" y="4154257"/>
                <a:ext cx="207436" cy="480402"/>
                <a:chOff x="2039907" y="4515548"/>
                <a:chExt cx="207436" cy="480402"/>
              </a:xfrm>
            </p:grpSpPr>
            <p:sp>
              <p:nvSpPr>
                <p:cNvPr id="6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6" name="Oval 62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16" name="Group 629"/>
            <p:cNvGrpSpPr>
              <a:grpSpLocks/>
            </p:cNvGrpSpPr>
            <p:nvPr/>
          </p:nvGrpSpPr>
          <p:grpSpPr bwMode="auto">
            <a:xfrm>
              <a:off x="4611533" y="5451562"/>
              <a:ext cx="241300" cy="720725"/>
              <a:chOff x="418925" y="3913188"/>
              <a:chExt cx="240687" cy="721471"/>
            </a:xfrm>
          </p:grpSpPr>
          <p:grpSp>
            <p:nvGrpSpPr>
              <p:cNvPr id="417" name="Group 630"/>
              <p:cNvGrpSpPr>
                <a:grpSpLocks/>
              </p:cNvGrpSpPr>
              <p:nvPr/>
            </p:nvGrpSpPr>
            <p:grpSpPr bwMode="auto">
              <a:xfrm>
                <a:off x="418925" y="3913188"/>
                <a:ext cx="207436" cy="480402"/>
                <a:chOff x="2039907" y="4515548"/>
                <a:chExt cx="207436" cy="480402"/>
              </a:xfrm>
            </p:grpSpPr>
            <p:sp>
              <p:nvSpPr>
                <p:cNvPr id="63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8" name="Oval 63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18" name="Group 631"/>
              <p:cNvGrpSpPr>
                <a:grpSpLocks/>
              </p:cNvGrpSpPr>
              <p:nvPr/>
            </p:nvGrpSpPr>
            <p:grpSpPr bwMode="auto">
              <a:xfrm rot="10800000">
                <a:off x="452176" y="4154257"/>
                <a:ext cx="207436" cy="480402"/>
                <a:chOff x="2039907" y="4515548"/>
                <a:chExt cx="207436" cy="480402"/>
              </a:xfrm>
            </p:grpSpPr>
            <p:sp>
              <p:nvSpPr>
                <p:cNvPr id="63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5" name="Oval 63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19" name="Group 638"/>
            <p:cNvGrpSpPr>
              <a:grpSpLocks/>
            </p:cNvGrpSpPr>
            <p:nvPr/>
          </p:nvGrpSpPr>
          <p:grpSpPr bwMode="auto">
            <a:xfrm>
              <a:off x="4841618" y="5451562"/>
              <a:ext cx="239713" cy="720725"/>
              <a:chOff x="418925" y="3913188"/>
              <a:chExt cx="240687" cy="721471"/>
            </a:xfrm>
          </p:grpSpPr>
          <p:grpSp>
            <p:nvGrpSpPr>
              <p:cNvPr id="420" name="Group 639"/>
              <p:cNvGrpSpPr>
                <a:grpSpLocks/>
              </p:cNvGrpSpPr>
              <p:nvPr/>
            </p:nvGrpSpPr>
            <p:grpSpPr bwMode="auto">
              <a:xfrm>
                <a:off x="418925" y="3913188"/>
                <a:ext cx="207436" cy="480402"/>
                <a:chOff x="2039907" y="4515548"/>
                <a:chExt cx="207436" cy="480402"/>
              </a:xfrm>
            </p:grpSpPr>
            <p:sp>
              <p:nvSpPr>
                <p:cNvPr id="6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7" name="Oval 64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21" name="Group 640"/>
              <p:cNvGrpSpPr>
                <a:grpSpLocks/>
              </p:cNvGrpSpPr>
              <p:nvPr/>
            </p:nvGrpSpPr>
            <p:grpSpPr bwMode="auto">
              <a:xfrm rot="10800000">
                <a:off x="452176" y="4154257"/>
                <a:ext cx="207436" cy="480402"/>
                <a:chOff x="2039907" y="4515548"/>
                <a:chExt cx="207436" cy="480402"/>
              </a:xfrm>
            </p:grpSpPr>
            <p:sp>
              <p:nvSpPr>
                <p:cNvPr id="64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4" name="Oval 64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28" name="Group 647"/>
            <p:cNvGrpSpPr>
              <a:grpSpLocks/>
            </p:cNvGrpSpPr>
            <p:nvPr/>
          </p:nvGrpSpPr>
          <p:grpSpPr bwMode="auto">
            <a:xfrm>
              <a:off x="5070116" y="5451562"/>
              <a:ext cx="241300" cy="720725"/>
              <a:chOff x="418925" y="3913188"/>
              <a:chExt cx="240687" cy="721471"/>
            </a:xfrm>
          </p:grpSpPr>
          <p:grpSp>
            <p:nvGrpSpPr>
              <p:cNvPr id="429" name="Group 648"/>
              <p:cNvGrpSpPr>
                <a:grpSpLocks/>
              </p:cNvGrpSpPr>
              <p:nvPr/>
            </p:nvGrpSpPr>
            <p:grpSpPr bwMode="auto">
              <a:xfrm>
                <a:off x="418925" y="3913188"/>
                <a:ext cx="207436" cy="480402"/>
                <a:chOff x="2039907" y="4515548"/>
                <a:chExt cx="207436" cy="480402"/>
              </a:xfrm>
            </p:grpSpPr>
            <p:sp>
              <p:nvSpPr>
                <p:cNvPr id="6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6" name="Oval 6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30" name="Group 649"/>
              <p:cNvGrpSpPr>
                <a:grpSpLocks/>
              </p:cNvGrpSpPr>
              <p:nvPr/>
            </p:nvGrpSpPr>
            <p:grpSpPr bwMode="auto">
              <a:xfrm rot="10800000">
                <a:off x="452176" y="4154257"/>
                <a:ext cx="207436" cy="480402"/>
                <a:chOff x="2039907" y="4515548"/>
                <a:chExt cx="207436" cy="480402"/>
              </a:xfrm>
            </p:grpSpPr>
            <p:sp>
              <p:nvSpPr>
                <p:cNvPr id="65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3" name="Oval 65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31" name="Group 656"/>
            <p:cNvGrpSpPr>
              <a:grpSpLocks/>
            </p:cNvGrpSpPr>
            <p:nvPr/>
          </p:nvGrpSpPr>
          <p:grpSpPr bwMode="auto">
            <a:xfrm>
              <a:off x="5300201" y="5451562"/>
              <a:ext cx="241300" cy="720725"/>
              <a:chOff x="418925" y="3913188"/>
              <a:chExt cx="240687" cy="721471"/>
            </a:xfrm>
          </p:grpSpPr>
          <p:grpSp>
            <p:nvGrpSpPr>
              <p:cNvPr id="432" name="Group 657"/>
              <p:cNvGrpSpPr>
                <a:grpSpLocks/>
              </p:cNvGrpSpPr>
              <p:nvPr/>
            </p:nvGrpSpPr>
            <p:grpSpPr bwMode="auto">
              <a:xfrm>
                <a:off x="418925" y="3913188"/>
                <a:ext cx="207436" cy="480402"/>
                <a:chOff x="2039907" y="4515548"/>
                <a:chExt cx="207436" cy="480402"/>
              </a:xfrm>
            </p:grpSpPr>
            <p:sp>
              <p:nvSpPr>
                <p:cNvPr id="66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5" name="Oval 66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39" name="Group 658"/>
              <p:cNvGrpSpPr>
                <a:grpSpLocks/>
              </p:cNvGrpSpPr>
              <p:nvPr/>
            </p:nvGrpSpPr>
            <p:grpSpPr bwMode="auto">
              <a:xfrm rot="10800000">
                <a:off x="452176" y="4154257"/>
                <a:ext cx="207436" cy="480402"/>
                <a:chOff x="2039907" y="4515548"/>
                <a:chExt cx="207436" cy="480402"/>
              </a:xfrm>
            </p:grpSpPr>
            <p:sp>
              <p:nvSpPr>
                <p:cNvPr id="66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2" name="Oval 66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41" name="Group 665"/>
            <p:cNvGrpSpPr>
              <a:grpSpLocks/>
            </p:cNvGrpSpPr>
            <p:nvPr/>
          </p:nvGrpSpPr>
          <p:grpSpPr bwMode="auto">
            <a:xfrm>
              <a:off x="5530286" y="5451562"/>
              <a:ext cx="239713" cy="720725"/>
              <a:chOff x="418925" y="3913188"/>
              <a:chExt cx="240687" cy="721471"/>
            </a:xfrm>
          </p:grpSpPr>
          <p:grpSp>
            <p:nvGrpSpPr>
              <p:cNvPr id="449" name="Group 666"/>
              <p:cNvGrpSpPr>
                <a:grpSpLocks/>
              </p:cNvGrpSpPr>
              <p:nvPr/>
            </p:nvGrpSpPr>
            <p:grpSpPr bwMode="auto">
              <a:xfrm>
                <a:off x="418925" y="3913188"/>
                <a:ext cx="207436" cy="480402"/>
                <a:chOff x="2039907" y="4515548"/>
                <a:chExt cx="207436" cy="480402"/>
              </a:xfrm>
            </p:grpSpPr>
            <p:sp>
              <p:nvSpPr>
                <p:cNvPr id="67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4" name="Oval 67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53" name="Group 667"/>
              <p:cNvGrpSpPr>
                <a:grpSpLocks/>
              </p:cNvGrpSpPr>
              <p:nvPr/>
            </p:nvGrpSpPr>
            <p:grpSpPr bwMode="auto">
              <a:xfrm rot="10800000">
                <a:off x="452176" y="4154257"/>
                <a:ext cx="207436" cy="480402"/>
                <a:chOff x="2039907" y="4515548"/>
                <a:chExt cx="207436" cy="480402"/>
              </a:xfrm>
            </p:grpSpPr>
            <p:sp>
              <p:nvSpPr>
                <p:cNvPr id="66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1" name="Oval 67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60" name="Group 674"/>
            <p:cNvGrpSpPr>
              <a:grpSpLocks/>
            </p:cNvGrpSpPr>
            <p:nvPr/>
          </p:nvGrpSpPr>
          <p:grpSpPr bwMode="auto">
            <a:xfrm>
              <a:off x="5758784" y="5451562"/>
              <a:ext cx="241300" cy="720725"/>
              <a:chOff x="418925" y="3913188"/>
              <a:chExt cx="240687" cy="721471"/>
            </a:xfrm>
          </p:grpSpPr>
          <p:grpSp>
            <p:nvGrpSpPr>
              <p:cNvPr id="461" name="Group 675"/>
              <p:cNvGrpSpPr>
                <a:grpSpLocks/>
              </p:cNvGrpSpPr>
              <p:nvPr/>
            </p:nvGrpSpPr>
            <p:grpSpPr bwMode="auto">
              <a:xfrm>
                <a:off x="418925" y="3913188"/>
                <a:ext cx="207436" cy="480402"/>
                <a:chOff x="2039907" y="4515548"/>
                <a:chExt cx="207436" cy="480402"/>
              </a:xfrm>
            </p:grpSpPr>
            <p:sp>
              <p:nvSpPr>
                <p:cNvPr id="68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3" name="Oval 68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68" name="Group 676"/>
              <p:cNvGrpSpPr>
                <a:grpSpLocks/>
              </p:cNvGrpSpPr>
              <p:nvPr/>
            </p:nvGrpSpPr>
            <p:grpSpPr bwMode="auto">
              <a:xfrm rot="10800000">
                <a:off x="452176" y="4154257"/>
                <a:ext cx="207436" cy="480402"/>
                <a:chOff x="2039907" y="4515548"/>
                <a:chExt cx="207436" cy="480402"/>
              </a:xfrm>
            </p:grpSpPr>
            <p:sp>
              <p:nvSpPr>
                <p:cNvPr id="6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0" name="Oval 67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69" name="Group 683"/>
            <p:cNvGrpSpPr>
              <a:grpSpLocks/>
            </p:cNvGrpSpPr>
            <p:nvPr/>
          </p:nvGrpSpPr>
          <p:grpSpPr bwMode="auto">
            <a:xfrm>
              <a:off x="5988869" y="5451562"/>
              <a:ext cx="239712" cy="720725"/>
              <a:chOff x="418925" y="3913188"/>
              <a:chExt cx="240687" cy="721471"/>
            </a:xfrm>
          </p:grpSpPr>
          <p:grpSp>
            <p:nvGrpSpPr>
              <p:cNvPr id="476" name="Group 684"/>
              <p:cNvGrpSpPr>
                <a:grpSpLocks/>
              </p:cNvGrpSpPr>
              <p:nvPr/>
            </p:nvGrpSpPr>
            <p:grpSpPr bwMode="auto">
              <a:xfrm>
                <a:off x="418925" y="3913188"/>
                <a:ext cx="207436" cy="480402"/>
                <a:chOff x="2039907" y="4515548"/>
                <a:chExt cx="207436" cy="480402"/>
              </a:xfrm>
            </p:grpSpPr>
            <p:sp>
              <p:nvSpPr>
                <p:cNvPr id="69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2" name="Oval 69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477" name="Group 685"/>
              <p:cNvGrpSpPr>
                <a:grpSpLocks/>
              </p:cNvGrpSpPr>
              <p:nvPr/>
            </p:nvGrpSpPr>
            <p:grpSpPr bwMode="auto">
              <a:xfrm rot="10800000">
                <a:off x="452176" y="4154257"/>
                <a:ext cx="207436" cy="480402"/>
                <a:chOff x="2039907" y="4515548"/>
                <a:chExt cx="207436" cy="480402"/>
              </a:xfrm>
            </p:grpSpPr>
            <p:sp>
              <p:nvSpPr>
                <p:cNvPr id="6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9" name="Oval 68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484" name="Group 692"/>
            <p:cNvGrpSpPr>
              <a:grpSpLocks/>
            </p:cNvGrpSpPr>
            <p:nvPr/>
          </p:nvGrpSpPr>
          <p:grpSpPr bwMode="auto">
            <a:xfrm>
              <a:off x="6217366" y="5451562"/>
              <a:ext cx="241300" cy="720725"/>
              <a:chOff x="418925" y="3913188"/>
              <a:chExt cx="240687" cy="721471"/>
            </a:xfrm>
          </p:grpSpPr>
          <p:grpSp>
            <p:nvGrpSpPr>
              <p:cNvPr id="485" name="Group 693"/>
              <p:cNvGrpSpPr>
                <a:grpSpLocks/>
              </p:cNvGrpSpPr>
              <p:nvPr/>
            </p:nvGrpSpPr>
            <p:grpSpPr bwMode="auto">
              <a:xfrm>
                <a:off x="418925" y="3913188"/>
                <a:ext cx="207436" cy="480402"/>
                <a:chOff x="2039907" y="4515548"/>
                <a:chExt cx="207436" cy="480402"/>
              </a:xfrm>
            </p:grpSpPr>
            <p:sp>
              <p:nvSpPr>
                <p:cNvPr id="69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1" name="Oval 70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504" name="Group 694"/>
              <p:cNvGrpSpPr>
                <a:grpSpLocks/>
              </p:cNvGrpSpPr>
              <p:nvPr/>
            </p:nvGrpSpPr>
            <p:grpSpPr bwMode="auto">
              <a:xfrm rot="10800000">
                <a:off x="452176" y="4154257"/>
                <a:ext cx="207436" cy="480402"/>
                <a:chOff x="2039907" y="4515548"/>
                <a:chExt cx="207436" cy="480402"/>
              </a:xfrm>
            </p:grpSpPr>
            <p:sp>
              <p:nvSpPr>
                <p:cNvPr id="69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8" name="Oval 69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505" name="Group 701"/>
            <p:cNvGrpSpPr>
              <a:grpSpLocks/>
            </p:cNvGrpSpPr>
            <p:nvPr/>
          </p:nvGrpSpPr>
          <p:grpSpPr bwMode="auto">
            <a:xfrm>
              <a:off x="6447451" y="5451562"/>
              <a:ext cx="241300" cy="720725"/>
              <a:chOff x="418925" y="3913188"/>
              <a:chExt cx="240687" cy="721471"/>
            </a:xfrm>
          </p:grpSpPr>
          <p:grpSp>
            <p:nvGrpSpPr>
              <p:cNvPr id="524" name="Group 702"/>
              <p:cNvGrpSpPr>
                <a:grpSpLocks/>
              </p:cNvGrpSpPr>
              <p:nvPr/>
            </p:nvGrpSpPr>
            <p:grpSpPr bwMode="auto">
              <a:xfrm>
                <a:off x="418925" y="3913188"/>
                <a:ext cx="207436" cy="480402"/>
                <a:chOff x="2039907" y="4515548"/>
                <a:chExt cx="207436" cy="480402"/>
              </a:xfrm>
            </p:grpSpPr>
            <p:sp>
              <p:nvSpPr>
                <p:cNvPr id="7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0" name="Oval 70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531" name="Group 703"/>
              <p:cNvGrpSpPr>
                <a:grpSpLocks/>
              </p:cNvGrpSpPr>
              <p:nvPr/>
            </p:nvGrpSpPr>
            <p:grpSpPr bwMode="auto">
              <a:xfrm rot="10800000">
                <a:off x="452176" y="4154257"/>
                <a:ext cx="207436" cy="480402"/>
                <a:chOff x="2039907" y="4515548"/>
                <a:chExt cx="207436" cy="480402"/>
              </a:xfrm>
            </p:grpSpPr>
            <p:sp>
              <p:nvSpPr>
                <p:cNvPr id="70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7" name="Oval 70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550" name="Group 710"/>
            <p:cNvGrpSpPr>
              <a:grpSpLocks/>
            </p:cNvGrpSpPr>
            <p:nvPr/>
          </p:nvGrpSpPr>
          <p:grpSpPr bwMode="auto">
            <a:xfrm>
              <a:off x="6677536" y="5451562"/>
              <a:ext cx="239712" cy="720725"/>
              <a:chOff x="418925" y="3913188"/>
              <a:chExt cx="240687" cy="721471"/>
            </a:xfrm>
          </p:grpSpPr>
          <p:grpSp>
            <p:nvGrpSpPr>
              <p:cNvPr id="551" name="Group 711"/>
              <p:cNvGrpSpPr>
                <a:grpSpLocks/>
              </p:cNvGrpSpPr>
              <p:nvPr/>
            </p:nvGrpSpPr>
            <p:grpSpPr bwMode="auto">
              <a:xfrm>
                <a:off x="418925" y="3913188"/>
                <a:ext cx="207436" cy="480402"/>
                <a:chOff x="2039907" y="4515548"/>
                <a:chExt cx="207436" cy="480402"/>
              </a:xfrm>
            </p:grpSpPr>
            <p:sp>
              <p:nvSpPr>
                <p:cNvPr id="71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9" name="Oval 71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576" name="Group 712"/>
              <p:cNvGrpSpPr>
                <a:grpSpLocks/>
              </p:cNvGrpSpPr>
              <p:nvPr/>
            </p:nvGrpSpPr>
            <p:grpSpPr bwMode="auto">
              <a:xfrm rot="10800000">
                <a:off x="452176" y="4154257"/>
                <a:ext cx="207436" cy="480402"/>
                <a:chOff x="2039907" y="4515548"/>
                <a:chExt cx="207436" cy="480402"/>
              </a:xfrm>
            </p:grpSpPr>
            <p:sp>
              <p:nvSpPr>
                <p:cNvPr id="71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6" name="Oval 71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577" name="Group 719"/>
            <p:cNvGrpSpPr>
              <a:grpSpLocks/>
            </p:cNvGrpSpPr>
            <p:nvPr/>
          </p:nvGrpSpPr>
          <p:grpSpPr bwMode="auto">
            <a:xfrm>
              <a:off x="6906033" y="5451562"/>
              <a:ext cx="241300" cy="720725"/>
              <a:chOff x="418925" y="3913188"/>
              <a:chExt cx="240687" cy="721471"/>
            </a:xfrm>
          </p:grpSpPr>
          <p:grpSp>
            <p:nvGrpSpPr>
              <p:cNvPr id="596" name="Group 720"/>
              <p:cNvGrpSpPr>
                <a:grpSpLocks/>
              </p:cNvGrpSpPr>
              <p:nvPr/>
            </p:nvGrpSpPr>
            <p:grpSpPr bwMode="auto">
              <a:xfrm>
                <a:off x="418925" y="3913188"/>
                <a:ext cx="207436" cy="480402"/>
                <a:chOff x="2039907" y="4515548"/>
                <a:chExt cx="207436" cy="480402"/>
              </a:xfrm>
            </p:grpSpPr>
            <p:sp>
              <p:nvSpPr>
                <p:cNvPr id="72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8" name="Oval 72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603" name="Group 721"/>
              <p:cNvGrpSpPr>
                <a:grpSpLocks/>
              </p:cNvGrpSpPr>
              <p:nvPr/>
            </p:nvGrpSpPr>
            <p:grpSpPr bwMode="auto">
              <a:xfrm rot="10800000">
                <a:off x="452176" y="4154257"/>
                <a:ext cx="207436" cy="480402"/>
                <a:chOff x="2039907" y="4515548"/>
                <a:chExt cx="207436" cy="480402"/>
              </a:xfrm>
            </p:grpSpPr>
            <p:sp>
              <p:nvSpPr>
                <p:cNvPr id="72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5" name="Oval 72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622" name="Group 728"/>
            <p:cNvGrpSpPr>
              <a:grpSpLocks/>
            </p:cNvGrpSpPr>
            <p:nvPr/>
          </p:nvGrpSpPr>
          <p:grpSpPr bwMode="auto">
            <a:xfrm>
              <a:off x="7136118" y="5451562"/>
              <a:ext cx="239713" cy="720725"/>
              <a:chOff x="418925" y="3913188"/>
              <a:chExt cx="240687" cy="721471"/>
            </a:xfrm>
          </p:grpSpPr>
          <p:grpSp>
            <p:nvGrpSpPr>
              <p:cNvPr id="623" name="Group 729"/>
              <p:cNvGrpSpPr>
                <a:grpSpLocks/>
              </p:cNvGrpSpPr>
              <p:nvPr/>
            </p:nvGrpSpPr>
            <p:grpSpPr bwMode="auto">
              <a:xfrm>
                <a:off x="418925" y="3913188"/>
                <a:ext cx="207436" cy="480402"/>
                <a:chOff x="2039907" y="4515548"/>
                <a:chExt cx="207436" cy="480402"/>
              </a:xfrm>
            </p:grpSpPr>
            <p:sp>
              <p:nvSpPr>
                <p:cNvPr id="73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7" name="Oval 73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648" name="Group 730"/>
              <p:cNvGrpSpPr>
                <a:grpSpLocks/>
              </p:cNvGrpSpPr>
              <p:nvPr/>
            </p:nvGrpSpPr>
            <p:grpSpPr bwMode="auto">
              <a:xfrm rot="10800000">
                <a:off x="452176" y="4154257"/>
                <a:ext cx="207436" cy="480402"/>
                <a:chOff x="2039907" y="4515548"/>
                <a:chExt cx="207436" cy="480402"/>
              </a:xfrm>
            </p:grpSpPr>
            <p:sp>
              <p:nvSpPr>
                <p:cNvPr id="7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4" name="Oval 73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649" name="Group 737"/>
            <p:cNvGrpSpPr>
              <a:grpSpLocks/>
            </p:cNvGrpSpPr>
            <p:nvPr/>
          </p:nvGrpSpPr>
          <p:grpSpPr bwMode="auto">
            <a:xfrm>
              <a:off x="7364616" y="5451562"/>
              <a:ext cx="241300" cy="720725"/>
              <a:chOff x="418925" y="3913188"/>
              <a:chExt cx="240687" cy="721471"/>
            </a:xfrm>
          </p:grpSpPr>
          <p:grpSp>
            <p:nvGrpSpPr>
              <p:cNvPr id="668" name="Group 738"/>
              <p:cNvGrpSpPr>
                <a:grpSpLocks/>
              </p:cNvGrpSpPr>
              <p:nvPr/>
            </p:nvGrpSpPr>
            <p:grpSpPr bwMode="auto">
              <a:xfrm>
                <a:off x="418925" y="3913188"/>
                <a:ext cx="207436" cy="480402"/>
                <a:chOff x="2039907" y="4515548"/>
                <a:chExt cx="207436" cy="480402"/>
              </a:xfrm>
            </p:grpSpPr>
            <p:sp>
              <p:nvSpPr>
                <p:cNvPr id="74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6" name="Oval 74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675" name="Group 739"/>
              <p:cNvGrpSpPr>
                <a:grpSpLocks/>
              </p:cNvGrpSpPr>
              <p:nvPr/>
            </p:nvGrpSpPr>
            <p:grpSpPr bwMode="auto">
              <a:xfrm rot="10800000">
                <a:off x="452176" y="4154257"/>
                <a:ext cx="207436" cy="480402"/>
                <a:chOff x="2039907" y="4515548"/>
                <a:chExt cx="207436" cy="480402"/>
              </a:xfrm>
            </p:grpSpPr>
            <p:sp>
              <p:nvSpPr>
                <p:cNvPr id="74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3" name="Oval 74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694" name="Group 746"/>
            <p:cNvGrpSpPr>
              <a:grpSpLocks/>
            </p:cNvGrpSpPr>
            <p:nvPr/>
          </p:nvGrpSpPr>
          <p:grpSpPr bwMode="auto">
            <a:xfrm>
              <a:off x="7594701" y="5451562"/>
              <a:ext cx="241300" cy="720725"/>
              <a:chOff x="418925" y="3913188"/>
              <a:chExt cx="240687" cy="721471"/>
            </a:xfrm>
          </p:grpSpPr>
          <p:grpSp>
            <p:nvGrpSpPr>
              <p:cNvPr id="695" name="Group 747"/>
              <p:cNvGrpSpPr>
                <a:grpSpLocks/>
              </p:cNvGrpSpPr>
              <p:nvPr/>
            </p:nvGrpSpPr>
            <p:grpSpPr bwMode="auto">
              <a:xfrm>
                <a:off x="418925" y="3913188"/>
                <a:ext cx="207436" cy="480402"/>
                <a:chOff x="2039907" y="4515548"/>
                <a:chExt cx="207436" cy="480402"/>
              </a:xfrm>
            </p:grpSpPr>
            <p:sp>
              <p:nvSpPr>
                <p:cNvPr id="75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5" name="Oval 75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20" name="Group 748"/>
              <p:cNvGrpSpPr>
                <a:grpSpLocks/>
              </p:cNvGrpSpPr>
              <p:nvPr/>
            </p:nvGrpSpPr>
            <p:grpSpPr bwMode="auto">
              <a:xfrm rot="10800000">
                <a:off x="452176" y="4154257"/>
                <a:ext cx="207436" cy="480402"/>
                <a:chOff x="2039907" y="4515548"/>
                <a:chExt cx="207436" cy="480402"/>
              </a:xfrm>
            </p:grpSpPr>
            <p:sp>
              <p:nvSpPr>
                <p:cNvPr id="7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2" name="Oval 75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21" name="Group 755"/>
            <p:cNvGrpSpPr>
              <a:grpSpLocks/>
            </p:cNvGrpSpPr>
            <p:nvPr/>
          </p:nvGrpSpPr>
          <p:grpSpPr bwMode="auto">
            <a:xfrm>
              <a:off x="7824788" y="5451562"/>
              <a:ext cx="241300" cy="720725"/>
              <a:chOff x="418925" y="3913188"/>
              <a:chExt cx="240687" cy="721471"/>
            </a:xfrm>
          </p:grpSpPr>
          <p:grpSp>
            <p:nvGrpSpPr>
              <p:cNvPr id="740" name="Group 756"/>
              <p:cNvGrpSpPr>
                <a:grpSpLocks/>
              </p:cNvGrpSpPr>
              <p:nvPr/>
            </p:nvGrpSpPr>
            <p:grpSpPr bwMode="auto">
              <a:xfrm>
                <a:off x="418925" y="3913188"/>
                <a:ext cx="207436" cy="480402"/>
                <a:chOff x="2039907" y="4515548"/>
                <a:chExt cx="207436" cy="480402"/>
              </a:xfrm>
            </p:grpSpPr>
            <p:sp>
              <p:nvSpPr>
                <p:cNvPr id="76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4" name="Oval 76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47" name="Group 757"/>
              <p:cNvGrpSpPr>
                <a:grpSpLocks/>
              </p:cNvGrpSpPr>
              <p:nvPr/>
            </p:nvGrpSpPr>
            <p:grpSpPr bwMode="auto">
              <a:xfrm rot="10800000">
                <a:off x="452176" y="4154257"/>
                <a:ext cx="207436" cy="480402"/>
                <a:chOff x="2039907" y="4515548"/>
                <a:chExt cx="207436" cy="480402"/>
              </a:xfrm>
            </p:grpSpPr>
            <p:sp>
              <p:nvSpPr>
                <p:cNvPr id="7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1" name="Oval 76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grpSp>
        <p:nvGrpSpPr>
          <p:cNvPr id="766" name="Group 299"/>
          <p:cNvGrpSpPr>
            <a:grpSpLocks/>
          </p:cNvGrpSpPr>
          <p:nvPr/>
        </p:nvGrpSpPr>
        <p:grpSpPr bwMode="auto">
          <a:xfrm>
            <a:off x="5273217" y="3429530"/>
            <a:ext cx="1403350" cy="1939925"/>
            <a:chOff x="4343399" y="3783130"/>
            <a:chExt cx="1484974" cy="2050531"/>
          </a:xfrm>
          <a:solidFill>
            <a:srgbClr val="00A1FF"/>
          </a:solidFill>
        </p:grpSpPr>
        <p:sp>
          <p:nvSpPr>
            <p:cNvPr id="302" name="Oval 301"/>
            <p:cNvSpPr/>
            <p:nvPr/>
          </p:nvSpPr>
          <p:spPr bwMode="auto">
            <a:xfrm>
              <a:off x="4348685" y="554321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04" name="Oval 303"/>
            <p:cNvSpPr/>
            <p:nvPr/>
          </p:nvSpPr>
          <p:spPr bwMode="auto">
            <a:xfrm>
              <a:off x="4343399" y="56436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09" name="Oval 308"/>
            <p:cNvSpPr/>
            <p:nvPr/>
          </p:nvSpPr>
          <p:spPr bwMode="auto">
            <a:xfrm>
              <a:off x="4359256" y="541636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0" name="Oval 309"/>
            <p:cNvSpPr/>
            <p:nvPr/>
          </p:nvSpPr>
          <p:spPr bwMode="auto">
            <a:xfrm>
              <a:off x="4359256" y="528951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1" name="Oval 310"/>
            <p:cNvSpPr/>
            <p:nvPr/>
          </p:nvSpPr>
          <p:spPr bwMode="auto">
            <a:xfrm>
              <a:off x="4359256" y="51996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2" name="Oval 311"/>
            <p:cNvSpPr/>
            <p:nvPr/>
          </p:nvSpPr>
          <p:spPr bwMode="auto">
            <a:xfrm>
              <a:off x="4375112" y="50939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3" name="Oval 312"/>
            <p:cNvSpPr/>
            <p:nvPr/>
          </p:nvSpPr>
          <p:spPr bwMode="auto">
            <a:xfrm>
              <a:off x="4385683" y="498823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4" name="Oval 313"/>
            <p:cNvSpPr/>
            <p:nvPr/>
          </p:nvSpPr>
          <p:spPr bwMode="auto">
            <a:xfrm>
              <a:off x="4390969" y="488252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5" name="Oval 314"/>
            <p:cNvSpPr/>
            <p:nvPr/>
          </p:nvSpPr>
          <p:spPr bwMode="auto">
            <a:xfrm>
              <a:off x="4390969" y="476095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6" name="Oval 315"/>
            <p:cNvSpPr/>
            <p:nvPr/>
          </p:nvSpPr>
          <p:spPr bwMode="auto">
            <a:xfrm>
              <a:off x="4390969" y="46658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7" name="Oval 316"/>
            <p:cNvSpPr/>
            <p:nvPr/>
          </p:nvSpPr>
          <p:spPr bwMode="auto">
            <a:xfrm>
              <a:off x="4406826" y="456010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8" name="Oval 317"/>
            <p:cNvSpPr/>
            <p:nvPr/>
          </p:nvSpPr>
          <p:spPr bwMode="auto">
            <a:xfrm>
              <a:off x="4422682" y="446496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19" name="Oval 318"/>
            <p:cNvSpPr/>
            <p:nvPr/>
          </p:nvSpPr>
          <p:spPr bwMode="auto">
            <a:xfrm>
              <a:off x="4449110" y="436982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0" name="Oval 319"/>
            <p:cNvSpPr/>
            <p:nvPr/>
          </p:nvSpPr>
          <p:spPr bwMode="auto">
            <a:xfrm>
              <a:off x="4459681" y="42535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1" name="Oval 320"/>
            <p:cNvSpPr/>
            <p:nvPr/>
          </p:nvSpPr>
          <p:spPr bwMode="auto">
            <a:xfrm>
              <a:off x="4512537" y="41795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2" name="Oval 321"/>
            <p:cNvSpPr/>
            <p:nvPr/>
          </p:nvSpPr>
          <p:spPr bwMode="auto">
            <a:xfrm>
              <a:off x="4581249" y="420597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3" name="Oval 322"/>
            <p:cNvSpPr/>
            <p:nvPr/>
          </p:nvSpPr>
          <p:spPr bwMode="auto">
            <a:xfrm>
              <a:off x="4586534" y="431697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4" name="Oval 323"/>
            <p:cNvSpPr/>
            <p:nvPr/>
          </p:nvSpPr>
          <p:spPr bwMode="auto">
            <a:xfrm>
              <a:off x="4618248" y="437511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5" name="Oval 324"/>
            <p:cNvSpPr/>
            <p:nvPr/>
          </p:nvSpPr>
          <p:spPr bwMode="auto">
            <a:xfrm>
              <a:off x="4665818" y="448082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6" name="Oval 325"/>
            <p:cNvSpPr/>
            <p:nvPr/>
          </p:nvSpPr>
          <p:spPr bwMode="auto">
            <a:xfrm>
              <a:off x="4692245" y="45601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7" name="Oval 326"/>
            <p:cNvSpPr/>
            <p:nvPr/>
          </p:nvSpPr>
          <p:spPr bwMode="auto">
            <a:xfrm>
              <a:off x="4776814" y="462353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8" name="Oval 327"/>
            <p:cNvSpPr/>
            <p:nvPr/>
          </p:nvSpPr>
          <p:spPr bwMode="auto">
            <a:xfrm>
              <a:off x="4723959" y="467110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29" name="Oval 328"/>
            <p:cNvSpPr/>
            <p:nvPr/>
          </p:nvSpPr>
          <p:spPr bwMode="auto">
            <a:xfrm>
              <a:off x="4718674" y="47345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0" name="Oval 329"/>
            <p:cNvSpPr/>
            <p:nvPr/>
          </p:nvSpPr>
          <p:spPr bwMode="auto">
            <a:xfrm>
              <a:off x="4829670" y="473981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1" name="Oval 330"/>
            <p:cNvSpPr/>
            <p:nvPr/>
          </p:nvSpPr>
          <p:spPr bwMode="auto">
            <a:xfrm>
              <a:off x="4739816" y="483495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2" name="Oval 331"/>
            <p:cNvSpPr/>
            <p:nvPr/>
          </p:nvSpPr>
          <p:spPr bwMode="auto">
            <a:xfrm>
              <a:off x="4803242" y="493009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3" name="Oval 332"/>
            <p:cNvSpPr/>
            <p:nvPr/>
          </p:nvSpPr>
          <p:spPr bwMode="auto">
            <a:xfrm>
              <a:off x="4850812"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4" name="Oval 333"/>
            <p:cNvSpPr/>
            <p:nvPr/>
          </p:nvSpPr>
          <p:spPr bwMode="auto">
            <a:xfrm>
              <a:off x="4718674"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5" name="Oval 334"/>
            <p:cNvSpPr/>
            <p:nvPr/>
          </p:nvSpPr>
          <p:spPr bwMode="auto">
            <a:xfrm>
              <a:off x="4782100" y="516794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6" name="Oval 335"/>
            <p:cNvSpPr/>
            <p:nvPr/>
          </p:nvSpPr>
          <p:spPr bwMode="auto">
            <a:xfrm>
              <a:off x="4861383" y="522608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7" name="Oval 336"/>
            <p:cNvSpPr/>
            <p:nvPr/>
          </p:nvSpPr>
          <p:spPr bwMode="auto">
            <a:xfrm>
              <a:off x="4676389" y="526837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8" name="Oval 337"/>
            <p:cNvSpPr/>
            <p:nvPr/>
          </p:nvSpPr>
          <p:spPr bwMode="auto">
            <a:xfrm>
              <a:off x="4739816" y="537408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39" name="Oval 338"/>
            <p:cNvSpPr/>
            <p:nvPr/>
          </p:nvSpPr>
          <p:spPr bwMode="auto">
            <a:xfrm>
              <a:off x="4856098" y="530537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0" name="Oval 339"/>
            <p:cNvSpPr/>
            <p:nvPr/>
          </p:nvSpPr>
          <p:spPr bwMode="auto">
            <a:xfrm>
              <a:off x="4877240" y="542693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1" name="Oval 340"/>
            <p:cNvSpPr/>
            <p:nvPr/>
          </p:nvSpPr>
          <p:spPr bwMode="auto">
            <a:xfrm>
              <a:off x="4665818" y="54797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2" name="Oval 341"/>
            <p:cNvSpPr/>
            <p:nvPr/>
          </p:nvSpPr>
          <p:spPr bwMode="auto">
            <a:xfrm>
              <a:off x="4734530" y="557493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3" name="Oval 342"/>
            <p:cNvSpPr/>
            <p:nvPr/>
          </p:nvSpPr>
          <p:spPr bwMode="auto">
            <a:xfrm>
              <a:off x="4861383" y="550093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4" name="Oval 343"/>
            <p:cNvSpPr/>
            <p:nvPr/>
          </p:nvSpPr>
          <p:spPr bwMode="auto">
            <a:xfrm>
              <a:off x="4903667" y="56172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45" name="Oval 344"/>
            <p:cNvSpPr/>
            <p:nvPr/>
          </p:nvSpPr>
          <p:spPr bwMode="auto">
            <a:xfrm>
              <a:off x="4634104" y="56859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50" name="Oval 349"/>
            <p:cNvSpPr/>
            <p:nvPr/>
          </p:nvSpPr>
          <p:spPr bwMode="auto">
            <a:xfrm>
              <a:off x="4882524" y="569650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58" name="Oval 357"/>
            <p:cNvSpPr/>
            <p:nvPr/>
          </p:nvSpPr>
          <p:spPr bwMode="auto">
            <a:xfrm>
              <a:off x="4840240" y="45231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59" name="Oval 358"/>
            <p:cNvSpPr/>
            <p:nvPr/>
          </p:nvSpPr>
          <p:spPr bwMode="auto">
            <a:xfrm>
              <a:off x="4771528" y="441739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0" name="Oval 359"/>
            <p:cNvSpPr/>
            <p:nvPr/>
          </p:nvSpPr>
          <p:spPr bwMode="auto">
            <a:xfrm>
              <a:off x="4871953" y="430640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1" name="Oval 360"/>
            <p:cNvSpPr/>
            <p:nvPr/>
          </p:nvSpPr>
          <p:spPr bwMode="auto">
            <a:xfrm>
              <a:off x="4967093" y="43433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2" name="Oval 361"/>
            <p:cNvSpPr/>
            <p:nvPr/>
          </p:nvSpPr>
          <p:spPr bwMode="auto">
            <a:xfrm>
              <a:off x="4697530" y="415840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3" name="Oval 362"/>
            <p:cNvSpPr/>
            <p:nvPr/>
          </p:nvSpPr>
          <p:spPr bwMode="auto">
            <a:xfrm>
              <a:off x="4729243"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4" name="Oval 363"/>
            <p:cNvSpPr/>
            <p:nvPr/>
          </p:nvSpPr>
          <p:spPr bwMode="auto">
            <a:xfrm>
              <a:off x="4819097" y="421654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5" name="Oval 364"/>
            <p:cNvSpPr/>
            <p:nvPr/>
          </p:nvSpPr>
          <p:spPr bwMode="auto">
            <a:xfrm>
              <a:off x="4882524" y="411612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6" name="Oval 365"/>
            <p:cNvSpPr/>
            <p:nvPr/>
          </p:nvSpPr>
          <p:spPr bwMode="auto">
            <a:xfrm>
              <a:off x="4829669" y="401040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7" name="Oval 366"/>
            <p:cNvSpPr/>
            <p:nvPr/>
          </p:nvSpPr>
          <p:spPr bwMode="auto">
            <a:xfrm>
              <a:off x="487723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8" name="Oval 367"/>
            <p:cNvSpPr/>
            <p:nvPr/>
          </p:nvSpPr>
          <p:spPr bwMode="auto">
            <a:xfrm>
              <a:off x="4951236" y="409497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69" name="Oval 368"/>
            <p:cNvSpPr/>
            <p:nvPr/>
          </p:nvSpPr>
          <p:spPr bwMode="auto">
            <a:xfrm>
              <a:off x="5051662"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0" name="Oval 369"/>
            <p:cNvSpPr/>
            <p:nvPr/>
          </p:nvSpPr>
          <p:spPr bwMode="auto">
            <a:xfrm>
              <a:off x="4940665"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1" name="Oval 370"/>
            <p:cNvSpPr/>
            <p:nvPr/>
          </p:nvSpPr>
          <p:spPr bwMode="auto">
            <a:xfrm>
              <a:off x="4877239" y="37831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2" name="Oval 371"/>
            <p:cNvSpPr/>
            <p:nvPr/>
          </p:nvSpPr>
          <p:spPr bwMode="auto">
            <a:xfrm>
              <a:off x="5062233" y="380427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3" name="Oval 372"/>
            <p:cNvSpPr/>
            <p:nvPr/>
          </p:nvSpPr>
          <p:spPr bwMode="auto">
            <a:xfrm>
              <a:off x="5162658" y="40474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4" name="Oval 373"/>
            <p:cNvSpPr/>
            <p:nvPr/>
          </p:nvSpPr>
          <p:spPr bwMode="auto">
            <a:xfrm>
              <a:off x="5019948" y="38676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5" name="Oval 374"/>
            <p:cNvSpPr/>
            <p:nvPr/>
          </p:nvSpPr>
          <p:spPr bwMode="auto">
            <a:xfrm>
              <a:off x="5099231"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6" name="Oval 375"/>
            <p:cNvSpPr/>
            <p:nvPr/>
          </p:nvSpPr>
          <p:spPr bwMode="auto">
            <a:xfrm>
              <a:off x="526836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7" name="Oval 376"/>
            <p:cNvSpPr/>
            <p:nvPr/>
          </p:nvSpPr>
          <p:spPr bwMode="auto">
            <a:xfrm>
              <a:off x="5310653" y="40844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8" name="Oval 377"/>
            <p:cNvSpPr/>
            <p:nvPr/>
          </p:nvSpPr>
          <p:spPr bwMode="auto">
            <a:xfrm>
              <a:off x="5379365"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79" name="Oval 378"/>
            <p:cNvSpPr/>
            <p:nvPr/>
          </p:nvSpPr>
          <p:spPr bwMode="auto">
            <a:xfrm>
              <a:off x="5437506" y="397341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0" name="Oval 379"/>
            <p:cNvSpPr/>
            <p:nvPr/>
          </p:nvSpPr>
          <p:spPr bwMode="auto">
            <a:xfrm>
              <a:off x="5500933" y="407912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1" name="Oval 380"/>
            <p:cNvSpPr/>
            <p:nvPr/>
          </p:nvSpPr>
          <p:spPr bwMode="auto">
            <a:xfrm>
              <a:off x="5537932"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2" name="Oval 381"/>
            <p:cNvSpPr/>
            <p:nvPr/>
          </p:nvSpPr>
          <p:spPr bwMode="auto">
            <a:xfrm>
              <a:off x="5590787"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3" name="Oval 382"/>
            <p:cNvSpPr/>
            <p:nvPr/>
          </p:nvSpPr>
          <p:spPr bwMode="auto">
            <a:xfrm>
              <a:off x="5601358"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4" name="Oval 383"/>
            <p:cNvSpPr/>
            <p:nvPr/>
          </p:nvSpPr>
          <p:spPr bwMode="auto">
            <a:xfrm>
              <a:off x="5691213" y="38095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5" name="Oval 384"/>
            <p:cNvSpPr/>
            <p:nvPr/>
          </p:nvSpPr>
          <p:spPr bwMode="auto">
            <a:xfrm>
              <a:off x="5685927" y="392584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386" name="Oval 385"/>
            <p:cNvSpPr/>
            <p:nvPr/>
          </p:nvSpPr>
          <p:spPr bwMode="auto">
            <a:xfrm>
              <a:off x="5670070" y="40526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grpSp>
      <p:grpSp>
        <p:nvGrpSpPr>
          <p:cNvPr id="767" name="Group 299"/>
          <p:cNvGrpSpPr>
            <a:grpSpLocks/>
          </p:cNvGrpSpPr>
          <p:nvPr/>
        </p:nvGrpSpPr>
        <p:grpSpPr bwMode="auto">
          <a:xfrm flipH="1">
            <a:off x="2437942" y="3429530"/>
            <a:ext cx="1404938" cy="1939925"/>
            <a:chOff x="4343399" y="3783130"/>
            <a:chExt cx="1484974" cy="2050531"/>
          </a:xfrm>
          <a:solidFill>
            <a:srgbClr val="00A1FF"/>
          </a:solidFill>
        </p:grpSpPr>
        <p:sp>
          <p:nvSpPr>
            <p:cNvPr id="1161" name="Oval 1160"/>
            <p:cNvSpPr/>
            <p:nvPr/>
          </p:nvSpPr>
          <p:spPr bwMode="auto">
            <a:xfrm>
              <a:off x="4348685" y="554321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2" name="Oval 1161"/>
            <p:cNvSpPr/>
            <p:nvPr/>
          </p:nvSpPr>
          <p:spPr bwMode="auto">
            <a:xfrm>
              <a:off x="4343399" y="56436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3" name="Oval 1162"/>
            <p:cNvSpPr/>
            <p:nvPr/>
          </p:nvSpPr>
          <p:spPr bwMode="auto">
            <a:xfrm>
              <a:off x="4359256" y="541636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4" name="Oval 1163"/>
            <p:cNvSpPr/>
            <p:nvPr/>
          </p:nvSpPr>
          <p:spPr bwMode="auto">
            <a:xfrm>
              <a:off x="4359256" y="528951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5" name="Oval 1164"/>
            <p:cNvSpPr/>
            <p:nvPr/>
          </p:nvSpPr>
          <p:spPr bwMode="auto">
            <a:xfrm>
              <a:off x="4359256" y="51996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6" name="Oval 1165"/>
            <p:cNvSpPr/>
            <p:nvPr/>
          </p:nvSpPr>
          <p:spPr bwMode="auto">
            <a:xfrm>
              <a:off x="4375112" y="50939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7" name="Oval 1166"/>
            <p:cNvSpPr/>
            <p:nvPr/>
          </p:nvSpPr>
          <p:spPr bwMode="auto">
            <a:xfrm>
              <a:off x="4385683" y="498823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8" name="Oval 1167"/>
            <p:cNvSpPr/>
            <p:nvPr/>
          </p:nvSpPr>
          <p:spPr bwMode="auto">
            <a:xfrm>
              <a:off x="4390969" y="488252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69" name="Oval 1168"/>
            <p:cNvSpPr/>
            <p:nvPr/>
          </p:nvSpPr>
          <p:spPr bwMode="auto">
            <a:xfrm>
              <a:off x="4390969" y="476095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0" name="Oval 1169"/>
            <p:cNvSpPr/>
            <p:nvPr/>
          </p:nvSpPr>
          <p:spPr bwMode="auto">
            <a:xfrm>
              <a:off x="4390969" y="46658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1" name="Oval 1170"/>
            <p:cNvSpPr/>
            <p:nvPr/>
          </p:nvSpPr>
          <p:spPr bwMode="auto">
            <a:xfrm>
              <a:off x="4406826" y="456010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2" name="Oval 1171"/>
            <p:cNvSpPr/>
            <p:nvPr/>
          </p:nvSpPr>
          <p:spPr bwMode="auto">
            <a:xfrm>
              <a:off x="4422682" y="446496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3" name="Oval 1172"/>
            <p:cNvSpPr/>
            <p:nvPr/>
          </p:nvSpPr>
          <p:spPr bwMode="auto">
            <a:xfrm>
              <a:off x="4449110" y="436982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4" name="Oval 1173"/>
            <p:cNvSpPr/>
            <p:nvPr/>
          </p:nvSpPr>
          <p:spPr bwMode="auto">
            <a:xfrm>
              <a:off x="4459681" y="425354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5" name="Oval 1174"/>
            <p:cNvSpPr/>
            <p:nvPr/>
          </p:nvSpPr>
          <p:spPr bwMode="auto">
            <a:xfrm>
              <a:off x="4512537" y="417954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6" name="Oval 1175"/>
            <p:cNvSpPr/>
            <p:nvPr/>
          </p:nvSpPr>
          <p:spPr bwMode="auto">
            <a:xfrm>
              <a:off x="4581249" y="420597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7" name="Oval 1176"/>
            <p:cNvSpPr/>
            <p:nvPr/>
          </p:nvSpPr>
          <p:spPr bwMode="auto">
            <a:xfrm>
              <a:off x="4586534" y="431697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8" name="Oval 1177"/>
            <p:cNvSpPr/>
            <p:nvPr/>
          </p:nvSpPr>
          <p:spPr bwMode="auto">
            <a:xfrm>
              <a:off x="4618248" y="437511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79" name="Oval 1178"/>
            <p:cNvSpPr/>
            <p:nvPr/>
          </p:nvSpPr>
          <p:spPr bwMode="auto">
            <a:xfrm>
              <a:off x="4665818" y="448082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0" name="Oval 1179"/>
            <p:cNvSpPr/>
            <p:nvPr/>
          </p:nvSpPr>
          <p:spPr bwMode="auto">
            <a:xfrm>
              <a:off x="4692245" y="45601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1" name="Oval 1180"/>
            <p:cNvSpPr/>
            <p:nvPr/>
          </p:nvSpPr>
          <p:spPr bwMode="auto">
            <a:xfrm>
              <a:off x="4776814" y="462353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2" name="Oval 1181"/>
            <p:cNvSpPr/>
            <p:nvPr/>
          </p:nvSpPr>
          <p:spPr bwMode="auto">
            <a:xfrm>
              <a:off x="4723959" y="4671104"/>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3" name="Oval 1182"/>
            <p:cNvSpPr/>
            <p:nvPr/>
          </p:nvSpPr>
          <p:spPr bwMode="auto">
            <a:xfrm>
              <a:off x="4718674" y="47345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4" name="Oval 1183"/>
            <p:cNvSpPr/>
            <p:nvPr/>
          </p:nvSpPr>
          <p:spPr bwMode="auto">
            <a:xfrm>
              <a:off x="4829670" y="473981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5" name="Oval 1184"/>
            <p:cNvSpPr/>
            <p:nvPr/>
          </p:nvSpPr>
          <p:spPr bwMode="auto">
            <a:xfrm>
              <a:off x="4739816" y="483495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6" name="Oval 1185"/>
            <p:cNvSpPr/>
            <p:nvPr/>
          </p:nvSpPr>
          <p:spPr bwMode="auto">
            <a:xfrm>
              <a:off x="4803242" y="493009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7" name="Oval 1186"/>
            <p:cNvSpPr/>
            <p:nvPr/>
          </p:nvSpPr>
          <p:spPr bwMode="auto">
            <a:xfrm>
              <a:off x="4850812"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8" name="Oval 1187"/>
            <p:cNvSpPr/>
            <p:nvPr/>
          </p:nvSpPr>
          <p:spPr bwMode="auto">
            <a:xfrm>
              <a:off x="4718674" y="50410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89" name="Oval 1188"/>
            <p:cNvSpPr/>
            <p:nvPr/>
          </p:nvSpPr>
          <p:spPr bwMode="auto">
            <a:xfrm>
              <a:off x="4782100" y="5167946"/>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0" name="Oval 1189"/>
            <p:cNvSpPr/>
            <p:nvPr/>
          </p:nvSpPr>
          <p:spPr bwMode="auto">
            <a:xfrm>
              <a:off x="4861383" y="522608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1" name="Oval 1190"/>
            <p:cNvSpPr/>
            <p:nvPr/>
          </p:nvSpPr>
          <p:spPr bwMode="auto">
            <a:xfrm>
              <a:off x="4676389" y="526837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2" name="Oval 1191"/>
            <p:cNvSpPr/>
            <p:nvPr/>
          </p:nvSpPr>
          <p:spPr bwMode="auto">
            <a:xfrm>
              <a:off x="4739816" y="537408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3" name="Oval 1192"/>
            <p:cNvSpPr/>
            <p:nvPr/>
          </p:nvSpPr>
          <p:spPr bwMode="auto">
            <a:xfrm>
              <a:off x="4856098" y="530537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4" name="Oval 1193"/>
            <p:cNvSpPr/>
            <p:nvPr/>
          </p:nvSpPr>
          <p:spPr bwMode="auto">
            <a:xfrm>
              <a:off x="4877240" y="542693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5" name="Oval 1194"/>
            <p:cNvSpPr/>
            <p:nvPr/>
          </p:nvSpPr>
          <p:spPr bwMode="auto">
            <a:xfrm>
              <a:off x="4665818" y="54797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6" name="Oval 1195"/>
            <p:cNvSpPr/>
            <p:nvPr/>
          </p:nvSpPr>
          <p:spPr bwMode="auto">
            <a:xfrm>
              <a:off x="4734530" y="557493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7" name="Oval 1196"/>
            <p:cNvSpPr/>
            <p:nvPr/>
          </p:nvSpPr>
          <p:spPr bwMode="auto">
            <a:xfrm>
              <a:off x="4861383" y="550093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8" name="Oval 1197"/>
            <p:cNvSpPr/>
            <p:nvPr/>
          </p:nvSpPr>
          <p:spPr bwMode="auto">
            <a:xfrm>
              <a:off x="4903667" y="561721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199" name="Oval 1198"/>
            <p:cNvSpPr/>
            <p:nvPr/>
          </p:nvSpPr>
          <p:spPr bwMode="auto">
            <a:xfrm>
              <a:off x="4634104" y="56859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0" name="Oval 1199"/>
            <p:cNvSpPr/>
            <p:nvPr/>
          </p:nvSpPr>
          <p:spPr bwMode="auto">
            <a:xfrm>
              <a:off x="4882524" y="569650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1" name="Oval 1200"/>
            <p:cNvSpPr/>
            <p:nvPr/>
          </p:nvSpPr>
          <p:spPr bwMode="auto">
            <a:xfrm>
              <a:off x="4840240" y="45231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2" name="Oval 1201"/>
            <p:cNvSpPr/>
            <p:nvPr/>
          </p:nvSpPr>
          <p:spPr bwMode="auto">
            <a:xfrm>
              <a:off x="4771528" y="441739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3" name="Oval 1202"/>
            <p:cNvSpPr/>
            <p:nvPr/>
          </p:nvSpPr>
          <p:spPr bwMode="auto">
            <a:xfrm>
              <a:off x="4871953" y="430640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4" name="Oval 1203"/>
            <p:cNvSpPr/>
            <p:nvPr/>
          </p:nvSpPr>
          <p:spPr bwMode="auto">
            <a:xfrm>
              <a:off x="4967093" y="43433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5" name="Oval 1204"/>
            <p:cNvSpPr/>
            <p:nvPr/>
          </p:nvSpPr>
          <p:spPr bwMode="auto">
            <a:xfrm>
              <a:off x="4697530" y="415840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6" name="Oval 1205"/>
            <p:cNvSpPr/>
            <p:nvPr/>
          </p:nvSpPr>
          <p:spPr bwMode="auto">
            <a:xfrm>
              <a:off x="4729243"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7" name="Oval 1206"/>
            <p:cNvSpPr/>
            <p:nvPr/>
          </p:nvSpPr>
          <p:spPr bwMode="auto">
            <a:xfrm>
              <a:off x="4819097" y="4216545"/>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8" name="Oval 1207"/>
            <p:cNvSpPr/>
            <p:nvPr/>
          </p:nvSpPr>
          <p:spPr bwMode="auto">
            <a:xfrm>
              <a:off x="4882524" y="411612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09" name="Oval 1208"/>
            <p:cNvSpPr/>
            <p:nvPr/>
          </p:nvSpPr>
          <p:spPr bwMode="auto">
            <a:xfrm>
              <a:off x="4829669" y="401040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0" name="Oval 1209"/>
            <p:cNvSpPr/>
            <p:nvPr/>
          </p:nvSpPr>
          <p:spPr bwMode="auto">
            <a:xfrm>
              <a:off x="487723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1" name="Oval 1210"/>
            <p:cNvSpPr/>
            <p:nvPr/>
          </p:nvSpPr>
          <p:spPr bwMode="auto">
            <a:xfrm>
              <a:off x="4951236" y="409497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2" name="Oval 1211"/>
            <p:cNvSpPr/>
            <p:nvPr/>
          </p:nvSpPr>
          <p:spPr bwMode="auto">
            <a:xfrm>
              <a:off x="5051662"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3" name="Oval 1212"/>
            <p:cNvSpPr/>
            <p:nvPr/>
          </p:nvSpPr>
          <p:spPr bwMode="auto">
            <a:xfrm>
              <a:off x="4940665"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4" name="Oval 1213"/>
            <p:cNvSpPr/>
            <p:nvPr/>
          </p:nvSpPr>
          <p:spPr bwMode="auto">
            <a:xfrm>
              <a:off x="4877239" y="378313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5" name="Oval 1214"/>
            <p:cNvSpPr/>
            <p:nvPr/>
          </p:nvSpPr>
          <p:spPr bwMode="auto">
            <a:xfrm>
              <a:off x="5062233" y="380427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6" name="Oval 1215"/>
            <p:cNvSpPr/>
            <p:nvPr/>
          </p:nvSpPr>
          <p:spPr bwMode="auto">
            <a:xfrm>
              <a:off x="5162658" y="404740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7" name="Oval 1216"/>
            <p:cNvSpPr/>
            <p:nvPr/>
          </p:nvSpPr>
          <p:spPr bwMode="auto">
            <a:xfrm>
              <a:off x="5019948" y="386769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8" name="Oval 1217"/>
            <p:cNvSpPr/>
            <p:nvPr/>
          </p:nvSpPr>
          <p:spPr bwMode="auto">
            <a:xfrm>
              <a:off x="5099231" y="4105549"/>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19" name="Oval 1218"/>
            <p:cNvSpPr/>
            <p:nvPr/>
          </p:nvSpPr>
          <p:spPr bwMode="auto">
            <a:xfrm>
              <a:off x="5268369" y="398926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0" name="Oval 1219"/>
            <p:cNvSpPr/>
            <p:nvPr/>
          </p:nvSpPr>
          <p:spPr bwMode="auto">
            <a:xfrm>
              <a:off x="5310653" y="4084407"/>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1" name="Oval 1220"/>
            <p:cNvSpPr/>
            <p:nvPr/>
          </p:nvSpPr>
          <p:spPr bwMode="auto">
            <a:xfrm>
              <a:off x="5379365"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2" name="Oval 1221"/>
            <p:cNvSpPr/>
            <p:nvPr/>
          </p:nvSpPr>
          <p:spPr bwMode="auto">
            <a:xfrm>
              <a:off x="5437506" y="397341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3" name="Oval 1222"/>
            <p:cNvSpPr/>
            <p:nvPr/>
          </p:nvSpPr>
          <p:spPr bwMode="auto">
            <a:xfrm>
              <a:off x="5500933" y="407912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4" name="Oval 1223"/>
            <p:cNvSpPr/>
            <p:nvPr/>
          </p:nvSpPr>
          <p:spPr bwMode="auto">
            <a:xfrm>
              <a:off x="5537932" y="4042122"/>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5" name="Oval 1224"/>
            <p:cNvSpPr/>
            <p:nvPr/>
          </p:nvSpPr>
          <p:spPr bwMode="auto">
            <a:xfrm>
              <a:off x="5590787" y="3983981"/>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6" name="Oval 1225"/>
            <p:cNvSpPr/>
            <p:nvPr/>
          </p:nvSpPr>
          <p:spPr bwMode="auto">
            <a:xfrm>
              <a:off x="5601358" y="390469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7" name="Oval 1226"/>
            <p:cNvSpPr/>
            <p:nvPr/>
          </p:nvSpPr>
          <p:spPr bwMode="auto">
            <a:xfrm>
              <a:off x="5691213" y="3809558"/>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8" name="Oval 1227"/>
            <p:cNvSpPr/>
            <p:nvPr/>
          </p:nvSpPr>
          <p:spPr bwMode="auto">
            <a:xfrm>
              <a:off x="5685927" y="3925840"/>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sp>
          <p:nvSpPr>
            <p:cNvPr id="1229" name="Oval 1228"/>
            <p:cNvSpPr/>
            <p:nvPr/>
          </p:nvSpPr>
          <p:spPr bwMode="auto">
            <a:xfrm>
              <a:off x="5670070" y="4052693"/>
              <a:ext cx="137160" cy="137160"/>
            </a:xfrm>
            <a:prstGeom prst="ellipse">
              <a:avLst/>
            </a:prstGeom>
            <a:grpFill/>
            <a:ln w="25400" cap="flat" cmpd="sng" algn="ctr">
              <a:noFill/>
              <a:prstDash val="solid"/>
            </a:ln>
            <a:effectLst/>
            <a:scene3d>
              <a:camera prst="orthographicFront"/>
              <a:lightRig rig="threePt" dir="t">
                <a:rot lat="0" lon="0" rev="0"/>
              </a:lightRig>
            </a:scene3d>
            <a:sp3d>
              <a:bevelT w="69850" h="69850"/>
            </a:sp3d>
          </p:spPr>
          <p:txBody>
            <a:bodyPr anchor="ctr"/>
            <a:lstStyle/>
            <a:p>
              <a:pPr algn="ctr" fontAlgn="auto">
                <a:spcBef>
                  <a:spcPts val="0"/>
                </a:spcBef>
                <a:spcAft>
                  <a:spcPts val="0"/>
                </a:spcAft>
                <a:defRPr/>
              </a:pPr>
              <a:r>
                <a:rPr lang="en-US" kern="0" dirty="0">
                  <a:solidFill>
                    <a:srgbClr val="FFFFFF"/>
                  </a:solidFill>
                  <a:latin typeface="Arial"/>
                  <a:ea typeface="+mn-ea"/>
                  <a:cs typeface="Arial"/>
                </a:rPr>
                <a:t> </a:t>
              </a:r>
            </a:p>
          </p:txBody>
        </p:sp>
      </p:grpSp>
      <p:grpSp>
        <p:nvGrpSpPr>
          <p:cNvPr id="774" name="Group 298"/>
          <p:cNvGrpSpPr>
            <a:grpSpLocks/>
          </p:cNvGrpSpPr>
          <p:nvPr/>
        </p:nvGrpSpPr>
        <p:grpSpPr bwMode="auto">
          <a:xfrm>
            <a:off x="1632243" y="4607455"/>
            <a:ext cx="6164263" cy="604837"/>
            <a:chOff x="709613" y="5451562"/>
            <a:chExt cx="7356475" cy="720725"/>
          </a:xfrm>
          <a:scene3d>
            <a:camera prst="orthographicFront"/>
            <a:lightRig rig="threePt" dir="t">
              <a:rot lat="0" lon="0" rev="2400000"/>
            </a:lightRig>
          </a:scene3d>
        </p:grpSpPr>
        <p:grpSp>
          <p:nvGrpSpPr>
            <p:cNvPr id="775" name="Group 484"/>
            <p:cNvGrpSpPr>
              <a:grpSpLocks/>
            </p:cNvGrpSpPr>
            <p:nvPr/>
          </p:nvGrpSpPr>
          <p:grpSpPr bwMode="auto">
            <a:xfrm>
              <a:off x="709610" y="5451561"/>
              <a:ext cx="241298" cy="720725"/>
              <a:chOff x="418925" y="3913188"/>
              <a:chExt cx="240687" cy="721471"/>
            </a:xfrm>
          </p:grpSpPr>
          <p:grpSp>
            <p:nvGrpSpPr>
              <p:cNvPr id="782" name="Group 447"/>
              <p:cNvGrpSpPr>
                <a:grpSpLocks/>
              </p:cNvGrpSpPr>
              <p:nvPr/>
            </p:nvGrpSpPr>
            <p:grpSpPr bwMode="auto">
              <a:xfrm>
                <a:off x="418925" y="3913188"/>
                <a:ext cx="207436" cy="480402"/>
                <a:chOff x="2039907" y="4515548"/>
                <a:chExt cx="207436" cy="480402"/>
              </a:xfrm>
            </p:grpSpPr>
            <p:sp>
              <p:nvSpPr>
                <p:cNvPr id="8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9" name="Oval 86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83" name="Group 448"/>
              <p:cNvGrpSpPr>
                <a:grpSpLocks/>
              </p:cNvGrpSpPr>
              <p:nvPr/>
            </p:nvGrpSpPr>
            <p:grpSpPr bwMode="auto">
              <a:xfrm rot="10800000">
                <a:off x="452176" y="4154257"/>
                <a:ext cx="207436" cy="480402"/>
                <a:chOff x="2039907" y="4515548"/>
                <a:chExt cx="207436" cy="480402"/>
              </a:xfrm>
            </p:grpSpPr>
            <p:sp>
              <p:nvSpPr>
                <p:cNvPr id="86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6" name="Oval 86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90" name="Group 485"/>
            <p:cNvGrpSpPr>
              <a:grpSpLocks/>
            </p:cNvGrpSpPr>
            <p:nvPr/>
          </p:nvGrpSpPr>
          <p:grpSpPr bwMode="auto">
            <a:xfrm>
              <a:off x="939700" y="5451561"/>
              <a:ext cx="239714" cy="720725"/>
              <a:chOff x="418925" y="3913188"/>
              <a:chExt cx="240687" cy="721471"/>
            </a:xfrm>
          </p:grpSpPr>
          <p:grpSp>
            <p:nvGrpSpPr>
              <p:cNvPr id="791" name="Group 486"/>
              <p:cNvGrpSpPr>
                <a:grpSpLocks/>
              </p:cNvGrpSpPr>
              <p:nvPr/>
            </p:nvGrpSpPr>
            <p:grpSpPr bwMode="auto">
              <a:xfrm>
                <a:off x="418925" y="3913188"/>
                <a:ext cx="207436" cy="480402"/>
                <a:chOff x="2039907" y="4515548"/>
                <a:chExt cx="207436" cy="480402"/>
              </a:xfrm>
            </p:grpSpPr>
            <p:sp>
              <p:nvSpPr>
                <p:cNvPr id="8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61" name="Oval 86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798" name="Group 487"/>
              <p:cNvGrpSpPr>
                <a:grpSpLocks/>
              </p:cNvGrpSpPr>
              <p:nvPr/>
            </p:nvGrpSpPr>
            <p:grpSpPr bwMode="auto">
              <a:xfrm rot="10800000">
                <a:off x="452176" y="4154257"/>
                <a:ext cx="207436" cy="480402"/>
                <a:chOff x="2039907" y="4515548"/>
                <a:chExt cx="207436" cy="480402"/>
              </a:xfrm>
            </p:grpSpPr>
            <p:sp>
              <p:nvSpPr>
                <p:cNvPr id="85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8" name="Oval 85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799" name="Group 494"/>
            <p:cNvGrpSpPr>
              <a:grpSpLocks/>
            </p:cNvGrpSpPr>
            <p:nvPr/>
          </p:nvGrpSpPr>
          <p:grpSpPr bwMode="auto">
            <a:xfrm>
              <a:off x="1168193" y="5451561"/>
              <a:ext cx="241298" cy="720725"/>
              <a:chOff x="418925" y="3913188"/>
              <a:chExt cx="240687" cy="721471"/>
            </a:xfrm>
          </p:grpSpPr>
          <p:grpSp>
            <p:nvGrpSpPr>
              <p:cNvPr id="806" name="Group 495"/>
              <p:cNvGrpSpPr>
                <a:grpSpLocks/>
              </p:cNvGrpSpPr>
              <p:nvPr/>
            </p:nvGrpSpPr>
            <p:grpSpPr bwMode="auto">
              <a:xfrm>
                <a:off x="418925" y="3913188"/>
                <a:ext cx="207436" cy="480402"/>
                <a:chOff x="2039907" y="4515548"/>
                <a:chExt cx="207436" cy="480402"/>
              </a:xfrm>
            </p:grpSpPr>
            <p:sp>
              <p:nvSpPr>
                <p:cNvPr id="85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3" name="Oval 85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07" name="Group 496"/>
              <p:cNvGrpSpPr>
                <a:grpSpLocks/>
              </p:cNvGrpSpPr>
              <p:nvPr/>
            </p:nvGrpSpPr>
            <p:grpSpPr bwMode="auto">
              <a:xfrm rot="10800000">
                <a:off x="452176" y="4154257"/>
                <a:ext cx="207436" cy="480402"/>
                <a:chOff x="2039907" y="4515548"/>
                <a:chExt cx="207436" cy="480402"/>
              </a:xfrm>
            </p:grpSpPr>
            <p:sp>
              <p:nvSpPr>
                <p:cNvPr id="8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50" name="Oval 84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14" name="Group 503"/>
            <p:cNvGrpSpPr>
              <a:grpSpLocks/>
            </p:cNvGrpSpPr>
            <p:nvPr/>
          </p:nvGrpSpPr>
          <p:grpSpPr bwMode="auto">
            <a:xfrm>
              <a:off x="1398278" y="5451561"/>
              <a:ext cx="241298" cy="720725"/>
              <a:chOff x="418925" y="3913188"/>
              <a:chExt cx="240687" cy="721471"/>
            </a:xfrm>
          </p:grpSpPr>
          <p:grpSp>
            <p:nvGrpSpPr>
              <p:cNvPr id="815" name="Group 504"/>
              <p:cNvGrpSpPr>
                <a:grpSpLocks/>
              </p:cNvGrpSpPr>
              <p:nvPr/>
            </p:nvGrpSpPr>
            <p:grpSpPr bwMode="auto">
              <a:xfrm>
                <a:off x="418925" y="3913188"/>
                <a:ext cx="207436" cy="480402"/>
                <a:chOff x="2039907" y="4515548"/>
                <a:chExt cx="207436" cy="480402"/>
              </a:xfrm>
            </p:grpSpPr>
            <p:sp>
              <p:nvSpPr>
                <p:cNvPr id="84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5" name="Oval 84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2" name="Group 505"/>
              <p:cNvGrpSpPr>
                <a:grpSpLocks/>
              </p:cNvGrpSpPr>
              <p:nvPr/>
            </p:nvGrpSpPr>
            <p:grpSpPr bwMode="auto">
              <a:xfrm rot="10800000">
                <a:off x="452176" y="4154257"/>
                <a:ext cx="207436" cy="480402"/>
                <a:chOff x="2039907" y="4515548"/>
                <a:chExt cx="207436" cy="480402"/>
              </a:xfrm>
            </p:grpSpPr>
            <p:sp>
              <p:nvSpPr>
                <p:cNvPr id="84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42" name="Oval 84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3" name="Group 512"/>
            <p:cNvGrpSpPr>
              <a:grpSpLocks/>
            </p:cNvGrpSpPr>
            <p:nvPr/>
          </p:nvGrpSpPr>
          <p:grpSpPr bwMode="auto">
            <a:xfrm>
              <a:off x="1628368" y="5451561"/>
              <a:ext cx="239714" cy="720725"/>
              <a:chOff x="418925" y="3913188"/>
              <a:chExt cx="240687" cy="721471"/>
            </a:xfrm>
          </p:grpSpPr>
          <p:grpSp>
            <p:nvGrpSpPr>
              <p:cNvPr id="830" name="Group 513"/>
              <p:cNvGrpSpPr>
                <a:grpSpLocks/>
              </p:cNvGrpSpPr>
              <p:nvPr/>
            </p:nvGrpSpPr>
            <p:grpSpPr bwMode="auto">
              <a:xfrm>
                <a:off x="418925" y="3913188"/>
                <a:ext cx="207436" cy="480402"/>
                <a:chOff x="2039907" y="4515548"/>
                <a:chExt cx="207436" cy="480402"/>
              </a:xfrm>
            </p:grpSpPr>
            <p:sp>
              <p:nvSpPr>
                <p:cNvPr id="83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7" name="Oval 83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31" name="Group 514"/>
              <p:cNvGrpSpPr>
                <a:grpSpLocks/>
              </p:cNvGrpSpPr>
              <p:nvPr/>
            </p:nvGrpSpPr>
            <p:grpSpPr bwMode="auto">
              <a:xfrm rot="10800000">
                <a:off x="452176" y="4154257"/>
                <a:ext cx="207436" cy="480402"/>
                <a:chOff x="2039907" y="4515548"/>
                <a:chExt cx="207436" cy="480402"/>
              </a:xfrm>
            </p:grpSpPr>
            <p:sp>
              <p:nvSpPr>
                <p:cNvPr id="8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34" name="Oval 83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38" name="Group 521"/>
            <p:cNvGrpSpPr>
              <a:grpSpLocks/>
            </p:cNvGrpSpPr>
            <p:nvPr/>
          </p:nvGrpSpPr>
          <p:grpSpPr bwMode="auto">
            <a:xfrm>
              <a:off x="1856861" y="5451561"/>
              <a:ext cx="241298" cy="720725"/>
              <a:chOff x="418925" y="3913188"/>
              <a:chExt cx="240687" cy="721471"/>
            </a:xfrm>
          </p:grpSpPr>
          <p:grpSp>
            <p:nvGrpSpPr>
              <p:cNvPr id="839" name="Group 522"/>
              <p:cNvGrpSpPr>
                <a:grpSpLocks/>
              </p:cNvGrpSpPr>
              <p:nvPr/>
            </p:nvGrpSpPr>
            <p:grpSpPr bwMode="auto">
              <a:xfrm>
                <a:off x="418925" y="3913188"/>
                <a:ext cx="207436" cy="480402"/>
                <a:chOff x="2039907" y="4515548"/>
                <a:chExt cx="207436" cy="480402"/>
              </a:xfrm>
            </p:grpSpPr>
            <p:sp>
              <p:nvSpPr>
                <p:cNvPr id="82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9" name="Oval 82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46" name="Group 523"/>
              <p:cNvGrpSpPr>
                <a:grpSpLocks/>
              </p:cNvGrpSpPr>
              <p:nvPr/>
            </p:nvGrpSpPr>
            <p:grpSpPr bwMode="auto">
              <a:xfrm rot="10800000">
                <a:off x="452176" y="4154257"/>
                <a:ext cx="207436" cy="480402"/>
                <a:chOff x="2039907" y="4515548"/>
                <a:chExt cx="207436" cy="480402"/>
              </a:xfrm>
            </p:grpSpPr>
            <p:sp>
              <p:nvSpPr>
                <p:cNvPr id="82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6" name="Oval 82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47" name="Group 530"/>
            <p:cNvGrpSpPr>
              <a:grpSpLocks/>
            </p:cNvGrpSpPr>
            <p:nvPr/>
          </p:nvGrpSpPr>
          <p:grpSpPr bwMode="auto">
            <a:xfrm>
              <a:off x="2086952" y="5451561"/>
              <a:ext cx="239714" cy="720725"/>
              <a:chOff x="418925" y="3913188"/>
              <a:chExt cx="240687" cy="721471"/>
            </a:xfrm>
          </p:grpSpPr>
          <p:grpSp>
            <p:nvGrpSpPr>
              <p:cNvPr id="854" name="Group 531"/>
              <p:cNvGrpSpPr>
                <a:grpSpLocks/>
              </p:cNvGrpSpPr>
              <p:nvPr/>
            </p:nvGrpSpPr>
            <p:grpSpPr bwMode="auto">
              <a:xfrm>
                <a:off x="418925" y="3913188"/>
                <a:ext cx="207436" cy="480402"/>
                <a:chOff x="2039907" y="4515548"/>
                <a:chExt cx="207436" cy="480402"/>
              </a:xfrm>
            </p:grpSpPr>
            <p:sp>
              <p:nvSpPr>
                <p:cNvPr id="81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21" name="Oval 82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55" name="Group 532"/>
              <p:cNvGrpSpPr>
                <a:grpSpLocks/>
              </p:cNvGrpSpPr>
              <p:nvPr/>
            </p:nvGrpSpPr>
            <p:grpSpPr bwMode="auto">
              <a:xfrm rot="10800000">
                <a:off x="452176" y="4154257"/>
                <a:ext cx="207436" cy="480402"/>
                <a:chOff x="2039907" y="4515548"/>
                <a:chExt cx="207436" cy="480402"/>
              </a:xfrm>
            </p:grpSpPr>
            <p:sp>
              <p:nvSpPr>
                <p:cNvPr id="81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8" name="Oval 81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62" name="Group 539"/>
            <p:cNvGrpSpPr>
              <a:grpSpLocks/>
            </p:cNvGrpSpPr>
            <p:nvPr/>
          </p:nvGrpSpPr>
          <p:grpSpPr bwMode="auto">
            <a:xfrm>
              <a:off x="2315443" y="5451561"/>
              <a:ext cx="241298" cy="720725"/>
              <a:chOff x="418925" y="3913188"/>
              <a:chExt cx="240687" cy="721471"/>
            </a:xfrm>
          </p:grpSpPr>
          <p:grpSp>
            <p:nvGrpSpPr>
              <p:cNvPr id="863" name="Group 540"/>
              <p:cNvGrpSpPr>
                <a:grpSpLocks/>
              </p:cNvGrpSpPr>
              <p:nvPr/>
            </p:nvGrpSpPr>
            <p:grpSpPr bwMode="auto">
              <a:xfrm>
                <a:off x="418925" y="3913188"/>
                <a:ext cx="207436" cy="480402"/>
                <a:chOff x="2039907" y="4515548"/>
                <a:chExt cx="207436" cy="480402"/>
              </a:xfrm>
            </p:grpSpPr>
            <p:sp>
              <p:nvSpPr>
                <p:cNvPr id="81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3" name="Oval 81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392" name="Group 541"/>
              <p:cNvGrpSpPr>
                <a:grpSpLocks/>
              </p:cNvGrpSpPr>
              <p:nvPr/>
            </p:nvGrpSpPr>
            <p:grpSpPr bwMode="auto">
              <a:xfrm rot="10800000">
                <a:off x="452176" y="4154257"/>
                <a:ext cx="207436" cy="480402"/>
                <a:chOff x="2039907" y="4515548"/>
                <a:chExt cx="207436" cy="480402"/>
              </a:xfrm>
            </p:grpSpPr>
            <p:sp>
              <p:nvSpPr>
                <p:cNvPr id="80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10" name="Oval 80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393" name="Group 548"/>
            <p:cNvGrpSpPr>
              <a:grpSpLocks/>
            </p:cNvGrpSpPr>
            <p:nvPr/>
          </p:nvGrpSpPr>
          <p:grpSpPr bwMode="auto">
            <a:xfrm>
              <a:off x="2545528" y="5451561"/>
              <a:ext cx="241298" cy="720725"/>
              <a:chOff x="418925" y="3913188"/>
              <a:chExt cx="240687" cy="721471"/>
            </a:xfrm>
          </p:grpSpPr>
          <p:grpSp>
            <p:nvGrpSpPr>
              <p:cNvPr id="827394" name="Group 549"/>
              <p:cNvGrpSpPr>
                <a:grpSpLocks/>
              </p:cNvGrpSpPr>
              <p:nvPr/>
            </p:nvGrpSpPr>
            <p:grpSpPr bwMode="auto">
              <a:xfrm>
                <a:off x="418925" y="3913188"/>
                <a:ext cx="207436" cy="480402"/>
                <a:chOff x="2039907" y="4515548"/>
                <a:chExt cx="207436" cy="480402"/>
              </a:xfrm>
            </p:grpSpPr>
            <p:sp>
              <p:nvSpPr>
                <p:cNvPr id="80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5" name="Oval 80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395" name="Group 550"/>
              <p:cNvGrpSpPr>
                <a:grpSpLocks/>
              </p:cNvGrpSpPr>
              <p:nvPr/>
            </p:nvGrpSpPr>
            <p:grpSpPr bwMode="auto">
              <a:xfrm rot="10800000">
                <a:off x="452176" y="4154257"/>
                <a:ext cx="207436" cy="480402"/>
                <a:chOff x="2039907" y="4515548"/>
                <a:chExt cx="207436" cy="480402"/>
              </a:xfrm>
            </p:grpSpPr>
            <p:sp>
              <p:nvSpPr>
                <p:cNvPr id="80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802" name="Oval 80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397" name="Group 557"/>
            <p:cNvGrpSpPr>
              <a:grpSpLocks/>
            </p:cNvGrpSpPr>
            <p:nvPr/>
          </p:nvGrpSpPr>
          <p:grpSpPr bwMode="auto">
            <a:xfrm>
              <a:off x="2775613" y="5451561"/>
              <a:ext cx="241298" cy="720725"/>
              <a:chOff x="418925" y="3913188"/>
              <a:chExt cx="240687" cy="721471"/>
            </a:xfrm>
          </p:grpSpPr>
          <p:grpSp>
            <p:nvGrpSpPr>
              <p:cNvPr id="827398" name="Group 558"/>
              <p:cNvGrpSpPr>
                <a:grpSpLocks/>
              </p:cNvGrpSpPr>
              <p:nvPr/>
            </p:nvGrpSpPr>
            <p:grpSpPr bwMode="auto">
              <a:xfrm>
                <a:off x="418925" y="3913188"/>
                <a:ext cx="207436" cy="480402"/>
                <a:chOff x="2039907" y="4515548"/>
                <a:chExt cx="207436" cy="480402"/>
              </a:xfrm>
            </p:grpSpPr>
            <p:sp>
              <p:nvSpPr>
                <p:cNvPr id="79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7" name="Oval 79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401" name="Group 559"/>
              <p:cNvGrpSpPr>
                <a:grpSpLocks/>
              </p:cNvGrpSpPr>
              <p:nvPr/>
            </p:nvGrpSpPr>
            <p:grpSpPr bwMode="auto">
              <a:xfrm rot="10800000">
                <a:off x="452176" y="4154257"/>
                <a:ext cx="207436" cy="480402"/>
                <a:chOff x="2039907" y="4515548"/>
                <a:chExt cx="207436" cy="480402"/>
              </a:xfrm>
            </p:grpSpPr>
            <p:sp>
              <p:nvSpPr>
                <p:cNvPr id="79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94" name="Oval 79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402" name="Group 566"/>
            <p:cNvGrpSpPr>
              <a:grpSpLocks/>
            </p:cNvGrpSpPr>
            <p:nvPr/>
          </p:nvGrpSpPr>
          <p:grpSpPr bwMode="auto">
            <a:xfrm>
              <a:off x="3005698" y="5451561"/>
              <a:ext cx="241298" cy="720725"/>
              <a:chOff x="418925" y="3913188"/>
              <a:chExt cx="240687" cy="721471"/>
            </a:xfrm>
          </p:grpSpPr>
          <p:grpSp>
            <p:nvGrpSpPr>
              <p:cNvPr id="827404" name="Group 567"/>
              <p:cNvGrpSpPr>
                <a:grpSpLocks/>
              </p:cNvGrpSpPr>
              <p:nvPr/>
            </p:nvGrpSpPr>
            <p:grpSpPr bwMode="auto">
              <a:xfrm>
                <a:off x="418925" y="3913188"/>
                <a:ext cx="207436" cy="480402"/>
                <a:chOff x="2039907" y="4515548"/>
                <a:chExt cx="207436" cy="480402"/>
              </a:xfrm>
            </p:grpSpPr>
            <p:sp>
              <p:nvSpPr>
                <p:cNvPr id="7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9" name="Oval 78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405" name="Group 568"/>
              <p:cNvGrpSpPr>
                <a:grpSpLocks/>
              </p:cNvGrpSpPr>
              <p:nvPr/>
            </p:nvGrpSpPr>
            <p:grpSpPr bwMode="auto">
              <a:xfrm rot="10800000">
                <a:off x="452176" y="4154257"/>
                <a:ext cx="207436" cy="480402"/>
                <a:chOff x="2039907" y="4515548"/>
                <a:chExt cx="207436" cy="480402"/>
              </a:xfrm>
            </p:grpSpPr>
            <p:sp>
              <p:nvSpPr>
                <p:cNvPr id="78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6" name="Oval 78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406" name="Group 575"/>
            <p:cNvGrpSpPr>
              <a:grpSpLocks/>
            </p:cNvGrpSpPr>
            <p:nvPr/>
          </p:nvGrpSpPr>
          <p:grpSpPr bwMode="auto">
            <a:xfrm>
              <a:off x="3235788" y="5451561"/>
              <a:ext cx="239714" cy="720725"/>
              <a:chOff x="418925" y="3913188"/>
              <a:chExt cx="240687" cy="721471"/>
            </a:xfrm>
          </p:grpSpPr>
          <p:grpSp>
            <p:nvGrpSpPr>
              <p:cNvPr id="827407" name="Group 576"/>
              <p:cNvGrpSpPr>
                <a:grpSpLocks/>
              </p:cNvGrpSpPr>
              <p:nvPr/>
            </p:nvGrpSpPr>
            <p:grpSpPr bwMode="auto">
              <a:xfrm>
                <a:off x="418925" y="3913188"/>
                <a:ext cx="207436" cy="480402"/>
                <a:chOff x="2039907" y="4515548"/>
                <a:chExt cx="207436" cy="480402"/>
              </a:xfrm>
            </p:grpSpPr>
            <p:sp>
              <p:nvSpPr>
                <p:cNvPr id="77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81" name="Oval 78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408" name="Group 577"/>
              <p:cNvGrpSpPr>
                <a:grpSpLocks/>
              </p:cNvGrpSpPr>
              <p:nvPr/>
            </p:nvGrpSpPr>
            <p:grpSpPr bwMode="auto">
              <a:xfrm rot="10800000">
                <a:off x="452176" y="4154257"/>
                <a:ext cx="207436" cy="480402"/>
                <a:chOff x="2039907" y="4515548"/>
                <a:chExt cx="207436" cy="480402"/>
              </a:xfrm>
            </p:grpSpPr>
            <p:sp>
              <p:nvSpPr>
                <p:cNvPr id="77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8" name="Oval 77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409" name="Group 584"/>
            <p:cNvGrpSpPr>
              <a:grpSpLocks/>
            </p:cNvGrpSpPr>
            <p:nvPr/>
          </p:nvGrpSpPr>
          <p:grpSpPr bwMode="auto">
            <a:xfrm>
              <a:off x="3464281" y="5451561"/>
              <a:ext cx="241298" cy="720725"/>
              <a:chOff x="418925" y="3913188"/>
              <a:chExt cx="240687" cy="721471"/>
            </a:xfrm>
          </p:grpSpPr>
          <p:grpSp>
            <p:nvGrpSpPr>
              <p:cNvPr id="827410" name="Group 585"/>
              <p:cNvGrpSpPr>
                <a:grpSpLocks/>
              </p:cNvGrpSpPr>
              <p:nvPr/>
            </p:nvGrpSpPr>
            <p:grpSpPr bwMode="auto">
              <a:xfrm>
                <a:off x="418925" y="3913188"/>
                <a:ext cx="207436" cy="480402"/>
                <a:chOff x="2039907" y="4515548"/>
                <a:chExt cx="207436" cy="480402"/>
              </a:xfrm>
            </p:grpSpPr>
            <p:sp>
              <p:nvSpPr>
                <p:cNvPr id="77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3" name="Oval 77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413" name="Group 586"/>
              <p:cNvGrpSpPr>
                <a:grpSpLocks/>
              </p:cNvGrpSpPr>
              <p:nvPr/>
            </p:nvGrpSpPr>
            <p:grpSpPr bwMode="auto">
              <a:xfrm rot="10800000">
                <a:off x="452176" y="4154257"/>
                <a:ext cx="207436" cy="480402"/>
                <a:chOff x="2039907" y="4515548"/>
                <a:chExt cx="207436" cy="480402"/>
              </a:xfrm>
            </p:grpSpPr>
            <p:sp>
              <p:nvSpPr>
                <p:cNvPr id="76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70" name="Oval 76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414" name="Group 593"/>
            <p:cNvGrpSpPr>
              <a:grpSpLocks/>
            </p:cNvGrpSpPr>
            <p:nvPr/>
          </p:nvGrpSpPr>
          <p:grpSpPr bwMode="auto">
            <a:xfrm>
              <a:off x="3694372" y="5451561"/>
              <a:ext cx="239714" cy="720725"/>
              <a:chOff x="418925" y="3913188"/>
              <a:chExt cx="240687" cy="721471"/>
            </a:xfrm>
          </p:grpSpPr>
          <p:grpSp>
            <p:nvGrpSpPr>
              <p:cNvPr id="827416" name="Group 594"/>
              <p:cNvGrpSpPr>
                <a:grpSpLocks/>
              </p:cNvGrpSpPr>
              <p:nvPr/>
            </p:nvGrpSpPr>
            <p:grpSpPr bwMode="auto">
              <a:xfrm>
                <a:off x="418925" y="3913188"/>
                <a:ext cx="207436" cy="480402"/>
                <a:chOff x="2039907" y="4515548"/>
                <a:chExt cx="207436" cy="480402"/>
              </a:xfrm>
            </p:grpSpPr>
            <p:sp>
              <p:nvSpPr>
                <p:cNvPr id="75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65" name="Oval 76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417" name="Group 595"/>
              <p:cNvGrpSpPr>
                <a:grpSpLocks/>
              </p:cNvGrpSpPr>
              <p:nvPr/>
            </p:nvGrpSpPr>
            <p:grpSpPr bwMode="auto">
              <a:xfrm rot="10800000">
                <a:off x="452176" y="4154257"/>
                <a:ext cx="207436" cy="480402"/>
                <a:chOff x="2039907" y="4515548"/>
                <a:chExt cx="207436" cy="480402"/>
              </a:xfrm>
            </p:grpSpPr>
            <p:sp>
              <p:nvSpPr>
                <p:cNvPr id="74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4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56" name="Oval 7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418" name="Group 602"/>
            <p:cNvGrpSpPr>
              <a:grpSpLocks/>
            </p:cNvGrpSpPr>
            <p:nvPr/>
          </p:nvGrpSpPr>
          <p:grpSpPr bwMode="auto">
            <a:xfrm>
              <a:off x="3922863" y="5451561"/>
              <a:ext cx="241298" cy="720725"/>
              <a:chOff x="418925" y="3913188"/>
              <a:chExt cx="240687" cy="721471"/>
            </a:xfrm>
          </p:grpSpPr>
          <p:grpSp>
            <p:nvGrpSpPr>
              <p:cNvPr id="827419" name="Group 603"/>
              <p:cNvGrpSpPr>
                <a:grpSpLocks/>
              </p:cNvGrpSpPr>
              <p:nvPr/>
            </p:nvGrpSpPr>
            <p:grpSpPr bwMode="auto">
              <a:xfrm>
                <a:off x="418925" y="3913188"/>
                <a:ext cx="207436" cy="480402"/>
                <a:chOff x="2039907" y="4515548"/>
                <a:chExt cx="207436" cy="480402"/>
              </a:xfrm>
            </p:grpSpPr>
            <p:sp>
              <p:nvSpPr>
                <p:cNvPr id="73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9" name="Oval 73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420" name="Group 604"/>
              <p:cNvGrpSpPr>
                <a:grpSpLocks/>
              </p:cNvGrpSpPr>
              <p:nvPr/>
            </p:nvGrpSpPr>
            <p:grpSpPr bwMode="auto">
              <a:xfrm rot="10800000">
                <a:off x="452176" y="4154257"/>
                <a:ext cx="207436" cy="480402"/>
                <a:chOff x="2039907" y="4515548"/>
                <a:chExt cx="207436" cy="480402"/>
              </a:xfrm>
            </p:grpSpPr>
            <p:sp>
              <p:nvSpPr>
                <p:cNvPr id="72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2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30" name="Oval 72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27421" name="Group 611"/>
            <p:cNvGrpSpPr>
              <a:grpSpLocks/>
            </p:cNvGrpSpPr>
            <p:nvPr/>
          </p:nvGrpSpPr>
          <p:grpSpPr bwMode="auto">
            <a:xfrm>
              <a:off x="4152948" y="5451561"/>
              <a:ext cx="241298" cy="720725"/>
              <a:chOff x="418925" y="3913188"/>
              <a:chExt cx="240687" cy="721471"/>
            </a:xfrm>
          </p:grpSpPr>
          <p:grpSp>
            <p:nvGrpSpPr>
              <p:cNvPr id="827422" name="Group 612"/>
              <p:cNvGrpSpPr>
                <a:grpSpLocks/>
              </p:cNvGrpSpPr>
              <p:nvPr/>
            </p:nvGrpSpPr>
            <p:grpSpPr bwMode="auto">
              <a:xfrm>
                <a:off x="418925" y="3913188"/>
                <a:ext cx="207436" cy="480402"/>
                <a:chOff x="2039907" y="4515548"/>
                <a:chExt cx="207436" cy="480402"/>
              </a:xfrm>
            </p:grpSpPr>
            <p:sp>
              <p:nvSpPr>
                <p:cNvPr id="71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13" name="Oval 71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27423" name="Group 613"/>
              <p:cNvGrpSpPr>
                <a:grpSpLocks/>
              </p:cNvGrpSpPr>
              <p:nvPr/>
            </p:nvGrpSpPr>
            <p:grpSpPr bwMode="auto">
              <a:xfrm rot="10800000">
                <a:off x="452176" y="4154257"/>
                <a:ext cx="207436" cy="480402"/>
                <a:chOff x="2039907" y="4515548"/>
                <a:chExt cx="207436" cy="480402"/>
              </a:xfrm>
            </p:grpSpPr>
            <p:sp>
              <p:nvSpPr>
                <p:cNvPr id="70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704" name="Oval 70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70" name="Group 620"/>
            <p:cNvGrpSpPr>
              <a:grpSpLocks/>
            </p:cNvGrpSpPr>
            <p:nvPr/>
          </p:nvGrpSpPr>
          <p:grpSpPr bwMode="auto">
            <a:xfrm>
              <a:off x="4383039" y="5451561"/>
              <a:ext cx="239714" cy="720725"/>
              <a:chOff x="418925" y="3913188"/>
              <a:chExt cx="240687" cy="721471"/>
            </a:xfrm>
          </p:grpSpPr>
          <p:grpSp>
            <p:nvGrpSpPr>
              <p:cNvPr id="871" name="Group 621"/>
              <p:cNvGrpSpPr>
                <a:grpSpLocks/>
              </p:cNvGrpSpPr>
              <p:nvPr/>
            </p:nvGrpSpPr>
            <p:grpSpPr bwMode="auto">
              <a:xfrm>
                <a:off x="418925" y="3913188"/>
                <a:ext cx="207436" cy="480402"/>
                <a:chOff x="2039907" y="4515548"/>
                <a:chExt cx="207436" cy="480402"/>
              </a:xfrm>
            </p:grpSpPr>
            <p:sp>
              <p:nvSpPr>
                <p:cNvPr id="68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93" name="Oval 69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72" name="Group 622"/>
              <p:cNvGrpSpPr>
                <a:grpSpLocks/>
              </p:cNvGrpSpPr>
              <p:nvPr/>
            </p:nvGrpSpPr>
            <p:grpSpPr bwMode="auto">
              <a:xfrm rot="10800000">
                <a:off x="452176" y="4154257"/>
                <a:ext cx="207436" cy="480402"/>
                <a:chOff x="2039907" y="4515548"/>
                <a:chExt cx="207436" cy="480402"/>
              </a:xfrm>
            </p:grpSpPr>
            <p:sp>
              <p:nvSpPr>
                <p:cNvPr id="67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7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84" name="Oval 68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73" name="Group 629"/>
            <p:cNvGrpSpPr>
              <a:grpSpLocks/>
            </p:cNvGrpSpPr>
            <p:nvPr/>
          </p:nvGrpSpPr>
          <p:grpSpPr bwMode="auto">
            <a:xfrm>
              <a:off x="4611530" y="5451561"/>
              <a:ext cx="241298" cy="720725"/>
              <a:chOff x="418925" y="3913188"/>
              <a:chExt cx="240687" cy="721471"/>
            </a:xfrm>
          </p:grpSpPr>
          <p:grpSp>
            <p:nvGrpSpPr>
              <p:cNvPr id="874" name="Group 630"/>
              <p:cNvGrpSpPr>
                <a:grpSpLocks/>
              </p:cNvGrpSpPr>
              <p:nvPr/>
            </p:nvGrpSpPr>
            <p:grpSpPr bwMode="auto">
              <a:xfrm>
                <a:off x="418925" y="3913188"/>
                <a:ext cx="207436" cy="480402"/>
                <a:chOff x="2039907" y="4515548"/>
                <a:chExt cx="207436" cy="480402"/>
              </a:xfrm>
            </p:grpSpPr>
            <p:sp>
              <p:nvSpPr>
                <p:cNvPr id="65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67" name="Oval 66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75" name="Group 631"/>
              <p:cNvGrpSpPr>
                <a:grpSpLocks/>
              </p:cNvGrpSpPr>
              <p:nvPr/>
            </p:nvGrpSpPr>
            <p:grpSpPr bwMode="auto">
              <a:xfrm rot="10800000">
                <a:off x="452176" y="4154257"/>
                <a:ext cx="207436" cy="480402"/>
                <a:chOff x="2039907" y="4515548"/>
                <a:chExt cx="207436" cy="480402"/>
              </a:xfrm>
            </p:grpSpPr>
            <p:sp>
              <p:nvSpPr>
                <p:cNvPr id="65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58" name="Oval 65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76" name="Group 638"/>
            <p:cNvGrpSpPr>
              <a:grpSpLocks/>
            </p:cNvGrpSpPr>
            <p:nvPr/>
          </p:nvGrpSpPr>
          <p:grpSpPr bwMode="auto">
            <a:xfrm>
              <a:off x="4841620" y="5451561"/>
              <a:ext cx="239714" cy="720725"/>
              <a:chOff x="418925" y="3913188"/>
              <a:chExt cx="240687" cy="721471"/>
            </a:xfrm>
          </p:grpSpPr>
          <p:grpSp>
            <p:nvGrpSpPr>
              <p:cNvPr id="877" name="Group 639"/>
              <p:cNvGrpSpPr>
                <a:grpSpLocks/>
              </p:cNvGrpSpPr>
              <p:nvPr/>
            </p:nvGrpSpPr>
            <p:grpSpPr bwMode="auto">
              <a:xfrm>
                <a:off x="418925" y="3913188"/>
                <a:ext cx="207436" cy="480402"/>
                <a:chOff x="2039907" y="4515548"/>
                <a:chExt cx="207436" cy="480402"/>
              </a:xfrm>
            </p:grpSpPr>
            <p:sp>
              <p:nvSpPr>
                <p:cNvPr id="639"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0"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41" name="Oval 64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78" name="Group 640"/>
              <p:cNvGrpSpPr>
                <a:grpSpLocks/>
              </p:cNvGrpSpPr>
              <p:nvPr/>
            </p:nvGrpSpPr>
            <p:grpSpPr bwMode="auto">
              <a:xfrm rot="10800000">
                <a:off x="452176" y="4154257"/>
                <a:ext cx="207436" cy="480402"/>
                <a:chOff x="2039907" y="4515548"/>
                <a:chExt cx="207436" cy="480402"/>
              </a:xfrm>
            </p:grpSpPr>
            <p:sp>
              <p:nvSpPr>
                <p:cNvPr id="63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32" name="Oval 63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79" name="Group 647"/>
            <p:cNvGrpSpPr>
              <a:grpSpLocks/>
            </p:cNvGrpSpPr>
            <p:nvPr/>
          </p:nvGrpSpPr>
          <p:grpSpPr bwMode="auto">
            <a:xfrm>
              <a:off x="5070113" y="5451561"/>
              <a:ext cx="241298" cy="720725"/>
              <a:chOff x="418925" y="3913188"/>
              <a:chExt cx="240687" cy="721471"/>
            </a:xfrm>
          </p:grpSpPr>
          <p:grpSp>
            <p:nvGrpSpPr>
              <p:cNvPr id="880" name="Group 648"/>
              <p:cNvGrpSpPr>
                <a:grpSpLocks/>
              </p:cNvGrpSpPr>
              <p:nvPr/>
            </p:nvGrpSpPr>
            <p:grpSpPr bwMode="auto">
              <a:xfrm>
                <a:off x="418925" y="3913188"/>
                <a:ext cx="207436" cy="480402"/>
                <a:chOff x="2039907" y="4515548"/>
                <a:chExt cx="207436" cy="480402"/>
              </a:xfrm>
            </p:grpSpPr>
            <p:sp>
              <p:nvSpPr>
                <p:cNvPr id="61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21" name="Oval 620"/>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81" name="Group 649"/>
              <p:cNvGrpSpPr>
                <a:grpSpLocks/>
              </p:cNvGrpSpPr>
              <p:nvPr/>
            </p:nvGrpSpPr>
            <p:grpSpPr bwMode="auto">
              <a:xfrm rot="10800000">
                <a:off x="452176" y="4154257"/>
                <a:ext cx="207436" cy="480402"/>
                <a:chOff x="2039907" y="4515548"/>
                <a:chExt cx="207436" cy="480402"/>
              </a:xfrm>
            </p:grpSpPr>
            <p:sp>
              <p:nvSpPr>
                <p:cNvPr id="60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0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612" name="Oval 61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82" name="Group 656"/>
            <p:cNvGrpSpPr>
              <a:grpSpLocks/>
            </p:cNvGrpSpPr>
            <p:nvPr/>
          </p:nvGrpSpPr>
          <p:grpSpPr bwMode="auto">
            <a:xfrm>
              <a:off x="5300198" y="5451561"/>
              <a:ext cx="241298" cy="720725"/>
              <a:chOff x="418925" y="3913188"/>
              <a:chExt cx="240687" cy="721471"/>
            </a:xfrm>
          </p:grpSpPr>
          <p:grpSp>
            <p:nvGrpSpPr>
              <p:cNvPr id="883" name="Group 657"/>
              <p:cNvGrpSpPr>
                <a:grpSpLocks/>
              </p:cNvGrpSpPr>
              <p:nvPr/>
            </p:nvGrpSpPr>
            <p:grpSpPr bwMode="auto">
              <a:xfrm>
                <a:off x="418925" y="3913188"/>
                <a:ext cx="207436" cy="480402"/>
                <a:chOff x="2039907" y="4515548"/>
                <a:chExt cx="207436" cy="480402"/>
              </a:xfrm>
            </p:grpSpPr>
            <p:sp>
              <p:nvSpPr>
                <p:cNvPr id="58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95" name="Oval 59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84" name="Group 658"/>
              <p:cNvGrpSpPr>
                <a:grpSpLocks/>
              </p:cNvGrpSpPr>
              <p:nvPr/>
            </p:nvGrpSpPr>
            <p:grpSpPr bwMode="auto">
              <a:xfrm rot="10800000">
                <a:off x="452176" y="4154257"/>
                <a:ext cx="207436" cy="480402"/>
                <a:chOff x="2039907" y="4515548"/>
                <a:chExt cx="207436" cy="480402"/>
              </a:xfrm>
            </p:grpSpPr>
            <p:sp>
              <p:nvSpPr>
                <p:cNvPr id="5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86" name="Oval 58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85" name="Group 665"/>
            <p:cNvGrpSpPr>
              <a:grpSpLocks/>
            </p:cNvGrpSpPr>
            <p:nvPr/>
          </p:nvGrpSpPr>
          <p:grpSpPr bwMode="auto">
            <a:xfrm>
              <a:off x="5530288" y="5451561"/>
              <a:ext cx="239714" cy="720725"/>
              <a:chOff x="418925" y="3913188"/>
              <a:chExt cx="240687" cy="721471"/>
            </a:xfrm>
          </p:grpSpPr>
          <p:grpSp>
            <p:nvGrpSpPr>
              <p:cNvPr id="886" name="Group 666"/>
              <p:cNvGrpSpPr>
                <a:grpSpLocks/>
              </p:cNvGrpSpPr>
              <p:nvPr/>
            </p:nvGrpSpPr>
            <p:grpSpPr bwMode="auto">
              <a:xfrm>
                <a:off x="418925" y="3913188"/>
                <a:ext cx="207436" cy="480402"/>
                <a:chOff x="2039907" y="4515548"/>
                <a:chExt cx="207436" cy="480402"/>
              </a:xfrm>
            </p:grpSpPr>
            <p:sp>
              <p:nvSpPr>
                <p:cNvPr id="56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9" name="Oval 56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87" name="Group 667"/>
              <p:cNvGrpSpPr>
                <a:grpSpLocks/>
              </p:cNvGrpSpPr>
              <p:nvPr/>
            </p:nvGrpSpPr>
            <p:grpSpPr bwMode="auto">
              <a:xfrm rot="10800000">
                <a:off x="452176" y="4154257"/>
                <a:ext cx="207436" cy="480402"/>
                <a:chOff x="2039907" y="4515548"/>
                <a:chExt cx="207436" cy="480402"/>
              </a:xfrm>
            </p:grpSpPr>
            <p:sp>
              <p:nvSpPr>
                <p:cNvPr id="55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5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60" name="Oval 55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88" name="Group 674"/>
            <p:cNvGrpSpPr>
              <a:grpSpLocks/>
            </p:cNvGrpSpPr>
            <p:nvPr/>
          </p:nvGrpSpPr>
          <p:grpSpPr bwMode="auto">
            <a:xfrm>
              <a:off x="5758781" y="5451561"/>
              <a:ext cx="241298" cy="720725"/>
              <a:chOff x="418925" y="3913188"/>
              <a:chExt cx="240687" cy="721471"/>
            </a:xfrm>
          </p:grpSpPr>
          <p:grpSp>
            <p:nvGrpSpPr>
              <p:cNvPr id="889" name="Group 675"/>
              <p:cNvGrpSpPr>
                <a:grpSpLocks/>
              </p:cNvGrpSpPr>
              <p:nvPr/>
            </p:nvGrpSpPr>
            <p:grpSpPr bwMode="auto">
              <a:xfrm>
                <a:off x="418925" y="3913188"/>
                <a:ext cx="207436" cy="480402"/>
                <a:chOff x="2039907" y="4515548"/>
                <a:chExt cx="207436" cy="480402"/>
              </a:xfrm>
            </p:grpSpPr>
            <p:sp>
              <p:nvSpPr>
                <p:cNvPr id="54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9" name="Oval 54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90" name="Group 676"/>
              <p:cNvGrpSpPr>
                <a:grpSpLocks/>
              </p:cNvGrpSpPr>
              <p:nvPr/>
            </p:nvGrpSpPr>
            <p:grpSpPr bwMode="auto">
              <a:xfrm rot="10800000">
                <a:off x="452176" y="4154257"/>
                <a:ext cx="207436" cy="480402"/>
                <a:chOff x="2039907" y="4515548"/>
                <a:chExt cx="207436" cy="480402"/>
              </a:xfrm>
            </p:grpSpPr>
            <p:sp>
              <p:nvSpPr>
                <p:cNvPr id="53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3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40" name="Oval 53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91" name="Group 683"/>
            <p:cNvGrpSpPr>
              <a:grpSpLocks/>
            </p:cNvGrpSpPr>
            <p:nvPr/>
          </p:nvGrpSpPr>
          <p:grpSpPr bwMode="auto">
            <a:xfrm>
              <a:off x="5988872" y="5451561"/>
              <a:ext cx="239714" cy="720725"/>
              <a:chOff x="418925" y="3913188"/>
              <a:chExt cx="240687" cy="721471"/>
            </a:xfrm>
          </p:grpSpPr>
          <p:grpSp>
            <p:nvGrpSpPr>
              <p:cNvPr id="892" name="Group 684"/>
              <p:cNvGrpSpPr>
                <a:grpSpLocks/>
              </p:cNvGrpSpPr>
              <p:nvPr/>
            </p:nvGrpSpPr>
            <p:grpSpPr bwMode="auto">
              <a:xfrm>
                <a:off x="418925" y="3913188"/>
                <a:ext cx="207436" cy="480402"/>
                <a:chOff x="2039907" y="4515548"/>
                <a:chExt cx="207436" cy="480402"/>
              </a:xfrm>
            </p:grpSpPr>
            <p:sp>
              <p:nvSpPr>
                <p:cNvPr id="51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23" name="Oval 52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93" name="Group 685"/>
              <p:cNvGrpSpPr>
                <a:grpSpLocks/>
              </p:cNvGrpSpPr>
              <p:nvPr/>
            </p:nvGrpSpPr>
            <p:grpSpPr bwMode="auto">
              <a:xfrm rot="10800000">
                <a:off x="452176" y="4154257"/>
                <a:ext cx="207436" cy="480402"/>
                <a:chOff x="2039907" y="4515548"/>
                <a:chExt cx="207436" cy="480402"/>
              </a:xfrm>
            </p:grpSpPr>
            <p:sp>
              <p:nvSpPr>
                <p:cNvPr id="50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514" name="Oval 51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94" name="Group 692"/>
            <p:cNvGrpSpPr>
              <a:grpSpLocks/>
            </p:cNvGrpSpPr>
            <p:nvPr/>
          </p:nvGrpSpPr>
          <p:grpSpPr bwMode="auto">
            <a:xfrm>
              <a:off x="6217363" y="5451561"/>
              <a:ext cx="241298" cy="720725"/>
              <a:chOff x="418925" y="3913188"/>
              <a:chExt cx="240687" cy="721471"/>
            </a:xfrm>
          </p:grpSpPr>
          <p:grpSp>
            <p:nvGrpSpPr>
              <p:cNvPr id="895" name="Group 693"/>
              <p:cNvGrpSpPr>
                <a:grpSpLocks/>
              </p:cNvGrpSpPr>
              <p:nvPr/>
            </p:nvGrpSpPr>
            <p:grpSpPr bwMode="auto">
              <a:xfrm>
                <a:off x="418925" y="3913188"/>
                <a:ext cx="207436" cy="480402"/>
                <a:chOff x="2039907" y="4515548"/>
                <a:chExt cx="207436" cy="480402"/>
              </a:xfrm>
            </p:grpSpPr>
            <p:sp>
              <p:nvSpPr>
                <p:cNvPr id="49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97" name="Oval 49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96" name="Group 694"/>
              <p:cNvGrpSpPr>
                <a:grpSpLocks/>
              </p:cNvGrpSpPr>
              <p:nvPr/>
            </p:nvGrpSpPr>
            <p:grpSpPr bwMode="auto">
              <a:xfrm rot="10800000">
                <a:off x="452176" y="4154257"/>
                <a:ext cx="207436" cy="480402"/>
                <a:chOff x="2039907" y="4515548"/>
                <a:chExt cx="207436" cy="480402"/>
              </a:xfrm>
            </p:grpSpPr>
            <p:sp>
              <p:nvSpPr>
                <p:cNvPr id="48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8" name="Oval 48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897" name="Group 701"/>
            <p:cNvGrpSpPr>
              <a:grpSpLocks/>
            </p:cNvGrpSpPr>
            <p:nvPr/>
          </p:nvGrpSpPr>
          <p:grpSpPr bwMode="auto">
            <a:xfrm>
              <a:off x="6447448" y="5451561"/>
              <a:ext cx="241298" cy="720725"/>
              <a:chOff x="418925" y="3913188"/>
              <a:chExt cx="240687" cy="721471"/>
            </a:xfrm>
          </p:grpSpPr>
          <p:grpSp>
            <p:nvGrpSpPr>
              <p:cNvPr id="898" name="Group 702"/>
              <p:cNvGrpSpPr>
                <a:grpSpLocks/>
              </p:cNvGrpSpPr>
              <p:nvPr/>
            </p:nvGrpSpPr>
            <p:grpSpPr bwMode="auto">
              <a:xfrm>
                <a:off x="418925" y="3913188"/>
                <a:ext cx="207436" cy="480402"/>
                <a:chOff x="2039907" y="4515548"/>
                <a:chExt cx="207436" cy="480402"/>
              </a:xfrm>
            </p:grpSpPr>
            <p:sp>
              <p:nvSpPr>
                <p:cNvPr id="481"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2"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3" name="Oval 482"/>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899" name="Group 703"/>
              <p:cNvGrpSpPr>
                <a:grpSpLocks/>
              </p:cNvGrpSpPr>
              <p:nvPr/>
            </p:nvGrpSpPr>
            <p:grpSpPr bwMode="auto">
              <a:xfrm rot="10800000">
                <a:off x="452176" y="4154257"/>
                <a:ext cx="207436" cy="480402"/>
                <a:chOff x="2039907" y="4515548"/>
                <a:chExt cx="207436" cy="480402"/>
              </a:xfrm>
            </p:grpSpPr>
            <p:sp>
              <p:nvSpPr>
                <p:cNvPr id="478"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9"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80" name="Oval 479"/>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900" name="Group 710"/>
            <p:cNvGrpSpPr>
              <a:grpSpLocks/>
            </p:cNvGrpSpPr>
            <p:nvPr/>
          </p:nvGrpSpPr>
          <p:grpSpPr bwMode="auto">
            <a:xfrm>
              <a:off x="6677539" y="5451561"/>
              <a:ext cx="239714" cy="720725"/>
              <a:chOff x="418925" y="3913188"/>
              <a:chExt cx="240687" cy="721471"/>
            </a:xfrm>
          </p:grpSpPr>
          <p:grpSp>
            <p:nvGrpSpPr>
              <p:cNvPr id="901" name="Group 711"/>
              <p:cNvGrpSpPr>
                <a:grpSpLocks/>
              </p:cNvGrpSpPr>
              <p:nvPr/>
            </p:nvGrpSpPr>
            <p:grpSpPr bwMode="auto">
              <a:xfrm>
                <a:off x="418925" y="3913188"/>
                <a:ext cx="207436" cy="480402"/>
                <a:chOff x="2039907" y="4515548"/>
                <a:chExt cx="207436" cy="480402"/>
              </a:xfrm>
            </p:grpSpPr>
            <p:sp>
              <p:nvSpPr>
                <p:cNvPr id="47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5" name="Oval 47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902" name="Group 712"/>
              <p:cNvGrpSpPr>
                <a:grpSpLocks/>
              </p:cNvGrpSpPr>
              <p:nvPr/>
            </p:nvGrpSpPr>
            <p:grpSpPr bwMode="auto">
              <a:xfrm rot="10800000">
                <a:off x="452176" y="4154257"/>
                <a:ext cx="207436" cy="480402"/>
                <a:chOff x="2039907" y="4515548"/>
                <a:chExt cx="207436" cy="480402"/>
              </a:xfrm>
            </p:grpSpPr>
            <p:sp>
              <p:nvSpPr>
                <p:cNvPr id="470"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1"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72" name="Oval 471"/>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903" name="Group 719"/>
            <p:cNvGrpSpPr>
              <a:grpSpLocks/>
            </p:cNvGrpSpPr>
            <p:nvPr/>
          </p:nvGrpSpPr>
          <p:grpSpPr bwMode="auto">
            <a:xfrm>
              <a:off x="6906030" y="5451561"/>
              <a:ext cx="241298" cy="720725"/>
              <a:chOff x="418925" y="3913188"/>
              <a:chExt cx="240687" cy="721471"/>
            </a:xfrm>
          </p:grpSpPr>
          <p:grpSp>
            <p:nvGrpSpPr>
              <p:cNvPr id="904" name="Group 720"/>
              <p:cNvGrpSpPr>
                <a:grpSpLocks/>
              </p:cNvGrpSpPr>
              <p:nvPr/>
            </p:nvGrpSpPr>
            <p:grpSpPr bwMode="auto">
              <a:xfrm>
                <a:off x="418925" y="3913188"/>
                <a:ext cx="207436" cy="480402"/>
                <a:chOff x="2039907" y="4515548"/>
                <a:chExt cx="207436" cy="480402"/>
              </a:xfrm>
            </p:grpSpPr>
            <p:sp>
              <p:nvSpPr>
                <p:cNvPr id="46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7" name="Oval 46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911" name="Group 721"/>
              <p:cNvGrpSpPr>
                <a:grpSpLocks/>
              </p:cNvGrpSpPr>
              <p:nvPr/>
            </p:nvGrpSpPr>
            <p:grpSpPr bwMode="auto">
              <a:xfrm rot="10800000">
                <a:off x="452176" y="4154257"/>
                <a:ext cx="207436" cy="480402"/>
                <a:chOff x="2039907" y="4515548"/>
                <a:chExt cx="207436" cy="480402"/>
              </a:xfrm>
            </p:grpSpPr>
            <p:sp>
              <p:nvSpPr>
                <p:cNvPr id="46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64" name="Oval 46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912" name="Group 728"/>
            <p:cNvGrpSpPr>
              <a:grpSpLocks/>
            </p:cNvGrpSpPr>
            <p:nvPr/>
          </p:nvGrpSpPr>
          <p:grpSpPr bwMode="auto">
            <a:xfrm>
              <a:off x="7136120" y="5451561"/>
              <a:ext cx="239714" cy="720725"/>
              <a:chOff x="418925" y="3913188"/>
              <a:chExt cx="240687" cy="721471"/>
            </a:xfrm>
          </p:grpSpPr>
          <p:grpSp>
            <p:nvGrpSpPr>
              <p:cNvPr id="919" name="Group 729"/>
              <p:cNvGrpSpPr>
                <a:grpSpLocks/>
              </p:cNvGrpSpPr>
              <p:nvPr/>
            </p:nvGrpSpPr>
            <p:grpSpPr bwMode="auto">
              <a:xfrm>
                <a:off x="418925" y="3913188"/>
                <a:ext cx="207436" cy="480402"/>
                <a:chOff x="2039907" y="4515548"/>
                <a:chExt cx="207436" cy="480402"/>
              </a:xfrm>
            </p:grpSpPr>
            <p:sp>
              <p:nvSpPr>
                <p:cNvPr id="457"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8"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9" name="Oval 458"/>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920" name="Group 730"/>
              <p:cNvGrpSpPr>
                <a:grpSpLocks/>
              </p:cNvGrpSpPr>
              <p:nvPr/>
            </p:nvGrpSpPr>
            <p:grpSpPr bwMode="auto">
              <a:xfrm rot="10800000">
                <a:off x="452176" y="4154257"/>
                <a:ext cx="207436" cy="480402"/>
                <a:chOff x="2039907" y="4515548"/>
                <a:chExt cx="207436" cy="480402"/>
              </a:xfrm>
            </p:grpSpPr>
            <p:sp>
              <p:nvSpPr>
                <p:cNvPr id="454"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5"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56" name="Oval 455"/>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927" name="Group 737"/>
            <p:cNvGrpSpPr>
              <a:grpSpLocks/>
            </p:cNvGrpSpPr>
            <p:nvPr/>
          </p:nvGrpSpPr>
          <p:grpSpPr bwMode="auto">
            <a:xfrm>
              <a:off x="7364613" y="5451561"/>
              <a:ext cx="241298" cy="720725"/>
              <a:chOff x="418925" y="3913188"/>
              <a:chExt cx="240687" cy="721471"/>
            </a:xfrm>
          </p:grpSpPr>
          <p:grpSp>
            <p:nvGrpSpPr>
              <p:cNvPr id="12704" name="Group 738"/>
              <p:cNvGrpSpPr>
                <a:grpSpLocks/>
              </p:cNvGrpSpPr>
              <p:nvPr/>
            </p:nvGrpSpPr>
            <p:grpSpPr bwMode="auto">
              <a:xfrm>
                <a:off x="418925" y="3913188"/>
                <a:ext cx="207436" cy="480402"/>
                <a:chOff x="2039907" y="4515548"/>
                <a:chExt cx="207436" cy="480402"/>
              </a:xfrm>
            </p:grpSpPr>
            <p:sp>
              <p:nvSpPr>
                <p:cNvPr id="44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8" name="Oval 44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2705" name="Group 739"/>
              <p:cNvGrpSpPr>
                <a:grpSpLocks/>
              </p:cNvGrpSpPr>
              <p:nvPr/>
            </p:nvGrpSpPr>
            <p:grpSpPr bwMode="auto">
              <a:xfrm rot="10800000">
                <a:off x="452176" y="4154257"/>
                <a:ext cx="207436" cy="480402"/>
                <a:chOff x="2039907" y="4515548"/>
                <a:chExt cx="207436" cy="480402"/>
              </a:xfrm>
            </p:grpSpPr>
            <p:sp>
              <p:nvSpPr>
                <p:cNvPr id="44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44" name="Oval 44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2706" name="Group 746"/>
            <p:cNvGrpSpPr>
              <a:grpSpLocks/>
            </p:cNvGrpSpPr>
            <p:nvPr/>
          </p:nvGrpSpPr>
          <p:grpSpPr bwMode="auto">
            <a:xfrm>
              <a:off x="7594698" y="5451561"/>
              <a:ext cx="241298" cy="720725"/>
              <a:chOff x="418925" y="3913188"/>
              <a:chExt cx="240687" cy="721471"/>
            </a:xfrm>
          </p:grpSpPr>
          <p:grpSp>
            <p:nvGrpSpPr>
              <p:cNvPr id="12707" name="Group 747"/>
              <p:cNvGrpSpPr>
                <a:grpSpLocks/>
              </p:cNvGrpSpPr>
              <p:nvPr/>
            </p:nvGrpSpPr>
            <p:grpSpPr bwMode="auto">
              <a:xfrm>
                <a:off x="418925" y="3913188"/>
                <a:ext cx="207436" cy="480402"/>
                <a:chOff x="2039907" y="4515548"/>
                <a:chExt cx="207436" cy="480402"/>
              </a:xfrm>
            </p:grpSpPr>
            <p:sp>
              <p:nvSpPr>
                <p:cNvPr id="436"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7"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8" name="Oval 437"/>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2708" name="Group 748"/>
              <p:cNvGrpSpPr>
                <a:grpSpLocks/>
              </p:cNvGrpSpPr>
              <p:nvPr/>
            </p:nvGrpSpPr>
            <p:grpSpPr bwMode="auto">
              <a:xfrm rot="10800000">
                <a:off x="452176" y="4154257"/>
                <a:ext cx="207436" cy="480402"/>
                <a:chOff x="2039907" y="4515548"/>
                <a:chExt cx="207436" cy="480402"/>
              </a:xfrm>
            </p:grpSpPr>
            <p:sp>
              <p:nvSpPr>
                <p:cNvPr id="433"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4"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35" name="Oval 434"/>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nvGrpSpPr>
            <p:cNvPr id="12709" name="Group 755"/>
            <p:cNvGrpSpPr>
              <a:grpSpLocks/>
            </p:cNvGrpSpPr>
            <p:nvPr/>
          </p:nvGrpSpPr>
          <p:grpSpPr bwMode="auto">
            <a:xfrm>
              <a:off x="7824785" y="5451561"/>
              <a:ext cx="241298" cy="720725"/>
              <a:chOff x="418925" y="3913188"/>
              <a:chExt cx="240687" cy="721471"/>
            </a:xfrm>
          </p:grpSpPr>
          <p:grpSp>
            <p:nvGrpSpPr>
              <p:cNvPr id="12710" name="Group 756"/>
              <p:cNvGrpSpPr>
                <a:grpSpLocks/>
              </p:cNvGrpSpPr>
              <p:nvPr/>
            </p:nvGrpSpPr>
            <p:grpSpPr bwMode="auto">
              <a:xfrm>
                <a:off x="418925" y="3913188"/>
                <a:ext cx="207436" cy="480402"/>
                <a:chOff x="2039907" y="4515548"/>
                <a:chExt cx="207436" cy="480402"/>
              </a:xfrm>
            </p:grpSpPr>
            <p:sp>
              <p:nvSpPr>
                <p:cNvPr id="425"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6"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7" name="Oval 426"/>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nvGrpSpPr>
              <p:cNvPr id="12711" name="Group 757"/>
              <p:cNvGrpSpPr>
                <a:grpSpLocks/>
              </p:cNvGrpSpPr>
              <p:nvPr/>
            </p:nvGrpSpPr>
            <p:grpSpPr bwMode="auto">
              <a:xfrm rot="10800000">
                <a:off x="452176" y="4154257"/>
                <a:ext cx="207436" cy="480402"/>
                <a:chOff x="2039907" y="4515548"/>
                <a:chExt cx="207436" cy="480402"/>
              </a:xfrm>
            </p:grpSpPr>
            <p:sp>
              <p:nvSpPr>
                <p:cNvPr id="422" name="Freeform 432"/>
                <p:cNvSpPr>
                  <a:spLocks/>
                </p:cNvSpPr>
                <p:nvPr/>
              </p:nvSpPr>
              <p:spPr bwMode="auto">
                <a:xfrm>
                  <a:off x="2170571" y="4669193"/>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3" name="Freeform 432"/>
                <p:cNvSpPr>
                  <a:spLocks/>
                </p:cNvSpPr>
                <p:nvPr/>
              </p:nvSpPr>
              <p:spPr bwMode="auto">
                <a:xfrm flipH="1">
                  <a:off x="2065153" y="4655591"/>
                  <a:ext cx="62344" cy="326757"/>
                </a:xfrm>
                <a:custGeom>
                  <a:avLst/>
                  <a:gdLst>
                    <a:gd name="connsiteX0" fmla="*/ 5313 w 10000"/>
                    <a:gd name="connsiteY0" fmla="*/ 378 h 10000"/>
                    <a:gd name="connsiteX1" fmla="*/ 5313 w 10000"/>
                    <a:gd name="connsiteY1" fmla="*/ 1016 h 10000"/>
                    <a:gd name="connsiteX2" fmla="*/ 6042 w 10000"/>
                    <a:gd name="connsiteY2" fmla="*/ 1653 h 10000"/>
                    <a:gd name="connsiteX3" fmla="*/ 5313 w 10000"/>
                    <a:gd name="connsiteY3" fmla="*/ 2151 h 10000"/>
                    <a:gd name="connsiteX4" fmla="*/ 5313 w 10000"/>
                    <a:gd name="connsiteY4" fmla="*/ 2669 h 10000"/>
                    <a:gd name="connsiteX5" fmla="*/ 4688 w 10000"/>
                    <a:gd name="connsiteY5" fmla="*/ 3665 h 10000"/>
                    <a:gd name="connsiteX6" fmla="*/ 4688 w 10000"/>
                    <a:gd name="connsiteY6" fmla="*/ 4183 h 10000"/>
                    <a:gd name="connsiteX7" fmla="*/ 4688 w 10000"/>
                    <a:gd name="connsiteY7" fmla="*/ 4681 h 10000"/>
                    <a:gd name="connsiteX8" fmla="*/ 5313 w 10000"/>
                    <a:gd name="connsiteY8" fmla="*/ 5956 h 10000"/>
                    <a:gd name="connsiteX9" fmla="*/ 6667 w 10000"/>
                    <a:gd name="connsiteY9" fmla="*/ 7211 h 10000"/>
                    <a:gd name="connsiteX10" fmla="*/ 8021 w 10000"/>
                    <a:gd name="connsiteY10" fmla="*/ 8347 h 10000"/>
                    <a:gd name="connsiteX11" fmla="*/ 9271 w 10000"/>
                    <a:gd name="connsiteY11" fmla="*/ 8984 h 10000"/>
                    <a:gd name="connsiteX12" fmla="*/ 10000 w 10000"/>
                    <a:gd name="connsiteY12" fmla="*/ 9482 h 10000"/>
                    <a:gd name="connsiteX13" fmla="*/ 10000 w 10000"/>
                    <a:gd name="connsiteY13" fmla="*/ 9861 h 10000"/>
                    <a:gd name="connsiteX14" fmla="*/ 8646 w 10000"/>
                    <a:gd name="connsiteY14" fmla="*/ 10000 h 10000"/>
                    <a:gd name="connsiteX15" fmla="*/ 7292 w 10000"/>
                    <a:gd name="connsiteY15" fmla="*/ 10000 h 10000"/>
                    <a:gd name="connsiteX16" fmla="*/ 6042 w 10000"/>
                    <a:gd name="connsiteY16" fmla="*/ 9741 h 10000"/>
                    <a:gd name="connsiteX17" fmla="*/ 4688 w 10000"/>
                    <a:gd name="connsiteY17" fmla="*/ 9243 h 10000"/>
                    <a:gd name="connsiteX18" fmla="*/ 3958 w 10000"/>
                    <a:gd name="connsiteY18" fmla="*/ 8606 h 10000"/>
                    <a:gd name="connsiteX19" fmla="*/ 1979 w 10000"/>
                    <a:gd name="connsiteY19" fmla="*/ 7331 h 10000"/>
                    <a:gd name="connsiteX20" fmla="*/ 729 w 10000"/>
                    <a:gd name="connsiteY20" fmla="*/ 6076 h 10000"/>
                    <a:gd name="connsiteX21" fmla="*/ 0 w 10000"/>
                    <a:gd name="connsiteY21" fmla="*/ 4801 h 10000"/>
                    <a:gd name="connsiteX22" fmla="*/ 0 w 10000"/>
                    <a:gd name="connsiteY22" fmla="*/ 4183 h 10000"/>
                    <a:gd name="connsiteX23" fmla="*/ 0 w 10000"/>
                    <a:gd name="connsiteY23" fmla="*/ 3665 h 10000"/>
                    <a:gd name="connsiteX24" fmla="*/ 729 w 10000"/>
                    <a:gd name="connsiteY24" fmla="*/ 2669 h 10000"/>
                    <a:gd name="connsiteX25" fmla="*/ 729 w 10000"/>
                    <a:gd name="connsiteY25" fmla="*/ 2151 h 10000"/>
                    <a:gd name="connsiteX26" fmla="*/ 729 w 10000"/>
                    <a:gd name="connsiteY26" fmla="*/ 1135 h 10000"/>
                    <a:gd name="connsiteX27" fmla="*/ 729 w 10000"/>
                    <a:gd name="connsiteY27" fmla="*/ 518 h 10000"/>
                    <a:gd name="connsiteX28" fmla="*/ 729 w 10000"/>
                    <a:gd name="connsiteY28" fmla="*/ 139 h 10000"/>
                    <a:gd name="connsiteX29" fmla="*/ 2708 w 10000"/>
                    <a:gd name="connsiteY29" fmla="*/ 0 h 10000"/>
                    <a:gd name="connsiteX30" fmla="*/ 3958 w 10000"/>
                    <a:gd name="connsiteY30" fmla="*/ 0 h 10000"/>
                    <a:gd name="connsiteX31" fmla="*/ 5313 w 10000"/>
                    <a:gd name="connsiteY31" fmla="*/ 378 h 10000"/>
                    <a:gd name="connsiteX32" fmla="*/ 5313 w 10000"/>
                    <a:gd name="connsiteY32"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669 h 10000"/>
                    <a:gd name="connsiteX24" fmla="*/ 729 w 10000"/>
                    <a:gd name="connsiteY24" fmla="*/ 2151 h 10000"/>
                    <a:gd name="connsiteX25" fmla="*/ 729 w 10000"/>
                    <a:gd name="connsiteY25" fmla="*/ 1135 h 10000"/>
                    <a:gd name="connsiteX26" fmla="*/ 729 w 10000"/>
                    <a:gd name="connsiteY26" fmla="*/ 518 h 10000"/>
                    <a:gd name="connsiteX27" fmla="*/ 729 w 10000"/>
                    <a:gd name="connsiteY27" fmla="*/ 139 h 10000"/>
                    <a:gd name="connsiteX28" fmla="*/ 2708 w 10000"/>
                    <a:gd name="connsiteY28" fmla="*/ 0 h 10000"/>
                    <a:gd name="connsiteX29" fmla="*/ 3958 w 10000"/>
                    <a:gd name="connsiteY29" fmla="*/ 0 h 10000"/>
                    <a:gd name="connsiteX30" fmla="*/ 5313 w 10000"/>
                    <a:gd name="connsiteY30" fmla="*/ 378 h 10000"/>
                    <a:gd name="connsiteX31" fmla="*/ 5313 w 10000"/>
                    <a:gd name="connsiteY31" fmla="*/ 378 h 10000"/>
                    <a:gd name="connsiteX0" fmla="*/ 5313 w 10000"/>
                    <a:gd name="connsiteY0" fmla="*/ 378 h 10000"/>
                    <a:gd name="connsiteX1" fmla="*/ 5313 w 10000"/>
                    <a:gd name="connsiteY1" fmla="*/ 1016 h 10000"/>
                    <a:gd name="connsiteX2" fmla="*/ 5313 w 10000"/>
                    <a:gd name="connsiteY2" fmla="*/ 2151 h 10000"/>
                    <a:gd name="connsiteX3" fmla="*/ 5313 w 10000"/>
                    <a:gd name="connsiteY3" fmla="*/ 2669 h 10000"/>
                    <a:gd name="connsiteX4" fmla="*/ 4688 w 10000"/>
                    <a:gd name="connsiteY4" fmla="*/ 3665 h 10000"/>
                    <a:gd name="connsiteX5" fmla="*/ 4688 w 10000"/>
                    <a:gd name="connsiteY5" fmla="*/ 4183 h 10000"/>
                    <a:gd name="connsiteX6" fmla="*/ 4688 w 10000"/>
                    <a:gd name="connsiteY6" fmla="*/ 4681 h 10000"/>
                    <a:gd name="connsiteX7" fmla="*/ 5313 w 10000"/>
                    <a:gd name="connsiteY7" fmla="*/ 5956 h 10000"/>
                    <a:gd name="connsiteX8" fmla="*/ 6667 w 10000"/>
                    <a:gd name="connsiteY8" fmla="*/ 7211 h 10000"/>
                    <a:gd name="connsiteX9" fmla="*/ 8021 w 10000"/>
                    <a:gd name="connsiteY9" fmla="*/ 8347 h 10000"/>
                    <a:gd name="connsiteX10" fmla="*/ 9271 w 10000"/>
                    <a:gd name="connsiteY10" fmla="*/ 8984 h 10000"/>
                    <a:gd name="connsiteX11" fmla="*/ 10000 w 10000"/>
                    <a:gd name="connsiteY11" fmla="*/ 9482 h 10000"/>
                    <a:gd name="connsiteX12" fmla="*/ 10000 w 10000"/>
                    <a:gd name="connsiteY12" fmla="*/ 9861 h 10000"/>
                    <a:gd name="connsiteX13" fmla="*/ 8646 w 10000"/>
                    <a:gd name="connsiteY13" fmla="*/ 10000 h 10000"/>
                    <a:gd name="connsiteX14" fmla="*/ 7292 w 10000"/>
                    <a:gd name="connsiteY14" fmla="*/ 10000 h 10000"/>
                    <a:gd name="connsiteX15" fmla="*/ 6042 w 10000"/>
                    <a:gd name="connsiteY15" fmla="*/ 9741 h 10000"/>
                    <a:gd name="connsiteX16" fmla="*/ 4688 w 10000"/>
                    <a:gd name="connsiteY16" fmla="*/ 9243 h 10000"/>
                    <a:gd name="connsiteX17" fmla="*/ 3958 w 10000"/>
                    <a:gd name="connsiteY17" fmla="*/ 8606 h 10000"/>
                    <a:gd name="connsiteX18" fmla="*/ 1979 w 10000"/>
                    <a:gd name="connsiteY18" fmla="*/ 7331 h 10000"/>
                    <a:gd name="connsiteX19" fmla="*/ 729 w 10000"/>
                    <a:gd name="connsiteY19" fmla="*/ 6076 h 10000"/>
                    <a:gd name="connsiteX20" fmla="*/ 0 w 10000"/>
                    <a:gd name="connsiteY20" fmla="*/ 4801 h 10000"/>
                    <a:gd name="connsiteX21" fmla="*/ 0 w 10000"/>
                    <a:gd name="connsiteY21" fmla="*/ 4183 h 10000"/>
                    <a:gd name="connsiteX22" fmla="*/ 0 w 10000"/>
                    <a:gd name="connsiteY22" fmla="*/ 3665 h 10000"/>
                    <a:gd name="connsiteX23" fmla="*/ 729 w 10000"/>
                    <a:gd name="connsiteY23" fmla="*/ 2151 h 10000"/>
                    <a:gd name="connsiteX24" fmla="*/ 729 w 10000"/>
                    <a:gd name="connsiteY24" fmla="*/ 1135 h 10000"/>
                    <a:gd name="connsiteX25" fmla="*/ 729 w 10000"/>
                    <a:gd name="connsiteY25" fmla="*/ 518 h 10000"/>
                    <a:gd name="connsiteX26" fmla="*/ 729 w 10000"/>
                    <a:gd name="connsiteY26" fmla="*/ 139 h 10000"/>
                    <a:gd name="connsiteX27" fmla="*/ 2708 w 10000"/>
                    <a:gd name="connsiteY27" fmla="*/ 0 h 10000"/>
                    <a:gd name="connsiteX28" fmla="*/ 3958 w 10000"/>
                    <a:gd name="connsiteY28" fmla="*/ 0 h 10000"/>
                    <a:gd name="connsiteX29" fmla="*/ 5313 w 10000"/>
                    <a:gd name="connsiteY29" fmla="*/ 378 h 10000"/>
                    <a:gd name="connsiteX30" fmla="*/ 5313 w 10000"/>
                    <a:gd name="connsiteY30"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0 w 10000"/>
                    <a:gd name="connsiteY21" fmla="*/ 3665 h 10000"/>
                    <a:gd name="connsiteX22" fmla="*/ 729 w 10000"/>
                    <a:gd name="connsiteY22" fmla="*/ 2151 h 10000"/>
                    <a:gd name="connsiteX23" fmla="*/ 729 w 10000"/>
                    <a:gd name="connsiteY23" fmla="*/ 1135 h 10000"/>
                    <a:gd name="connsiteX24" fmla="*/ 729 w 10000"/>
                    <a:gd name="connsiteY24" fmla="*/ 518 h 10000"/>
                    <a:gd name="connsiteX25" fmla="*/ 729 w 10000"/>
                    <a:gd name="connsiteY25" fmla="*/ 139 h 10000"/>
                    <a:gd name="connsiteX26" fmla="*/ 2708 w 10000"/>
                    <a:gd name="connsiteY26" fmla="*/ 0 h 10000"/>
                    <a:gd name="connsiteX27" fmla="*/ 3958 w 10000"/>
                    <a:gd name="connsiteY27" fmla="*/ 0 h 10000"/>
                    <a:gd name="connsiteX28" fmla="*/ 5313 w 10000"/>
                    <a:gd name="connsiteY28" fmla="*/ 378 h 10000"/>
                    <a:gd name="connsiteX29" fmla="*/ 5313 w 10000"/>
                    <a:gd name="connsiteY29"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3665 h 10000"/>
                    <a:gd name="connsiteX4" fmla="*/ 4688 w 10000"/>
                    <a:gd name="connsiteY4" fmla="*/ 4183 h 10000"/>
                    <a:gd name="connsiteX5" fmla="*/ 4688 w 10000"/>
                    <a:gd name="connsiteY5" fmla="*/ 4681 h 10000"/>
                    <a:gd name="connsiteX6" fmla="*/ 5313 w 10000"/>
                    <a:gd name="connsiteY6" fmla="*/ 5956 h 10000"/>
                    <a:gd name="connsiteX7" fmla="*/ 6667 w 10000"/>
                    <a:gd name="connsiteY7" fmla="*/ 7211 h 10000"/>
                    <a:gd name="connsiteX8" fmla="*/ 8021 w 10000"/>
                    <a:gd name="connsiteY8" fmla="*/ 8347 h 10000"/>
                    <a:gd name="connsiteX9" fmla="*/ 9271 w 10000"/>
                    <a:gd name="connsiteY9" fmla="*/ 8984 h 10000"/>
                    <a:gd name="connsiteX10" fmla="*/ 10000 w 10000"/>
                    <a:gd name="connsiteY10" fmla="*/ 9482 h 10000"/>
                    <a:gd name="connsiteX11" fmla="*/ 10000 w 10000"/>
                    <a:gd name="connsiteY11" fmla="*/ 9861 h 10000"/>
                    <a:gd name="connsiteX12" fmla="*/ 8646 w 10000"/>
                    <a:gd name="connsiteY12" fmla="*/ 10000 h 10000"/>
                    <a:gd name="connsiteX13" fmla="*/ 7292 w 10000"/>
                    <a:gd name="connsiteY13" fmla="*/ 10000 h 10000"/>
                    <a:gd name="connsiteX14" fmla="*/ 6042 w 10000"/>
                    <a:gd name="connsiteY14" fmla="*/ 9741 h 10000"/>
                    <a:gd name="connsiteX15" fmla="*/ 4688 w 10000"/>
                    <a:gd name="connsiteY15" fmla="*/ 9243 h 10000"/>
                    <a:gd name="connsiteX16" fmla="*/ 3958 w 10000"/>
                    <a:gd name="connsiteY16" fmla="*/ 8606 h 10000"/>
                    <a:gd name="connsiteX17" fmla="*/ 1979 w 10000"/>
                    <a:gd name="connsiteY17" fmla="*/ 7331 h 10000"/>
                    <a:gd name="connsiteX18" fmla="*/ 729 w 10000"/>
                    <a:gd name="connsiteY18" fmla="*/ 6076 h 10000"/>
                    <a:gd name="connsiteX19" fmla="*/ 0 w 10000"/>
                    <a:gd name="connsiteY19" fmla="*/ 4801 h 10000"/>
                    <a:gd name="connsiteX20" fmla="*/ 0 w 10000"/>
                    <a:gd name="connsiteY20" fmla="*/ 4183 h 10000"/>
                    <a:gd name="connsiteX21" fmla="*/ 729 w 10000"/>
                    <a:gd name="connsiteY21" fmla="*/ 2151 h 10000"/>
                    <a:gd name="connsiteX22" fmla="*/ 729 w 10000"/>
                    <a:gd name="connsiteY22" fmla="*/ 1135 h 10000"/>
                    <a:gd name="connsiteX23" fmla="*/ 729 w 10000"/>
                    <a:gd name="connsiteY23" fmla="*/ 518 h 10000"/>
                    <a:gd name="connsiteX24" fmla="*/ 729 w 10000"/>
                    <a:gd name="connsiteY24" fmla="*/ 139 h 10000"/>
                    <a:gd name="connsiteX25" fmla="*/ 2708 w 10000"/>
                    <a:gd name="connsiteY25" fmla="*/ 0 h 10000"/>
                    <a:gd name="connsiteX26" fmla="*/ 3958 w 10000"/>
                    <a:gd name="connsiteY26" fmla="*/ 0 h 10000"/>
                    <a:gd name="connsiteX27" fmla="*/ 5313 w 10000"/>
                    <a:gd name="connsiteY27" fmla="*/ 378 h 10000"/>
                    <a:gd name="connsiteX28" fmla="*/ 5313 w 10000"/>
                    <a:gd name="connsiteY28"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801 h 10000"/>
                    <a:gd name="connsiteX19" fmla="*/ 0 w 10000"/>
                    <a:gd name="connsiteY19" fmla="*/ 4183 h 10000"/>
                    <a:gd name="connsiteX20" fmla="*/ 729 w 10000"/>
                    <a:gd name="connsiteY20" fmla="*/ 2151 h 10000"/>
                    <a:gd name="connsiteX21" fmla="*/ 729 w 10000"/>
                    <a:gd name="connsiteY21" fmla="*/ 1135 h 10000"/>
                    <a:gd name="connsiteX22" fmla="*/ 729 w 10000"/>
                    <a:gd name="connsiteY22" fmla="*/ 518 h 10000"/>
                    <a:gd name="connsiteX23" fmla="*/ 729 w 10000"/>
                    <a:gd name="connsiteY23" fmla="*/ 139 h 10000"/>
                    <a:gd name="connsiteX24" fmla="*/ 2708 w 10000"/>
                    <a:gd name="connsiteY24" fmla="*/ 0 h 10000"/>
                    <a:gd name="connsiteX25" fmla="*/ 3958 w 10000"/>
                    <a:gd name="connsiteY25" fmla="*/ 0 h 10000"/>
                    <a:gd name="connsiteX26" fmla="*/ 5313 w 10000"/>
                    <a:gd name="connsiteY26" fmla="*/ 378 h 10000"/>
                    <a:gd name="connsiteX27" fmla="*/ 5313 w 10000"/>
                    <a:gd name="connsiteY27"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4688 w 10000"/>
                    <a:gd name="connsiteY4" fmla="*/ 4681 h 10000"/>
                    <a:gd name="connsiteX5" fmla="*/ 5313 w 10000"/>
                    <a:gd name="connsiteY5" fmla="*/ 5956 h 10000"/>
                    <a:gd name="connsiteX6" fmla="*/ 6667 w 10000"/>
                    <a:gd name="connsiteY6" fmla="*/ 7211 h 10000"/>
                    <a:gd name="connsiteX7" fmla="*/ 8021 w 10000"/>
                    <a:gd name="connsiteY7" fmla="*/ 8347 h 10000"/>
                    <a:gd name="connsiteX8" fmla="*/ 9271 w 10000"/>
                    <a:gd name="connsiteY8" fmla="*/ 8984 h 10000"/>
                    <a:gd name="connsiteX9" fmla="*/ 10000 w 10000"/>
                    <a:gd name="connsiteY9" fmla="*/ 9482 h 10000"/>
                    <a:gd name="connsiteX10" fmla="*/ 10000 w 10000"/>
                    <a:gd name="connsiteY10" fmla="*/ 9861 h 10000"/>
                    <a:gd name="connsiteX11" fmla="*/ 8646 w 10000"/>
                    <a:gd name="connsiteY11" fmla="*/ 10000 h 10000"/>
                    <a:gd name="connsiteX12" fmla="*/ 7292 w 10000"/>
                    <a:gd name="connsiteY12" fmla="*/ 10000 h 10000"/>
                    <a:gd name="connsiteX13" fmla="*/ 6042 w 10000"/>
                    <a:gd name="connsiteY13" fmla="*/ 9741 h 10000"/>
                    <a:gd name="connsiteX14" fmla="*/ 4688 w 10000"/>
                    <a:gd name="connsiteY14" fmla="*/ 9243 h 10000"/>
                    <a:gd name="connsiteX15" fmla="*/ 3958 w 10000"/>
                    <a:gd name="connsiteY15" fmla="*/ 8606 h 10000"/>
                    <a:gd name="connsiteX16" fmla="*/ 1979 w 10000"/>
                    <a:gd name="connsiteY16" fmla="*/ 7331 h 10000"/>
                    <a:gd name="connsiteX17" fmla="*/ 729 w 10000"/>
                    <a:gd name="connsiteY17" fmla="*/ 6076 h 10000"/>
                    <a:gd name="connsiteX18" fmla="*/ 0 w 10000"/>
                    <a:gd name="connsiteY18" fmla="*/ 4183 h 10000"/>
                    <a:gd name="connsiteX19" fmla="*/ 729 w 10000"/>
                    <a:gd name="connsiteY19" fmla="*/ 2151 h 10000"/>
                    <a:gd name="connsiteX20" fmla="*/ 729 w 10000"/>
                    <a:gd name="connsiteY20" fmla="*/ 1135 h 10000"/>
                    <a:gd name="connsiteX21" fmla="*/ 729 w 10000"/>
                    <a:gd name="connsiteY21" fmla="*/ 518 h 10000"/>
                    <a:gd name="connsiteX22" fmla="*/ 729 w 10000"/>
                    <a:gd name="connsiteY22" fmla="*/ 139 h 10000"/>
                    <a:gd name="connsiteX23" fmla="*/ 2708 w 10000"/>
                    <a:gd name="connsiteY23" fmla="*/ 0 h 10000"/>
                    <a:gd name="connsiteX24" fmla="*/ 3958 w 10000"/>
                    <a:gd name="connsiteY24" fmla="*/ 0 h 10000"/>
                    <a:gd name="connsiteX25" fmla="*/ 5313 w 10000"/>
                    <a:gd name="connsiteY25" fmla="*/ 378 h 10000"/>
                    <a:gd name="connsiteX26" fmla="*/ 5313 w 10000"/>
                    <a:gd name="connsiteY26"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4688 w 10000"/>
                    <a:gd name="connsiteY13" fmla="*/ 9243 h 10000"/>
                    <a:gd name="connsiteX14" fmla="*/ 3958 w 10000"/>
                    <a:gd name="connsiteY14" fmla="*/ 8606 h 10000"/>
                    <a:gd name="connsiteX15" fmla="*/ 1979 w 10000"/>
                    <a:gd name="connsiteY15" fmla="*/ 7331 h 10000"/>
                    <a:gd name="connsiteX16" fmla="*/ 729 w 10000"/>
                    <a:gd name="connsiteY16" fmla="*/ 6076 h 10000"/>
                    <a:gd name="connsiteX17" fmla="*/ 0 w 10000"/>
                    <a:gd name="connsiteY17" fmla="*/ 4183 h 10000"/>
                    <a:gd name="connsiteX18" fmla="*/ 729 w 10000"/>
                    <a:gd name="connsiteY18" fmla="*/ 2151 h 10000"/>
                    <a:gd name="connsiteX19" fmla="*/ 729 w 10000"/>
                    <a:gd name="connsiteY19" fmla="*/ 1135 h 10000"/>
                    <a:gd name="connsiteX20" fmla="*/ 729 w 10000"/>
                    <a:gd name="connsiteY20" fmla="*/ 518 h 10000"/>
                    <a:gd name="connsiteX21" fmla="*/ 729 w 10000"/>
                    <a:gd name="connsiteY21" fmla="*/ 139 h 10000"/>
                    <a:gd name="connsiteX22" fmla="*/ 2708 w 10000"/>
                    <a:gd name="connsiteY22" fmla="*/ 0 h 10000"/>
                    <a:gd name="connsiteX23" fmla="*/ 3958 w 10000"/>
                    <a:gd name="connsiteY23" fmla="*/ 0 h 10000"/>
                    <a:gd name="connsiteX24" fmla="*/ 5313 w 10000"/>
                    <a:gd name="connsiteY24" fmla="*/ 378 h 10000"/>
                    <a:gd name="connsiteX25" fmla="*/ 5313 w 10000"/>
                    <a:gd name="connsiteY25"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9271 w 10000"/>
                    <a:gd name="connsiteY7" fmla="*/ 8984 h 10000"/>
                    <a:gd name="connsiteX8" fmla="*/ 10000 w 10000"/>
                    <a:gd name="connsiteY8" fmla="*/ 9482 h 10000"/>
                    <a:gd name="connsiteX9" fmla="*/ 10000 w 10000"/>
                    <a:gd name="connsiteY9" fmla="*/ 9861 h 10000"/>
                    <a:gd name="connsiteX10" fmla="*/ 8646 w 10000"/>
                    <a:gd name="connsiteY10" fmla="*/ 10000 h 10000"/>
                    <a:gd name="connsiteX11" fmla="*/ 7292 w 10000"/>
                    <a:gd name="connsiteY11" fmla="*/ 10000 h 10000"/>
                    <a:gd name="connsiteX12" fmla="*/ 6042 w 10000"/>
                    <a:gd name="connsiteY12" fmla="*/ 9741 h 10000"/>
                    <a:gd name="connsiteX13" fmla="*/ 3958 w 10000"/>
                    <a:gd name="connsiteY13" fmla="*/ 8606 h 10000"/>
                    <a:gd name="connsiteX14" fmla="*/ 1979 w 10000"/>
                    <a:gd name="connsiteY14" fmla="*/ 7331 h 10000"/>
                    <a:gd name="connsiteX15" fmla="*/ 729 w 10000"/>
                    <a:gd name="connsiteY15" fmla="*/ 6076 h 10000"/>
                    <a:gd name="connsiteX16" fmla="*/ 0 w 10000"/>
                    <a:gd name="connsiteY16" fmla="*/ 4183 h 10000"/>
                    <a:gd name="connsiteX17" fmla="*/ 729 w 10000"/>
                    <a:gd name="connsiteY17" fmla="*/ 2151 h 10000"/>
                    <a:gd name="connsiteX18" fmla="*/ 729 w 10000"/>
                    <a:gd name="connsiteY18" fmla="*/ 1135 h 10000"/>
                    <a:gd name="connsiteX19" fmla="*/ 729 w 10000"/>
                    <a:gd name="connsiteY19" fmla="*/ 518 h 10000"/>
                    <a:gd name="connsiteX20" fmla="*/ 729 w 10000"/>
                    <a:gd name="connsiteY20" fmla="*/ 139 h 10000"/>
                    <a:gd name="connsiteX21" fmla="*/ 2708 w 10000"/>
                    <a:gd name="connsiteY21" fmla="*/ 0 h 10000"/>
                    <a:gd name="connsiteX22" fmla="*/ 3958 w 10000"/>
                    <a:gd name="connsiteY22" fmla="*/ 0 h 10000"/>
                    <a:gd name="connsiteX23" fmla="*/ 5313 w 10000"/>
                    <a:gd name="connsiteY23" fmla="*/ 378 h 10000"/>
                    <a:gd name="connsiteX24" fmla="*/ 5313 w 10000"/>
                    <a:gd name="connsiteY24"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729 w 10000"/>
                    <a:gd name="connsiteY19" fmla="*/ 139 h 10000"/>
                    <a:gd name="connsiteX20" fmla="*/ 2708 w 10000"/>
                    <a:gd name="connsiteY20" fmla="*/ 0 h 10000"/>
                    <a:gd name="connsiteX21" fmla="*/ 3958 w 10000"/>
                    <a:gd name="connsiteY21" fmla="*/ 0 h 10000"/>
                    <a:gd name="connsiteX22" fmla="*/ 5313 w 10000"/>
                    <a:gd name="connsiteY22" fmla="*/ 378 h 10000"/>
                    <a:gd name="connsiteX23" fmla="*/ 5313 w 10000"/>
                    <a:gd name="connsiteY23"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3958 w 10000"/>
                    <a:gd name="connsiteY20" fmla="*/ 0 h 10000"/>
                    <a:gd name="connsiteX21" fmla="*/ 5313 w 10000"/>
                    <a:gd name="connsiteY21" fmla="*/ 378 h 10000"/>
                    <a:gd name="connsiteX22" fmla="*/ 5313 w 10000"/>
                    <a:gd name="connsiteY22" fmla="*/ 378 h 10000"/>
                    <a:gd name="connsiteX0" fmla="*/ 5313 w 10000"/>
                    <a:gd name="connsiteY0" fmla="*/ 378 h 10000"/>
                    <a:gd name="connsiteX1" fmla="*/ 5313 w 10000"/>
                    <a:gd name="connsiteY1" fmla="*/ 1016 h 10000"/>
                    <a:gd name="connsiteX2" fmla="*/ 5313 w 10000"/>
                    <a:gd name="connsiteY2" fmla="*/ 2151 h 10000"/>
                    <a:gd name="connsiteX3" fmla="*/ 4688 w 10000"/>
                    <a:gd name="connsiteY3" fmla="*/ 4183 h 10000"/>
                    <a:gd name="connsiteX4" fmla="*/ 5313 w 10000"/>
                    <a:gd name="connsiteY4" fmla="*/ 5956 h 10000"/>
                    <a:gd name="connsiteX5" fmla="*/ 6667 w 10000"/>
                    <a:gd name="connsiteY5" fmla="*/ 7211 h 10000"/>
                    <a:gd name="connsiteX6" fmla="*/ 8021 w 10000"/>
                    <a:gd name="connsiteY6" fmla="*/ 8347 h 10000"/>
                    <a:gd name="connsiteX7" fmla="*/ 10000 w 10000"/>
                    <a:gd name="connsiteY7" fmla="*/ 9482 h 10000"/>
                    <a:gd name="connsiteX8" fmla="*/ 10000 w 10000"/>
                    <a:gd name="connsiteY8" fmla="*/ 9861 h 10000"/>
                    <a:gd name="connsiteX9" fmla="*/ 8646 w 10000"/>
                    <a:gd name="connsiteY9" fmla="*/ 10000 h 10000"/>
                    <a:gd name="connsiteX10" fmla="*/ 7292 w 10000"/>
                    <a:gd name="connsiteY10" fmla="*/ 10000 h 10000"/>
                    <a:gd name="connsiteX11" fmla="*/ 6042 w 10000"/>
                    <a:gd name="connsiteY11" fmla="*/ 9741 h 10000"/>
                    <a:gd name="connsiteX12" fmla="*/ 3958 w 10000"/>
                    <a:gd name="connsiteY12" fmla="*/ 8606 h 10000"/>
                    <a:gd name="connsiteX13" fmla="*/ 1979 w 10000"/>
                    <a:gd name="connsiteY13" fmla="*/ 7331 h 10000"/>
                    <a:gd name="connsiteX14" fmla="*/ 729 w 10000"/>
                    <a:gd name="connsiteY14" fmla="*/ 6076 h 10000"/>
                    <a:gd name="connsiteX15" fmla="*/ 0 w 10000"/>
                    <a:gd name="connsiteY15" fmla="*/ 4183 h 10000"/>
                    <a:gd name="connsiteX16" fmla="*/ 729 w 10000"/>
                    <a:gd name="connsiteY16" fmla="*/ 2151 h 10000"/>
                    <a:gd name="connsiteX17" fmla="*/ 729 w 10000"/>
                    <a:gd name="connsiteY17" fmla="*/ 1135 h 10000"/>
                    <a:gd name="connsiteX18" fmla="*/ 729 w 10000"/>
                    <a:gd name="connsiteY18" fmla="*/ 518 h 10000"/>
                    <a:gd name="connsiteX19" fmla="*/ 2708 w 10000"/>
                    <a:gd name="connsiteY19" fmla="*/ 0 h 10000"/>
                    <a:gd name="connsiteX20" fmla="*/ 5313 w 10000"/>
                    <a:gd name="connsiteY20" fmla="*/ 378 h 10000"/>
                    <a:gd name="connsiteX21" fmla="*/ 5313 w 10000"/>
                    <a:gd name="connsiteY21" fmla="*/ 378 h 10000"/>
                    <a:gd name="connsiteX0" fmla="*/ 5313 w 10000"/>
                    <a:gd name="connsiteY0" fmla="*/ 401 h 10023"/>
                    <a:gd name="connsiteX1" fmla="*/ 5313 w 10000"/>
                    <a:gd name="connsiteY1" fmla="*/ 1039 h 10023"/>
                    <a:gd name="connsiteX2" fmla="*/ 5313 w 10000"/>
                    <a:gd name="connsiteY2" fmla="*/ 2174 h 10023"/>
                    <a:gd name="connsiteX3" fmla="*/ 4688 w 10000"/>
                    <a:gd name="connsiteY3" fmla="*/ 4206 h 10023"/>
                    <a:gd name="connsiteX4" fmla="*/ 5313 w 10000"/>
                    <a:gd name="connsiteY4" fmla="*/ 5979 h 10023"/>
                    <a:gd name="connsiteX5" fmla="*/ 6667 w 10000"/>
                    <a:gd name="connsiteY5" fmla="*/ 7234 h 10023"/>
                    <a:gd name="connsiteX6" fmla="*/ 8021 w 10000"/>
                    <a:gd name="connsiteY6" fmla="*/ 8370 h 10023"/>
                    <a:gd name="connsiteX7" fmla="*/ 10000 w 10000"/>
                    <a:gd name="connsiteY7" fmla="*/ 9505 h 10023"/>
                    <a:gd name="connsiteX8" fmla="*/ 10000 w 10000"/>
                    <a:gd name="connsiteY8" fmla="*/ 9884 h 10023"/>
                    <a:gd name="connsiteX9" fmla="*/ 8646 w 10000"/>
                    <a:gd name="connsiteY9" fmla="*/ 10023 h 10023"/>
                    <a:gd name="connsiteX10" fmla="*/ 7292 w 10000"/>
                    <a:gd name="connsiteY10" fmla="*/ 10023 h 10023"/>
                    <a:gd name="connsiteX11" fmla="*/ 6042 w 10000"/>
                    <a:gd name="connsiteY11" fmla="*/ 9764 h 10023"/>
                    <a:gd name="connsiteX12" fmla="*/ 3958 w 10000"/>
                    <a:gd name="connsiteY12" fmla="*/ 8629 h 10023"/>
                    <a:gd name="connsiteX13" fmla="*/ 1979 w 10000"/>
                    <a:gd name="connsiteY13" fmla="*/ 7354 h 10023"/>
                    <a:gd name="connsiteX14" fmla="*/ 729 w 10000"/>
                    <a:gd name="connsiteY14" fmla="*/ 6099 h 10023"/>
                    <a:gd name="connsiteX15" fmla="*/ 0 w 10000"/>
                    <a:gd name="connsiteY15" fmla="*/ 4206 h 10023"/>
                    <a:gd name="connsiteX16" fmla="*/ 729 w 10000"/>
                    <a:gd name="connsiteY16" fmla="*/ 2174 h 10023"/>
                    <a:gd name="connsiteX17" fmla="*/ 729 w 10000"/>
                    <a:gd name="connsiteY17" fmla="*/ 1158 h 10023"/>
                    <a:gd name="connsiteX18" fmla="*/ 729 w 10000"/>
                    <a:gd name="connsiteY18" fmla="*/ 541 h 10023"/>
                    <a:gd name="connsiteX19" fmla="*/ 2708 w 10000"/>
                    <a:gd name="connsiteY19" fmla="*/ 23 h 10023"/>
                    <a:gd name="connsiteX20" fmla="*/ 5313 w 10000"/>
                    <a:gd name="connsiteY20" fmla="*/ 401 h 10023"/>
                    <a:gd name="connsiteX21" fmla="*/ 5313 w 10000"/>
                    <a:gd name="connsiteY21" fmla="*/ 401 h 1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23">
                      <a:moveTo>
                        <a:pt x="5313" y="401"/>
                      </a:moveTo>
                      <a:lnTo>
                        <a:pt x="5313" y="1039"/>
                      </a:lnTo>
                      <a:lnTo>
                        <a:pt x="5313" y="2174"/>
                      </a:lnTo>
                      <a:lnTo>
                        <a:pt x="4688" y="4206"/>
                      </a:lnTo>
                      <a:lnTo>
                        <a:pt x="5313" y="5979"/>
                      </a:lnTo>
                      <a:lnTo>
                        <a:pt x="6667" y="7234"/>
                      </a:lnTo>
                      <a:lnTo>
                        <a:pt x="8021" y="8370"/>
                      </a:lnTo>
                      <a:lnTo>
                        <a:pt x="10000" y="9505"/>
                      </a:lnTo>
                      <a:lnTo>
                        <a:pt x="10000" y="9884"/>
                      </a:lnTo>
                      <a:lnTo>
                        <a:pt x="8646" y="10023"/>
                      </a:lnTo>
                      <a:lnTo>
                        <a:pt x="7292" y="10023"/>
                      </a:lnTo>
                      <a:lnTo>
                        <a:pt x="6042" y="9764"/>
                      </a:lnTo>
                      <a:lnTo>
                        <a:pt x="3958" y="8629"/>
                      </a:lnTo>
                      <a:lnTo>
                        <a:pt x="1979" y="7354"/>
                      </a:lnTo>
                      <a:lnTo>
                        <a:pt x="729" y="6099"/>
                      </a:lnTo>
                      <a:lnTo>
                        <a:pt x="0" y="4206"/>
                      </a:lnTo>
                      <a:lnTo>
                        <a:pt x="729" y="2174"/>
                      </a:lnTo>
                      <a:lnTo>
                        <a:pt x="729" y="1158"/>
                      </a:lnTo>
                      <a:lnTo>
                        <a:pt x="729" y="541"/>
                      </a:lnTo>
                      <a:cubicBezTo>
                        <a:pt x="1059" y="352"/>
                        <a:pt x="1944" y="46"/>
                        <a:pt x="2708" y="23"/>
                      </a:cubicBezTo>
                      <a:cubicBezTo>
                        <a:pt x="3472" y="0"/>
                        <a:pt x="4879" y="338"/>
                        <a:pt x="5313" y="401"/>
                      </a:cubicBezTo>
                      <a:lnTo>
                        <a:pt x="5313" y="401"/>
                      </a:lnTo>
                      <a:close/>
                    </a:path>
                  </a:pathLst>
                </a:custGeom>
                <a:solidFill>
                  <a:srgbClr val="FFD049"/>
                </a:solidFill>
                <a:ln w="0">
                  <a:noFill/>
                  <a:prstDash val="solid"/>
                  <a:round/>
                  <a:headEnd/>
                  <a:tailEnd/>
                </a:ln>
                <a:sp3d>
                  <a:bevelT w="50800" h="50800"/>
                </a:sp3d>
              </p:spPr>
              <p:txBody>
                <a:bodyPr/>
                <a:lstStyle/>
                <a:p>
                  <a:pPr>
                    <a:defRPr/>
                  </a:pPr>
                  <a:endParaRPr lang="en-US" u="sng" dirty="0">
                    <a:ea typeface="+mn-ea"/>
                  </a:endParaRPr>
                </a:p>
              </p:txBody>
            </p:sp>
            <p:sp>
              <p:nvSpPr>
                <p:cNvPr id="424" name="Oval 423"/>
                <p:cNvSpPr/>
                <p:nvPr/>
              </p:nvSpPr>
              <p:spPr>
                <a:xfrm>
                  <a:off x="2039907" y="4515548"/>
                  <a:ext cx="207436" cy="207436"/>
                </a:xfrm>
                <a:prstGeom prst="ellipse">
                  <a:avLst/>
                </a:prstGeom>
                <a:solidFill>
                  <a:schemeClr val="accent1"/>
                </a:solidFill>
                <a:ln>
                  <a:noFill/>
                </a:ln>
                <a:sp3d>
                  <a:bevelT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u="sng" dirty="0"/>
                </a:p>
              </p:txBody>
            </p:sp>
          </p:grpSp>
        </p:grpSp>
      </p:grpSp>
      <p:sp>
        <p:nvSpPr>
          <p:cNvPr id="409620" name="Rectangle 1240"/>
          <p:cNvSpPr>
            <a:spLocks noChangeArrowheads="1"/>
          </p:cNvSpPr>
          <p:nvPr/>
        </p:nvSpPr>
        <p:spPr bwMode="auto">
          <a:xfrm>
            <a:off x="4089188" y="3158753"/>
            <a:ext cx="901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400" b="1" dirty="0">
                <a:solidFill>
                  <a:schemeClr val="tx2"/>
                </a:solidFill>
              </a:rPr>
              <a:t>GPI </a:t>
            </a:r>
            <a:r>
              <a:rPr lang="tr-TR" sz="1400" b="1" dirty="0">
                <a:solidFill>
                  <a:schemeClr val="tx2"/>
                </a:solidFill>
              </a:rPr>
              <a:t>çıpa</a:t>
            </a:r>
            <a:endParaRPr lang="en-US" sz="1400" b="1" dirty="0">
              <a:solidFill>
                <a:schemeClr val="tx2"/>
              </a:solidFill>
            </a:endParaRPr>
          </a:p>
        </p:txBody>
      </p:sp>
      <p:grpSp>
        <p:nvGrpSpPr>
          <p:cNvPr id="12712" name="Group 1249"/>
          <p:cNvGrpSpPr>
            <a:grpSpLocks/>
          </p:cNvGrpSpPr>
          <p:nvPr/>
        </p:nvGrpSpPr>
        <p:grpSpPr bwMode="auto">
          <a:xfrm>
            <a:off x="3812717" y="3488953"/>
            <a:ext cx="1454150" cy="617537"/>
            <a:chOff x="3790603" y="4256216"/>
            <a:chExt cx="1454727" cy="618158"/>
          </a:xfrm>
        </p:grpSpPr>
        <p:cxnSp>
          <p:nvCxnSpPr>
            <p:cNvPr id="11280" name="Straight Connector 1242"/>
            <p:cNvCxnSpPr>
              <a:cxnSpLocks noChangeShapeType="1"/>
            </p:cNvCxnSpPr>
            <p:nvPr/>
          </p:nvCxnSpPr>
          <p:spPr bwMode="auto">
            <a:xfrm rot="5400000">
              <a:off x="3847284" y="4207848"/>
              <a:ext cx="609845" cy="723207"/>
            </a:xfrm>
            <a:prstGeom prst="line">
              <a:avLst/>
            </a:prstGeom>
            <a:noFill/>
            <a:ln w="44450" cap="rnd">
              <a:solidFill>
                <a:schemeClr val="tx2"/>
              </a:solidFill>
              <a:round/>
              <a:headEnd/>
              <a:tailEnd type="triangle" w="med" len="med"/>
            </a:ln>
            <a:extLst>
              <a:ext uri="{909E8E84-426E-40DD-AFC4-6F175D3DCCD1}">
                <a14:hiddenFill xmlns:a14="http://schemas.microsoft.com/office/drawing/2010/main">
                  <a:noFill/>
                </a14:hiddenFill>
              </a:ext>
            </a:extLst>
          </p:spPr>
        </p:cxnSp>
        <p:cxnSp>
          <p:nvCxnSpPr>
            <p:cNvPr id="11281" name="Straight Connector 1244"/>
            <p:cNvCxnSpPr>
              <a:cxnSpLocks noChangeShapeType="1"/>
            </p:cNvCxnSpPr>
            <p:nvPr/>
          </p:nvCxnSpPr>
          <p:spPr bwMode="auto">
            <a:xfrm rot="16200000" flipH="1">
              <a:off x="4578804" y="4199535"/>
              <a:ext cx="609845" cy="723207"/>
            </a:xfrm>
            <a:prstGeom prst="line">
              <a:avLst/>
            </a:prstGeom>
            <a:noFill/>
            <a:ln w="44450" cap="rnd">
              <a:solidFill>
                <a:schemeClr val="tx2"/>
              </a:solidFill>
              <a:round/>
              <a:headEnd/>
              <a:tailEnd type="triangle" w="med" len="med"/>
            </a:ln>
            <a:extLst>
              <a:ext uri="{909E8E84-426E-40DD-AFC4-6F175D3DCCD1}">
                <a14:hiddenFill xmlns:a14="http://schemas.microsoft.com/office/drawing/2010/main">
                  <a:noFill/>
                </a14:hiddenFill>
              </a:ext>
            </a:extLst>
          </p:spPr>
        </p:cxnSp>
      </p:grpSp>
      <p:sp>
        <p:nvSpPr>
          <p:cNvPr id="11277" name="Rectangle 325"/>
          <p:cNvSpPr>
            <a:spLocks noChangeArrowheads="1"/>
          </p:cNvSpPr>
          <p:nvPr/>
        </p:nvSpPr>
        <p:spPr bwMode="auto">
          <a:xfrm>
            <a:off x="4735957" y="1378297"/>
            <a:ext cx="4102100"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eaLnBrk="0" hangingPunct="0">
              <a:lnSpc>
                <a:spcPct val="90000"/>
              </a:lnSpc>
              <a:spcBef>
                <a:spcPts val="1800"/>
              </a:spcBef>
              <a:buClr>
                <a:srgbClr val="FFE38A"/>
              </a:buClr>
            </a:pPr>
            <a:r>
              <a:rPr lang="tr-TR" sz="1600" b="1" dirty="0" smtClean="0">
                <a:solidFill>
                  <a:schemeClr val="tx2"/>
                </a:solidFill>
              </a:rPr>
              <a:t>   </a:t>
            </a:r>
            <a:r>
              <a:rPr lang="en-US" sz="1600" b="1" dirty="0" smtClean="0">
                <a:solidFill>
                  <a:schemeClr val="tx2"/>
                </a:solidFill>
              </a:rPr>
              <a:t>CD55</a:t>
            </a:r>
            <a:r>
              <a:rPr lang="tr-TR" sz="1600" b="1" dirty="0" smtClean="0">
                <a:solidFill>
                  <a:schemeClr val="tx2"/>
                </a:solidFill>
              </a:rPr>
              <a:t> </a:t>
            </a:r>
            <a:r>
              <a:rPr lang="tr-TR" altLang="ja-JP" sz="1600" b="1" dirty="0" smtClean="0">
                <a:latin typeface="Arial" pitchFamily="34" charset="0"/>
                <a:ea typeface="ＭＳ Ｐゴシック" pitchFamily="34" charset="-128"/>
              </a:rPr>
              <a:t>(DAF)                                        </a:t>
            </a:r>
            <a:r>
              <a:rPr lang="tr-TR" altLang="ja-JP" sz="1600" dirty="0" err="1" smtClean="0">
                <a:solidFill>
                  <a:srgbClr val="FF0000"/>
                </a:solidFill>
                <a:latin typeface="Arial" pitchFamily="34" charset="0"/>
                <a:ea typeface="ＭＳ Ｐゴシック" pitchFamily="34" charset="-128"/>
              </a:rPr>
              <a:t>decay</a:t>
            </a:r>
            <a:r>
              <a:rPr lang="tr-TR" altLang="ja-JP" sz="1600" dirty="0" smtClean="0">
                <a:solidFill>
                  <a:srgbClr val="FF0000"/>
                </a:solidFill>
                <a:latin typeface="Arial" pitchFamily="34" charset="0"/>
                <a:ea typeface="ＭＳ Ｐゴシック" pitchFamily="34" charset="-128"/>
              </a:rPr>
              <a:t> </a:t>
            </a:r>
            <a:r>
              <a:rPr lang="tr-TR" altLang="ja-JP" sz="1600" dirty="0" err="1">
                <a:solidFill>
                  <a:srgbClr val="FF0000"/>
                </a:solidFill>
                <a:latin typeface="Arial" pitchFamily="34" charset="0"/>
                <a:ea typeface="ＭＳ Ｐゴシック" pitchFamily="34" charset="-128"/>
              </a:rPr>
              <a:t>accelerating</a:t>
            </a:r>
            <a:r>
              <a:rPr lang="tr-TR" altLang="ja-JP" sz="1600" dirty="0">
                <a:solidFill>
                  <a:srgbClr val="FF0000"/>
                </a:solidFill>
                <a:latin typeface="Arial" pitchFamily="34" charset="0"/>
                <a:ea typeface="ＭＳ Ｐゴシック" pitchFamily="34" charset="-128"/>
              </a:rPr>
              <a:t> </a:t>
            </a:r>
            <a:r>
              <a:rPr lang="tr-TR" altLang="ja-JP" sz="1600" dirty="0" err="1" smtClean="0">
                <a:solidFill>
                  <a:srgbClr val="FF0000"/>
                </a:solidFill>
                <a:latin typeface="Arial" pitchFamily="34" charset="0"/>
                <a:ea typeface="ＭＳ Ｐゴシック" pitchFamily="34" charset="-128"/>
              </a:rPr>
              <a:t>factor</a:t>
            </a:r>
            <a:endParaRPr lang="en-US" sz="1600" b="1" dirty="0">
              <a:solidFill>
                <a:schemeClr val="tx2"/>
              </a:solidFill>
            </a:endParaRPr>
          </a:p>
          <a:p>
            <a:pPr marL="342900" lvl="1" indent="-342900" eaLnBrk="0" hangingPunct="0">
              <a:lnSpc>
                <a:spcPct val="90000"/>
              </a:lnSpc>
              <a:spcBef>
                <a:spcPts val="600"/>
              </a:spcBef>
              <a:spcAft>
                <a:spcPts val="600"/>
              </a:spcAft>
              <a:buClr>
                <a:schemeClr val="tx2"/>
              </a:buClr>
              <a:buFont typeface="Wingdings" charset="0"/>
              <a:buChar char="l"/>
            </a:pPr>
            <a:r>
              <a:rPr lang="en-US" sz="1400" dirty="0"/>
              <a:t>C3 </a:t>
            </a:r>
            <a:r>
              <a:rPr lang="tr-TR" sz="1400" dirty="0"/>
              <a:t>ve</a:t>
            </a:r>
            <a:r>
              <a:rPr lang="en-US" sz="1400" dirty="0"/>
              <a:t> C5 </a:t>
            </a:r>
            <a:r>
              <a:rPr lang="tr-TR" sz="1400" dirty="0" err="1"/>
              <a:t>konvertazların</a:t>
            </a:r>
            <a:r>
              <a:rPr lang="tr-TR" sz="1400" dirty="0"/>
              <a:t> oluşumunu önleyerek ve </a:t>
            </a:r>
            <a:r>
              <a:rPr lang="tr-TR" sz="1400" dirty="0" err="1"/>
              <a:t>instabilitesini</a:t>
            </a:r>
            <a:r>
              <a:rPr lang="tr-TR" sz="1400" dirty="0"/>
              <a:t> artırarak </a:t>
            </a:r>
            <a:r>
              <a:rPr lang="tr-TR" sz="1400" dirty="0" err="1"/>
              <a:t>kompleman</a:t>
            </a:r>
            <a:r>
              <a:rPr lang="tr-TR" sz="1400" dirty="0"/>
              <a:t> </a:t>
            </a:r>
            <a:r>
              <a:rPr lang="tr-TR" sz="1400" dirty="0" err="1"/>
              <a:t>kaskadını</a:t>
            </a:r>
            <a:r>
              <a:rPr lang="tr-TR" sz="1400" dirty="0"/>
              <a:t> zayıflatır</a:t>
            </a:r>
            <a:endParaRPr lang="en-US" sz="1400" dirty="0"/>
          </a:p>
        </p:txBody>
      </p:sp>
      <p:sp>
        <p:nvSpPr>
          <p:cNvPr id="11278" name="Rectangle 325"/>
          <p:cNvSpPr>
            <a:spLocks noChangeArrowheads="1"/>
          </p:cNvSpPr>
          <p:nvPr/>
        </p:nvSpPr>
        <p:spPr bwMode="auto">
          <a:xfrm>
            <a:off x="408741" y="1268760"/>
            <a:ext cx="3933825"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a:lnSpc>
                <a:spcPct val="90000"/>
              </a:lnSpc>
              <a:buClr>
                <a:srgbClr val="FFE38A"/>
              </a:buClr>
              <a:buSzPct val="70000"/>
            </a:pPr>
            <a:r>
              <a:rPr lang="en-US" sz="1600" b="1" dirty="0" smtClean="0">
                <a:solidFill>
                  <a:schemeClr val="tx2"/>
                </a:solidFill>
              </a:rPr>
              <a:t>CD59</a:t>
            </a:r>
            <a:r>
              <a:rPr lang="tr-TR" sz="1600" b="1" dirty="0" smtClean="0">
                <a:solidFill>
                  <a:schemeClr val="tx2"/>
                </a:solidFill>
              </a:rPr>
              <a:t> </a:t>
            </a:r>
            <a:r>
              <a:rPr lang="tr-TR" altLang="ja-JP" sz="1600" b="1" dirty="0" smtClean="0">
                <a:latin typeface="Arial" pitchFamily="34" charset="0"/>
                <a:ea typeface="ＭＳ Ｐゴシック" pitchFamily="34" charset="-128"/>
              </a:rPr>
              <a:t>(</a:t>
            </a:r>
            <a:r>
              <a:rPr lang="tr-TR" altLang="ja-JP" sz="1600" b="1" dirty="0">
                <a:latin typeface="Arial" pitchFamily="34" charset="0"/>
                <a:ea typeface="ＭＳ Ｐゴシック" pitchFamily="34" charset="-128"/>
              </a:rPr>
              <a:t>MIRL) </a:t>
            </a:r>
            <a:endParaRPr lang="tr-TR" altLang="ja-JP" sz="1600" b="1" dirty="0" smtClean="0">
              <a:latin typeface="Arial" pitchFamily="34" charset="0"/>
              <a:ea typeface="ＭＳ Ｐゴシック" pitchFamily="34" charset="-128"/>
            </a:endParaRPr>
          </a:p>
          <a:p>
            <a:pPr marL="174625" indent="-174625">
              <a:lnSpc>
                <a:spcPct val="90000"/>
              </a:lnSpc>
              <a:buClr>
                <a:srgbClr val="FFE38A"/>
              </a:buClr>
              <a:buSzPct val="70000"/>
            </a:pPr>
            <a:r>
              <a:rPr lang="tr-TR" altLang="ja-JP" sz="1600" dirty="0" err="1" smtClean="0">
                <a:solidFill>
                  <a:srgbClr val="FF0000"/>
                </a:solidFill>
                <a:latin typeface="Arial" pitchFamily="34" charset="0"/>
                <a:ea typeface="ＭＳ Ｐゴシック" pitchFamily="34" charset="-128"/>
              </a:rPr>
              <a:t>membrane</a:t>
            </a:r>
            <a:r>
              <a:rPr lang="tr-TR" altLang="ja-JP" sz="1600" dirty="0" smtClean="0">
                <a:solidFill>
                  <a:srgbClr val="FF0000"/>
                </a:solidFill>
                <a:latin typeface="Arial" pitchFamily="34" charset="0"/>
                <a:ea typeface="ＭＳ Ｐゴシック" pitchFamily="34" charset="-128"/>
              </a:rPr>
              <a:t> </a:t>
            </a:r>
            <a:r>
              <a:rPr lang="tr-TR" altLang="ja-JP" sz="1600" dirty="0" err="1">
                <a:solidFill>
                  <a:srgbClr val="FF0000"/>
                </a:solidFill>
                <a:latin typeface="Arial" pitchFamily="34" charset="0"/>
                <a:ea typeface="ＭＳ Ｐゴシック" pitchFamily="34" charset="-128"/>
              </a:rPr>
              <a:t>inhibitor</a:t>
            </a:r>
            <a:r>
              <a:rPr lang="tr-TR" altLang="ja-JP" sz="1600" dirty="0">
                <a:solidFill>
                  <a:srgbClr val="FF0000"/>
                </a:solidFill>
                <a:latin typeface="Arial" pitchFamily="34" charset="0"/>
                <a:ea typeface="ＭＳ Ｐゴシック" pitchFamily="34" charset="-128"/>
              </a:rPr>
              <a:t> of </a:t>
            </a:r>
            <a:r>
              <a:rPr lang="tr-TR" altLang="ja-JP" sz="1600" dirty="0" err="1">
                <a:solidFill>
                  <a:srgbClr val="FF0000"/>
                </a:solidFill>
                <a:latin typeface="Arial" pitchFamily="34" charset="0"/>
                <a:ea typeface="ＭＳ Ｐゴシック" pitchFamily="34" charset="-128"/>
              </a:rPr>
              <a:t>reactive</a:t>
            </a:r>
            <a:r>
              <a:rPr lang="tr-TR" altLang="ja-JP" sz="1600" dirty="0">
                <a:solidFill>
                  <a:srgbClr val="FF0000"/>
                </a:solidFill>
                <a:latin typeface="Arial" pitchFamily="34" charset="0"/>
                <a:ea typeface="ＭＳ Ｐゴシック" pitchFamily="34" charset="-128"/>
              </a:rPr>
              <a:t> </a:t>
            </a:r>
            <a:r>
              <a:rPr lang="tr-TR" altLang="ja-JP" sz="1600" dirty="0" err="1" smtClean="0">
                <a:solidFill>
                  <a:srgbClr val="FF0000"/>
                </a:solidFill>
                <a:latin typeface="Arial" pitchFamily="34" charset="0"/>
                <a:ea typeface="ＭＳ Ｐゴシック" pitchFamily="34" charset="-128"/>
              </a:rPr>
              <a:t>lysis</a:t>
            </a:r>
            <a:r>
              <a:rPr lang="tr-TR" altLang="ja-JP" sz="1600" dirty="0" smtClean="0">
                <a:latin typeface="Arial" pitchFamily="34" charset="0"/>
                <a:ea typeface="ＭＳ Ｐゴシック" pitchFamily="34" charset="-128"/>
              </a:rPr>
              <a:t> </a:t>
            </a:r>
            <a:endParaRPr lang="en-US" sz="1600" b="1" dirty="0">
              <a:solidFill>
                <a:schemeClr val="tx2"/>
              </a:solidFill>
            </a:endParaRPr>
          </a:p>
          <a:p>
            <a:pPr marL="342900" lvl="1" indent="-342900" eaLnBrk="0" hangingPunct="0">
              <a:lnSpc>
                <a:spcPct val="90000"/>
              </a:lnSpc>
              <a:spcBef>
                <a:spcPts val="600"/>
              </a:spcBef>
              <a:spcAft>
                <a:spcPts val="600"/>
              </a:spcAft>
              <a:buClr>
                <a:schemeClr val="tx2"/>
              </a:buClr>
              <a:buFont typeface="Wingdings" charset="0"/>
              <a:buChar char="l"/>
            </a:pPr>
            <a:r>
              <a:rPr lang="tr-TR" sz="1400" dirty="0" err="1"/>
              <a:t>KKH’leri</a:t>
            </a:r>
            <a:r>
              <a:rPr lang="tr-TR" sz="1400" dirty="0"/>
              <a:t> için </a:t>
            </a:r>
            <a:r>
              <a:rPr lang="tr-TR" sz="1400" dirty="0" err="1"/>
              <a:t>komplemanın</a:t>
            </a:r>
            <a:r>
              <a:rPr lang="tr-TR" sz="1400" dirty="0"/>
              <a:t> aracılık ettiği </a:t>
            </a:r>
            <a:r>
              <a:rPr lang="tr-TR" sz="1400" dirty="0" err="1"/>
              <a:t>lizise</a:t>
            </a:r>
            <a:r>
              <a:rPr lang="tr-TR" sz="1400" dirty="0"/>
              <a:t> karşı savunma kalkanı oluşturur.</a:t>
            </a:r>
            <a:endParaRPr lang="en-US" sz="1400" dirty="0"/>
          </a:p>
          <a:p>
            <a:pPr marL="342900" lvl="1" indent="-342900" eaLnBrk="0" hangingPunct="0">
              <a:lnSpc>
                <a:spcPct val="90000"/>
              </a:lnSpc>
              <a:spcBef>
                <a:spcPts val="600"/>
              </a:spcBef>
              <a:spcAft>
                <a:spcPts val="600"/>
              </a:spcAft>
              <a:buClr>
                <a:schemeClr val="tx2"/>
              </a:buClr>
              <a:buFont typeface="Wingdings" charset="0"/>
              <a:buChar char="l"/>
            </a:pPr>
            <a:r>
              <a:rPr lang="tr-TR" sz="1400" dirty="0" err="1"/>
              <a:t>Membran</a:t>
            </a:r>
            <a:r>
              <a:rPr lang="tr-TR" sz="1400" dirty="0"/>
              <a:t> atak kompleksinin bir araya gelmesini </a:t>
            </a:r>
            <a:r>
              <a:rPr lang="tr-TR" sz="1400" dirty="0" err="1"/>
              <a:t>inhibe</a:t>
            </a:r>
            <a:r>
              <a:rPr lang="tr-TR" sz="1400" dirty="0"/>
              <a:t> eder</a:t>
            </a:r>
            <a:endParaRPr lang="en-US" sz="1400" dirty="0"/>
          </a:p>
        </p:txBody>
      </p:sp>
      <p:sp>
        <p:nvSpPr>
          <p:cNvPr id="1024" name="Dikdörtgen 1023"/>
          <p:cNvSpPr/>
          <p:nvPr/>
        </p:nvSpPr>
        <p:spPr>
          <a:xfrm>
            <a:off x="459168" y="5657671"/>
            <a:ext cx="8114086" cy="923330"/>
          </a:xfrm>
          <a:prstGeom prst="rect">
            <a:avLst/>
          </a:prstGeom>
        </p:spPr>
        <p:txBody>
          <a:bodyPr wrap="square">
            <a:spAutoFit/>
          </a:bodyPr>
          <a:lstStyle/>
          <a:p>
            <a:r>
              <a:rPr lang="tr-TR" altLang="tr-TR" dirty="0" smtClean="0">
                <a:latin typeface="Arial" pitchFamily="34" charset="0"/>
                <a:ea typeface="ＭＳ Ｐゴシック" pitchFamily="34" charset="-128"/>
              </a:rPr>
              <a:t>Özellikle CD59  </a:t>
            </a:r>
            <a:r>
              <a:rPr lang="tr-TR" altLang="ja-JP" dirty="0" smtClean="0">
                <a:latin typeface="Arial" pitchFamily="34" charset="0"/>
                <a:ea typeface="ＭＳ Ｐゴシック" pitchFamily="34" charset="-128"/>
              </a:rPr>
              <a:t>ve CD55 </a:t>
            </a:r>
            <a:r>
              <a:rPr lang="ja-JP" altLang="tr-TR" dirty="0" smtClean="0">
                <a:latin typeface="Arial" pitchFamily="34" charset="0"/>
                <a:ea typeface="ヒラギノ角ゴ Pro W3" charset="-128"/>
              </a:rPr>
              <a:t>“</a:t>
            </a:r>
            <a:r>
              <a:rPr lang="tr-TR" altLang="ja-JP" dirty="0" err="1">
                <a:solidFill>
                  <a:srgbClr val="FF0000"/>
                </a:solidFill>
                <a:latin typeface="Arial" pitchFamily="34" charset="0"/>
                <a:ea typeface="ＭＳ Ｐゴシック" pitchFamily="34" charset="-128"/>
              </a:rPr>
              <a:t>kompleman</a:t>
            </a:r>
            <a:r>
              <a:rPr lang="tr-TR" altLang="ja-JP" dirty="0">
                <a:solidFill>
                  <a:srgbClr val="FF0000"/>
                </a:solidFill>
                <a:latin typeface="Arial" pitchFamily="34" charset="0"/>
                <a:ea typeface="ＭＳ Ｐゴシック" pitchFamily="34" charset="-128"/>
              </a:rPr>
              <a:t> </a:t>
            </a:r>
            <a:r>
              <a:rPr lang="tr-TR" altLang="ja-JP" dirty="0" smtClean="0">
                <a:solidFill>
                  <a:srgbClr val="FF0000"/>
                </a:solidFill>
                <a:latin typeface="Arial" pitchFamily="34" charset="0"/>
                <a:ea typeface="ＭＳ Ｐゴシック" pitchFamily="34" charset="-128"/>
              </a:rPr>
              <a:t>bağlayıcı proteinlerin</a:t>
            </a:r>
            <a:r>
              <a:rPr lang="ja-JP" altLang="tr-TR" dirty="0" smtClean="0">
                <a:latin typeface="Arial" pitchFamily="34" charset="0"/>
                <a:ea typeface="ヒラギノ角ゴ Pro W3" charset="-128"/>
              </a:rPr>
              <a:t>”</a:t>
            </a:r>
            <a:r>
              <a:rPr lang="tr-TR" altLang="ja-JP" dirty="0" smtClean="0">
                <a:latin typeface="Arial" pitchFamily="34" charset="0"/>
                <a:ea typeface="ＭＳ Ｐゴシック" pitchFamily="34" charset="-128"/>
              </a:rPr>
              <a:t> </a:t>
            </a:r>
            <a:r>
              <a:rPr lang="tr-TR" altLang="ja-JP" dirty="0">
                <a:latin typeface="Arial" pitchFamily="34" charset="0"/>
                <a:ea typeface="ＭＳ Ｐゴシック" pitchFamily="34" charset="-128"/>
              </a:rPr>
              <a:t>yokluğu nedeni ile eritrositler </a:t>
            </a:r>
            <a:r>
              <a:rPr lang="tr-TR" altLang="ja-JP" dirty="0" err="1">
                <a:latin typeface="Arial" pitchFamily="34" charset="0"/>
                <a:ea typeface="ＭＳ Ｐゴシック" pitchFamily="34" charset="-128"/>
              </a:rPr>
              <a:t>komplemanın</a:t>
            </a:r>
            <a:r>
              <a:rPr lang="tr-TR" altLang="ja-JP" dirty="0">
                <a:latin typeface="Arial" pitchFamily="34" charset="0"/>
                <a:ea typeface="ＭＳ Ｐゴシック" pitchFamily="34" charset="-128"/>
              </a:rPr>
              <a:t> </a:t>
            </a:r>
            <a:r>
              <a:rPr lang="tr-TR" altLang="ja-JP" dirty="0" err="1">
                <a:latin typeface="Arial" pitchFamily="34" charset="0"/>
                <a:ea typeface="ＭＳ Ｐゴシック" pitchFamily="34" charset="-128"/>
              </a:rPr>
              <a:t>hemolitik</a:t>
            </a:r>
            <a:r>
              <a:rPr lang="tr-TR" altLang="ja-JP" dirty="0">
                <a:latin typeface="Arial" pitchFamily="34" charset="0"/>
                <a:ea typeface="ＭＳ Ｐゴシック" pitchFamily="34" charset="-128"/>
              </a:rPr>
              <a:t> etkisine karşı aşırı duyarlıdır ve buna bağlı aralıklı </a:t>
            </a:r>
            <a:r>
              <a:rPr lang="tr-TR" altLang="ja-JP" dirty="0" err="1">
                <a:latin typeface="Arial" pitchFamily="34" charset="0"/>
                <a:ea typeface="ＭＳ Ｐゴシック" pitchFamily="34" charset="-128"/>
              </a:rPr>
              <a:t>hemoglobinüri</a:t>
            </a:r>
            <a:r>
              <a:rPr lang="tr-TR" altLang="ja-JP" dirty="0">
                <a:latin typeface="Arial" pitchFamily="34" charset="0"/>
                <a:ea typeface="ＭＳ Ｐゴシック" pitchFamily="34" charset="-128"/>
              </a:rPr>
              <a:t> vardır. </a:t>
            </a:r>
            <a:endParaRPr lang="tr-TR" dirty="0"/>
          </a:p>
        </p:txBody>
      </p:sp>
      <p:pic>
        <p:nvPicPr>
          <p:cNvPr id="1032" name="Picture 6" descr="ThreeRBCsPathophys"/>
          <p:cNvPicPr>
            <a:picLocks noChangeAspect="1" noChangeArrowheads="1"/>
          </p:cNvPicPr>
          <p:nvPr/>
        </p:nvPicPr>
        <p:blipFill>
          <a:blip r:embed="rId4">
            <a:extLst>
              <a:ext uri="{28A0092B-C50C-407E-A947-70E740481C1C}">
                <a14:useLocalDpi xmlns:a14="http://schemas.microsoft.com/office/drawing/2010/main" val="0"/>
              </a:ext>
            </a:extLst>
          </a:blip>
          <a:srcRect l="31535" r="37816" b="37517"/>
          <a:stretch>
            <a:fillRect/>
          </a:stretch>
        </p:blipFill>
        <p:spPr bwMode="auto">
          <a:xfrm>
            <a:off x="1033516" y="3340926"/>
            <a:ext cx="7354908" cy="216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592" y="2892773"/>
            <a:ext cx="7128792" cy="257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8039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767"/>
                                        </p:tgtEl>
                                      </p:cBhvr>
                                    </p:animEffect>
                                    <p:set>
                                      <p:cBhvr>
                                        <p:cTn id="7" dur="1" fill="hold">
                                          <p:stCondLst>
                                            <p:cond delay="1999"/>
                                          </p:stCondLst>
                                        </p:cTn>
                                        <p:tgtEl>
                                          <p:spTgt spid="76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766"/>
                                        </p:tgtEl>
                                      </p:cBhvr>
                                    </p:animEffect>
                                    <p:set>
                                      <p:cBhvr>
                                        <p:cTn id="10" dur="1" fill="hold">
                                          <p:stCondLst>
                                            <p:cond delay="1999"/>
                                          </p:stCondLst>
                                        </p:cTn>
                                        <p:tgtEl>
                                          <p:spTgt spid="76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2712"/>
                                        </p:tgtEl>
                                      </p:cBhvr>
                                    </p:animEffect>
                                    <p:set>
                                      <p:cBhvr>
                                        <p:cTn id="13" dur="1" fill="hold">
                                          <p:stCondLst>
                                            <p:cond delay="1999"/>
                                          </p:stCondLst>
                                        </p:cTn>
                                        <p:tgtEl>
                                          <p:spTgt spid="12712"/>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409620"/>
                                        </p:tgtEl>
                                      </p:cBhvr>
                                    </p:animEffect>
                                    <p:set>
                                      <p:cBhvr>
                                        <p:cTn id="16" dur="1" fill="hold">
                                          <p:stCondLst>
                                            <p:cond delay="1999"/>
                                          </p:stCondLst>
                                        </p:cTn>
                                        <p:tgtEl>
                                          <p:spTgt spid="409620"/>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7" presetClass="exit" presetSubtype="2" fill="hold" nodeType="clickEffect">
                                  <p:stCondLst>
                                    <p:cond delay="0"/>
                                  </p:stCondLst>
                                  <p:childTnLst>
                                    <p:anim calcmode="lin" valueType="num">
                                      <p:cBhvr additive="base">
                                        <p:cTn id="20" dur="3000"/>
                                        <p:tgtEl>
                                          <p:spTgt spid="2"/>
                                        </p:tgtEl>
                                        <p:attrNameLst>
                                          <p:attrName>ppt_x</p:attrName>
                                        </p:attrNameLst>
                                      </p:cBhvr>
                                      <p:tavLst>
                                        <p:tav tm="0">
                                          <p:val>
                                            <p:strVal val="ppt_x"/>
                                          </p:val>
                                        </p:tav>
                                        <p:tav tm="100000">
                                          <p:val>
                                            <p:strVal val="1+ppt_w/2"/>
                                          </p:val>
                                        </p:tav>
                                      </p:tavLst>
                                    </p:anim>
                                    <p:anim calcmode="lin" valueType="num">
                                      <p:cBhvr additive="base">
                                        <p:cTn id="21" dur="3000"/>
                                        <p:tgtEl>
                                          <p:spTgt spid="2"/>
                                        </p:tgtEl>
                                        <p:attrNameLst>
                                          <p:attrName>ppt_y</p:attrName>
                                        </p:attrNameLst>
                                      </p:cBhvr>
                                      <p:tavLst>
                                        <p:tav tm="0">
                                          <p:val>
                                            <p:strVal val="ppt_y"/>
                                          </p:val>
                                        </p:tav>
                                        <p:tav tm="100000">
                                          <p:val>
                                            <p:strVal val="ppt_y"/>
                                          </p:val>
                                        </p:tav>
                                      </p:tavLst>
                                    </p:anim>
                                    <p:set>
                                      <p:cBhvr>
                                        <p:cTn id="22" dur="1" fill="hold">
                                          <p:stCondLst>
                                            <p:cond delay="2999"/>
                                          </p:stCondLst>
                                        </p:cTn>
                                        <p:tgtEl>
                                          <p:spTgt spid="2"/>
                                        </p:tgtEl>
                                        <p:attrNameLst>
                                          <p:attrName>style.visibility</p:attrName>
                                        </p:attrNameLst>
                                      </p:cBhvr>
                                      <p:to>
                                        <p:strVal val="hidden"/>
                                      </p:to>
                                    </p:set>
                                  </p:childTnLst>
                                </p:cTn>
                              </p:par>
                              <p:par>
                                <p:cTn id="23" presetID="7" presetClass="exit" presetSubtype="8" fill="hold" nodeType="withEffect">
                                  <p:stCondLst>
                                    <p:cond delay="0"/>
                                  </p:stCondLst>
                                  <p:childTnLst>
                                    <p:anim calcmode="lin" valueType="num">
                                      <p:cBhvr additive="base">
                                        <p:cTn id="24" dur="3000"/>
                                        <p:tgtEl>
                                          <p:spTgt spid="3"/>
                                        </p:tgtEl>
                                        <p:attrNameLst>
                                          <p:attrName>ppt_x</p:attrName>
                                        </p:attrNameLst>
                                      </p:cBhvr>
                                      <p:tavLst>
                                        <p:tav tm="0">
                                          <p:val>
                                            <p:strVal val="ppt_x"/>
                                          </p:val>
                                        </p:tav>
                                        <p:tav tm="100000">
                                          <p:val>
                                            <p:strVal val="0-ppt_w/2"/>
                                          </p:val>
                                        </p:tav>
                                      </p:tavLst>
                                    </p:anim>
                                    <p:anim calcmode="lin" valueType="num">
                                      <p:cBhvr additive="base">
                                        <p:cTn id="25" dur="3000"/>
                                        <p:tgtEl>
                                          <p:spTgt spid="3"/>
                                        </p:tgtEl>
                                        <p:attrNameLst>
                                          <p:attrName>ppt_y</p:attrName>
                                        </p:attrNameLst>
                                      </p:cBhvr>
                                      <p:tavLst>
                                        <p:tav tm="0">
                                          <p:val>
                                            <p:strVal val="ppt_y"/>
                                          </p:val>
                                        </p:tav>
                                        <p:tav tm="100000">
                                          <p:val>
                                            <p:strVal val="ppt_y"/>
                                          </p:val>
                                        </p:tav>
                                      </p:tavLst>
                                    </p:anim>
                                    <p:set>
                                      <p:cBhvr>
                                        <p:cTn id="26" dur="1" fill="hold">
                                          <p:stCondLst>
                                            <p:cond delay="2999"/>
                                          </p:stCondLst>
                                        </p:cTn>
                                        <p:tgtEl>
                                          <p:spTgt spid="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anim calcmode="lin" valueType="num">
                                      <p:cBhvr>
                                        <p:cTn id="31" dur="500" fill="hold"/>
                                        <p:tgtEl>
                                          <p:spTgt spid="1032"/>
                                        </p:tgtEl>
                                        <p:attrNameLst>
                                          <p:attrName>ppt_w</p:attrName>
                                        </p:attrNameLst>
                                      </p:cBhvr>
                                      <p:tavLst>
                                        <p:tav tm="0">
                                          <p:val>
                                            <p:fltVal val="0"/>
                                          </p:val>
                                        </p:tav>
                                        <p:tav tm="100000">
                                          <p:val>
                                            <p:strVal val="#ppt_w"/>
                                          </p:val>
                                        </p:tav>
                                      </p:tavLst>
                                    </p:anim>
                                    <p:anim calcmode="lin" valueType="num">
                                      <p:cBhvr>
                                        <p:cTn id="32" dur="500" fill="hold"/>
                                        <p:tgtEl>
                                          <p:spTgt spid="1032"/>
                                        </p:tgtEl>
                                        <p:attrNameLst>
                                          <p:attrName>ppt_h</p:attrName>
                                        </p:attrNameLst>
                                      </p:cBhvr>
                                      <p:tavLst>
                                        <p:tav tm="0">
                                          <p:val>
                                            <p:fltVal val="0"/>
                                          </p:val>
                                        </p:tav>
                                        <p:tav tm="100000">
                                          <p:val>
                                            <p:strVal val="#ppt_h"/>
                                          </p:val>
                                        </p:tav>
                                      </p:tavLst>
                                    </p:anim>
                                    <p:animEffect transition="in" filter="fade">
                                      <p:cBhvr>
                                        <p:cTn id="33" dur="500"/>
                                        <p:tgtEl>
                                          <p:spTgt spid="103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170"/>
                                        </p:tgtEl>
                                        <p:attrNameLst>
                                          <p:attrName>style.visibility</p:attrName>
                                        </p:attrNameLst>
                                      </p:cBhvr>
                                      <p:to>
                                        <p:strVal val="visible"/>
                                      </p:to>
                                    </p:set>
                                    <p:animEffect transition="in" filter="fade">
                                      <p:cBhvr>
                                        <p:cTn id="38"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610393" y="308507"/>
            <a:ext cx="7934325" cy="596899"/>
          </a:xfrm>
        </p:spPr>
        <p:txBody>
          <a:bodyPr>
            <a:noAutofit/>
          </a:bodyPr>
          <a:lstStyle/>
          <a:p>
            <a:pPr eaLnBrk="1" hangingPunct="1"/>
            <a:r>
              <a:rPr lang="tr-TR" sz="2000" b="1" dirty="0" smtClean="0">
                <a:latin typeface="Arial" charset="0"/>
                <a:cs typeface="Arial" charset="0"/>
              </a:rPr>
              <a:t>PROGRESİF BİR KRONİK HEMOLİZ HASTALIĞIDIR</a:t>
            </a:r>
            <a:endParaRPr lang="en-GB" sz="2000" b="1" dirty="0">
              <a:latin typeface="Arial" charset="0"/>
              <a:cs typeface="Arial" charset="0"/>
            </a:endParaRPr>
          </a:p>
        </p:txBody>
      </p:sp>
      <p:sp>
        <p:nvSpPr>
          <p:cNvPr id="117765" name="Rectangle 11"/>
          <p:cNvSpPr>
            <a:spLocks noGrp="1" noChangeArrowheads="1"/>
          </p:cNvSpPr>
          <p:nvPr>
            <p:ph idx="4294967295"/>
          </p:nvPr>
        </p:nvSpPr>
        <p:spPr>
          <a:xfrm>
            <a:off x="224135" y="1484784"/>
            <a:ext cx="8578850" cy="2592288"/>
          </a:xfrm>
        </p:spPr>
        <p:txBody>
          <a:bodyPr>
            <a:normAutofit fontScale="92500"/>
          </a:bodyPr>
          <a:lstStyle/>
          <a:p>
            <a:pPr marL="0" indent="0" eaLnBrk="1" hangingPunct="1">
              <a:lnSpc>
                <a:spcPct val="220000"/>
              </a:lnSpc>
              <a:buNone/>
            </a:pPr>
            <a:endParaRPr lang="en-GB" sz="1600" baseline="30000" dirty="0">
              <a:latin typeface="Arial" charset="0"/>
              <a:cs typeface="Arial" charset="0"/>
            </a:endParaRPr>
          </a:p>
          <a:p>
            <a:pPr marL="469900" indent="-469900" algn="just" eaLnBrk="1" hangingPunct="1">
              <a:lnSpc>
                <a:spcPct val="220000"/>
              </a:lnSpc>
            </a:pPr>
            <a:r>
              <a:rPr lang="tr-TR" altLang="tr-TR" sz="1600" b="1" dirty="0">
                <a:ea typeface="ＭＳ Ｐゴシック" pitchFamily="34" charset="-128"/>
              </a:rPr>
              <a:t>PNH; PIG-A geninde kazanılmış mutasyon ile karakterizedir.</a:t>
            </a:r>
          </a:p>
          <a:p>
            <a:pPr marL="469900" indent="-469900" algn="just" eaLnBrk="1" hangingPunct="1">
              <a:lnSpc>
                <a:spcPct val="220000"/>
              </a:lnSpc>
            </a:pPr>
            <a:r>
              <a:rPr lang="tr-TR" altLang="tr-TR" sz="1600" dirty="0">
                <a:ea typeface="ＭＳ Ｐゴシック" pitchFamily="34" charset="-128"/>
              </a:rPr>
              <a:t>Mutasyon sonucu, enzim sentezi </a:t>
            </a:r>
            <a:r>
              <a:rPr lang="tr-TR" altLang="tr-TR" sz="1600" dirty="0" err="1">
                <a:ea typeface="ＭＳ Ｐゴシック" pitchFamily="34" charset="-128"/>
              </a:rPr>
              <a:t>inhibe</a:t>
            </a:r>
            <a:r>
              <a:rPr lang="tr-TR" altLang="tr-TR" sz="1600" dirty="0">
                <a:ea typeface="ＭＳ Ｐゴシック" pitchFamily="34" charset="-128"/>
              </a:rPr>
              <a:t> olur ve  </a:t>
            </a:r>
            <a:r>
              <a:rPr lang="tr-TR" altLang="tr-TR" sz="1600" dirty="0" err="1">
                <a:solidFill>
                  <a:srgbClr val="FF0000"/>
                </a:solidFill>
                <a:ea typeface="ＭＳ Ｐゴシック" pitchFamily="34" charset="-128"/>
              </a:rPr>
              <a:t>glikozil</a:t>
            </a:r>
            <a:r>
              <a:rPr lang="tr-TR" altLang="tr-TR" sz="1600" dirty="0">
                <a:solidFill>
                  <a:srgbClr val="FF0000"/>
                </a:solidFill>
                <a:ea typeface="ＭＳ Ｐゴシック" pitchFamily="34" charset="-128"/>
              </a:rPr>
              <a:t> </a:t>
            </a:r>
            <a:r>
              <a:rPr lang="tr-TR" altLang="tr-TR" sz="1600" dirty="0" err="1">
                <a:solidFill>
                  <a:srgbClr val="FF0000"/>
                </a:solidFill>
                <a:ea typeface="ＭＳ Ｐゴシック" pitchFamily="34" charset="-128"/>
              </a:rPr>
              <a:t>fosfotidil</a:t>
            </a:r>
            <a:r>
              <a:rPr lang="tr-TR" altLang="tr-TR" sz="1600" dirty="0">
                <a:solidFill>
                  <a:srgbClr val="FF0000"/>
                </a:solidFill>
                <a:ea typeface="ＭＳ Ｐゴシック" pitchFamily="34" charset="-128"/>
              </a:rPr>
              <a:t> </a:t>
            </a:r>
            <a:r>
              <a:rPr lang="tr-TR" altLang="tr-TR" sz="1600" dirty="0" err="1">
                <a:solidFill>
                  <a:srgbClr val="FF0000"/>
                </a:solidFill>
                <a:ea typeface="ＭＳ Ｐゴシック" pitchFamily="34" charset="-128"/>
              </a:rPr>
              <a:t>inozitol</a:t>
            </a:r>
            <a:r>
              <a:rPr lang="tr-TR" altLang="tr-TR" sz="1600" dirty="0">
                <a:solidFill>
                  <a:srgbClr val="FF0000"/>
                </a:solidFill>
                <a:ea typeface="ＭＳ Ｐゴシック" pitchFamily="34" charset="-128"/>
              </a:rPr>
              <a:t> </a:t>
            </a:r>
            <a:r>
              <a:rPr lang="tr-TR" altLang="tr-TR" sz="1600" dirty="0">
                <a:ea typeface="ＭＳ Ｐゴシック" pitchFamily="34" charset="-128"/>
              </a:rPr>
              <a:t>sentezlenmez. </a:t>
            </a:r>
            <a:r>
              <a:rPr lang="tr-TR" altLang="tr-TR" sz="1600" dirty="0" smtClean="0">
                <a:ea typeface="ＭＳ Ｐゴシック" pitchFamily="34" charset="-128"/>
              </a:rPr>
              <a:t>       Bu </a:t>
            </a:r>
            <a:r>
              <a:rPr lang="tr-TR" altLang="tr-TR" sz="1600" dirty="0">
                <a:ea typeface="ＭＳ Ｐゴシック" pitchFamily="34" charset="-128"/>
              </a:rPr>
              <a:t>madde hücre </a:t>
            </a:r>
            <a:r>
              <a:rPr lang="tr-TR" altLang="tr-TR" sz="1600" dirty="0" err="1">
                <a:ea typeface="ＭＳ Ｐゴシック" pitchFamily="34" charset="-128"/>
              </a:rPr>
              <a:t>membranında</a:t>
            </a:r>
            <a:r>
              <a:rPr lang="tr-TR" altLang="tr-TR" sz="1600" dirty="0">
                <a:ea typeface="ＭＳ Ｐゴシック" pitchFamily="34" charset="-128"/>
              </a:rPr>
              <a:t> </a:t>
            </a:r>
            <a:r>
              <a:rPr lang="tr-TR" altLang="tr-TR" sz="1600" dirty="0" err="1">
                <a:ea typeface="ＭＳ Ｐゴシック" pitchFamily="34" charset="-128"/>
              </a:rPr>
              <a:t>kompleman</a:t>
            </a:r>
            <a:r>
              <a:rPr lang="tr-TR" altLang="tr-TR" sz="1600" dirty="0">
                <a:ea typeface="ＭＳ Ｐゴシック" pitchFamily="34" charset="-128"/>
              </a:rPr>
              <a:t> aktivasyonunu </a:t>
            </a:r>
            <a:r>
              <a:rPr lang="tr-TR" altLang="tr-TR" sz="1600" dirty="0" err="1">
                <a:ea typeface="ＭＳ Ｐゴシック" pitchFamily="34" charset="-128"/>
              </a:rPr>
              <a:t>inhibe</a:t>
            </a:r>
            <a:r>
              <a:rPr lang="tr-TR" altLang="tr-TR" sz="1600" dirty="0">
                <a:ea typeface="ＭＳ Ｐゴシック" pitchFamily="34" charset="-128"/>
              </a:rPr>
              <a:t> eder. </a:t>
            </a:r>
          </a:p>
          <a:p>
            <a:pPr marL="469900" indent="-469900" algn="just" eaLnBrk="1" hangingPunct="1">
              <a:lnSpc>
                <a:spcPct val="220000"/>
              </a:lnSpc>
            </a:pPr>
            <a:r>
              <a:rPr lang="tr-TR" altLang="tr-TR" sz="1600" dirty="0">
                <a:ea typeface="ＭＳ Ｐゴシック" pitchFamily="34" charset="-128"/>
              </a:rPr>
              <a:t>Eksikliğinde; PNH</a:t>
            </a:r>
            <a:r>
              <a:rPr lang="ja-JP" altLang="tr-TR" sz="1600" dirty="0">
                <a:latin typeface="Arial" pitchFamily="34" charset="0"/>
                <a:ea typeface="ヒラギノ角ゴ Pro W3" charset="-128"/>
              </a:rPr>
              <a:t>’</a:t>
            </a:r>
            <a:r>
              <a:rPr lang="tr-TR" altLang="ja-JP" sz="1600" dirty="0">
                <a:ea typeface="ＭＳ Ｐゴシック" pitchFamily="34" charset="-128"/>
              </a:rPr>
              <a:t>da olduğu gibi </a:t>
            </a:r>
            <a:r>
              <a:rPr lang="tr-TR" altLang="ja-JP" sz="1600" dirty="0" err="1">
                <a:ea typeface="ＭＳ Ｐゴシック" pitchFamily="34" charset="-128"/>
              </a:rPr>
              <a:t>kompleman</a:t>
            </a:r>
            <a:r>
              <a:rPr lang="tr-TR" altLang="ja-JP" sz="1600" dirty="0">
                <a:ea typeface="ＭＳ Ｐゴシック" pitchFamily="34" charset="-128"/>
              </a:rPr>
              <a:t> </a:t>
            </a:r>
            <a:r>
              <a:rPr lang="tr-TR" altLang="ja-JP" sz="1600" dirty="0" err="1">
                <a:ea typeface="ＭＳ Ｐゴシック" pitchFamily="34" charset="-128"/>
              </a:rPr>
              <a:t>aracılıklı</a:t>
            </a:r>
            <a:r>
              <a:rPr lang="tr-TR" altLang="ja-JP" sz="1600" dirty="0">
                <a:ea typeface="ＭＳ Ｐゴシック" pitchFamily="34" charset="-128"/>
              </a:rPr>
              <a:t> </a:t>
            </a:r>
            <a:r>
              <a:rPr lang="tr-TR" altLang="ja-JP" sz="1600" dirty="0" err="1">
                <a:ea typeface="ＭＳ Ｐゴシック" pitchFamily="34" charset="-128"/>
              </a:rPr>
              <a:t>hemoliz</a:t>
            </a:r>
            <a:r>
              <a:rPr lang="tr-TR" altLang="ja-JP" sz="1600" dirty="0">
                <a:ea typeface="ＭＳ Ｐゴシック" pitchFamily="34" charset="-128"/>
              </a:rPr>
              <a:t> meydana gelir. </a:t>
            </a:r>
            <a:endParaRPr lang="tr-TR" altLang="tr-TR" sz="1600" dirty="0">
              <a:ea typeface="ＭＳ Ｐゴシック" pitchFamily="34" charset="-128"/>
            </a:endParaRPr>
          </a:p>
          <a:p>
            <a:pPr eaLnBrk="1" hangingPunct="1">
              <a:lnSpc>
                <a:spcPct val="220000"/>
              </a:lnSpc>
            </a:pPr>
            <a:endParaRPr lang="en-GB" sz="1600" dirty="0">
              <a:latin typeface="Arial" charset="0"/>
              <a:cs typeface="Arial" charset="0"/>
            </a:endParaRPr>
          </a:p>
        </p:txBody>
      </p:sp>
      <p:pic>
        <p:nvPicPr>
          <p:cNvPr id="7171" name="Picture 4" descr="ThreeRBCsPathophys"/>
          <p:cNvPicPr>
            <a:picLocks noChangeAspect="1" noChangeArrowheads="1"/>
          </p:cNvPicPr>
          <p:nvPr/>
        </p:nvPicPr>
        <p:blipFill>
          <a:blip r:embed="rId3">
            <a:extLst>
              <a:ext uri="{28A0092B-C50C-407E-A947-70E740481C1C}">
                <a14:useLocalDpi xmlns:a14="http://schemas.microsoft.com/office/drawing/2010/main" val="0"/>
              </a:ext>
            </a:extLst>
          </a:blip>
          <a:srcRect r="73686" b="36887"/>
          <a:stretch>
            <a:fillRect/>
          </a:stretch>
        </p:blipFill>
        <p:spPr bwMode="auto">
          <a:xfrm>
            <a:off x="890090" y="4344468"/>
            <a:ext cx="2025725"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5" descr="ThreeRBCsPathophys"/>
          <p:cNvPicPr>
            <a:picLocks noChangeAspect="1" noChangeArrowheads="1"/>
          </p:cNvPicPr>
          <p:nvPr/>
        </p:nvPicPr>
        <p:blipFill>
          <a:blip r:embed="rId3">
            <a:extLst>
              <a:ext uri="{28A0092B-C50C-407E-A947-70E740481C1C}">
                <a14:useLocalDpi xmlns:a14="http://schemas.microsoft.com/office/drawing/2010/main" val="0"/>
              </a:ext>
            </a:extLst>
          </a:blip>
          <a:srcRect l="65495" b="31767"/>
          <a:stretch>
            <a:fillRect/>
          </a:stretch>
        </p:blipFill>
        <p:spPr bwMode="auto">
          <a:xfrm>
            <a:off x="6093916" y="4368279"/>
            <a:ext cx="22225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6" descr="ThreeRBCsPathophys"/>
          <p:cNvPicPr>
            <a:picLocks noChangeAspect="1" noChangeArrowheads="1"/>
          </p:cNvPicPr>
          <p:nvPr/>
        </p:nvPicPr>
        <p:blipFill>
          <a:blip r:embed="rId3">
            <a:extLst>
              <a:ext uri="{28A0092B-C50C-407E-A947-70E740481C1C}">
                <a14:useLocalDpi xmlns:a14="http://schemas.microsoft.com/office/drawing/2010/main" val="0"/>
              </a:ext>
            </a:extLst>
          </a:blip>
          <a:srcRect l="31535" r="37816" b="37517"/>
          <a:stretch>
            <a:fillRect/>
          </a:stretch>
        </p:blipFill>
        <p:spPr bwMode="auto">
          <a:xfrm>
            <a:off x="3203848" y="4365104"/>
            <a:ext cx="201870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5" name="Text Box 7"/>
          <p:cNvSpPr txBox="1">
            <a:spLocks noChangeArrowheads="1"/>
          </p:cNvSpPr>
          <p:nvPr/>
        </p:nvSpPr>
        <p:spPr bwMode="auto">
          <a:xfrm>
            <a:off x="547191" y="5826536"/>
            <a:ext cx="2921000" cy="461665"/>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50000"/>
              </a:spcBef>
            </a:pPr>
            <a:r>
              <a:rPr lang="en-GB" sz="1200" b="1" dirty="0"/>
              <a:t>PNH </a:t>
            </a:r>
            <a:r>
              <a:rPr lang="tr-TR" sz="1200" b="1" dirty="0" err="1"/>
              <a:t>KKH’lerinde</a:t>
            </a:r>
            <a:r>
              <a:rPr lang="en-GB" sz="1200" b="1" dirty="0"/>
              <a:t> terminal </a:t>
            </a:r>
            <a:r>
              <a:rPr lang="tr-TR" sz="1200" b="1" dirty="0" err="1"/>
              <a:t>kompleman</a:t>
            </a:r>
            <a:r>
              <a:rPr lang="tr-TR" sz="1200" b="1" dirty="0"/>
              <a:t> inhibitörü yoktur</a:t>
            </a:r>
            <a:endParaRPr lang="en-GB" sz="1200" b="1" dirty="0"/>
          </a:p>
        </p:txBody>
      </p:sp>
      <p:sp>
        <p:nvSpPr>
          <p:cNvPr id="370696" name="Text Box 8"/>
          <p:cNvSpPr txBox="1">
            <a:spLocks noChangeArrowheads="1"/>
          </p:cNvSpPr>
          <p:nvPr/>
        </p:nvSpPr>
        <p:spPr bwMode="auto">
          <a:xfrm>
            <a:off x="3417391" y="5918868"/>
            <a:ext cx="2192338" cy="276999"/>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a:spcBef>
                <a:spcPct val="50000"/>
              </a:spcBef>
            </a:pPr>
            <a:r>
              <a:rPr lang="tr-TR" sz="1200" b="1" dirty="0"/>
              <a:t>K</a:t>
            </a:r>
            <a:r>
              <a:rPr lang="en-GB" sz="1200" b="1" dirty="0" err="1"/>
              <a:t>omplemen</a:t>
            </a:r>
            <a:r>
              <a:rPr lang="tr-TR" sz="1200" b="1" dirty="0"/>
              <a:t> </a:t>
            </a:r>
            <a:r>
              <a:rPr lang="en-GB" sz="1200" b="1" dirty="0"/>
              <a:t> </a:t>
            </a:r>
            <a:r>
              <a:rPr lang="en-GB" sz="1200" b="1" dirty="0" err="1"/>
              <a:t>ata</a:t>
            </a:r>
            <a:r>
              <a:rPr lang="tr-TR" sz="1200" b="1" dirty="0" err="1"/>
              <a:t>ğı</a:t>
            </a:r>
            <a:endParaRPr lang="en-GB" sz="1200" b="1" dirty="0"/>
          </a:p>
        </p:txBody>
      </p:sp>
      <p:sp>
        <p:nvSpPr>
          <p:cNvPr id="370697" name="Text Box 9"/>
          <p:cNvSpPr txBox="1">
            <a:spLocks noChangeArrowheads="1"/>
          </p:cNvSpPr>
          <p:nvPr/>
        </p:nvSpPr>
        <p:spPr bwMode="auto">
          <a:xfrm>
            <a:off x="5971083" y="5864636"/>
            <a:ext cx="2627908" cy="461665"/>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50000"/>
              </a:spcBef>
            </a:pPr>
            <a:r>
              <a:rPr lang="en-GB" sz="1200" b="1" dirty="0"/>
              <a:t>PNH </a:t>
            </a:r>
            <a:r>
              <a:rPr lang="tr-TR" sz="1200" b="1" dirty="0" err="1"/>
              <a:t>KKH’leri</a:t>
            </a:r>
            <a:r>
              <a:rPr lang="tr-TR" sz="1200" b="1" dirty="0"/>
              <a:t> </a:t>
            </a:r>
            <a:r>
              <a:rPr lang="tr-TR" sz="1200" b="1" dirty="0" err="1"/>
              <a:t>lizise</a:t>
            </a:r>
            <a:r>
              <a:rPr lang="tr-TR" sz="1200" b="1" dirty="0"/>
              <a:t> uğrar ve içeriği plazmaya dökülür</a:t>
            </a:r>
            <a:endParaRPr lang="en-GB" sz="1200" b="1" dirty="0"/>
          </a:p>
        </p:txBody>
      </p:sp>
    </p:spTree>
    <p:extLst>
      <p:ext uri="{BB962C8B-B14F-4D97-AF65-F5344CB8AC3E}">
        <p14:creationId xmlns:p14="http://schemas.microsoft.com/office/powerpoint/2010/main" val="50384369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2586919" y="5665527"/>
            <a:ext cx="2305178" cy="627556"/>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4" name="Text Box 44"/>
          <p:cNvSpPr txBox="1">
            <a:spLocks noChangeArrowheads="1"/>
          </p:cNvSpPr>
          <p:nvPr/>
        </p:nvSpPr>
        <p:spPr bwMode="auto">
          <a:xfrm>
            <a:off x="2585379" y="5652743"/>
            <a:ext cx="2305050" cy="600861"/>
          </a:xfrm>
          <a:prstGeom prst="rect">
            <a:avLst/>
          </a:prstGeom>
          <a:solidFill>
            <a:srgbClr val="F96A1B">
              <a:lumMod val="75000"/>
            </a:srgbClr>
          </a:solidFill>
          <a:ln>
            <a:noFill/>
          </a:ln>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Arial" charset="0"/>
                <a:ea typeface="ＭＳ Ｐゴシック" charset="0"/>
                <a:cs typeface="ＭＳ Ｐゴシック" charset="0"/>
              </a:rPr>
              <a:t>ANEMİ</a:t>
            </a:r>
            <a:endParaRPr kumimoji="0" lang="en-US" sz="1200" b="1" i="0" u="none" strike="noStrike" kern="0" cap="none" spc="0" normalizeH="0" baseline="0" noProof="0" dirty="0">
              <a:ln>
                <a:noFill/>
              </a:ln>
              <a:solidFill>
                <a:srgbClr val="000000"/>
              </a:solidFill>
              <a:effectLst/>
              <a:uLnTx/>
              <a:uFillTx/>
              <a:latin typeface="Arial" charset="0"/>
              <a:ea typeface="ＭＳ Ｐゴシック" charset="0"/>
              <a:cs typeface="ＭＳ Ｐゴシック" charset="0"/>
            </a:endParaRPr>
          </a:p>
        </p:txBody>
      </p:sp>
      <p:sp>
        <p:nvSpPr>
          <p:cNvPr id="5" name="AutoShape 13"/>
          <p:cNvSpPr>
            <a:spLocks noChangeArrowheads="1"/>
          </p:cNvSpPr>
          <p:nvPr/>
        </p:nvSpPr>
        <p:spPr bwMode="auto">
          <a:xfrm>
            <a:off x="1747179" y="3408018"/>
            <a:ext cx="1325562" cy="568557"/>
          </a:xfrm>
          <a:prstGeom prst="roundRect">
            <a:avLst>
              <a:gd name="adj" fmla="val 16667"/>
            </a:avLst>
          </a:prstGeom>
          <a:solidFill>
            <a:srgbClr val="000000"/>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 name="Text Box 2"/>
          <p:cNvSpPr txBox="1">
            <a:spLocks noChangeArrowheads="1"/>
          </p:cNvSpPr>
          <p:nvPr/>
        </p:nvSpPr>
        <p:spPr bwMode="auto">
          <a:xfrm>
            <a:off x="470829" y="1683994"/>
            <a:ext cx="2044700" cy="1112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tr-TR" sz="1200" b="1">
                <a:solidFill>
                  <a:srgbClr val="000000"/>
                </a:solidFill>
                <a:cs typeface="Arial Unicode MS" charset="0"/>
              </a:rPr>
              <a:t>KKH’leri</a:t>
            </a:r>
            <a:r>
              <a:rPr lang="en-US" sz="1200" b="1">
                <a:solidFill>
                  <a:srgbClr val="000000"/>
                </a:solidFill>
                <a:cs typeface="Arial Unicode MS" charset="0"/>
              </a:rPr>
              <a:t> </a:t>
            </a:r>
            <a:r>
              <a:rPr lang="tr-TR" sz="1200" b="1">
                <a:solidFill>
                  <a:srgbClr val="000000"/>
                </a:solidFill>
                <a:cs typeface="Arial Unicode MS" charset="0"/>
              </a:rPr>
              <a:t>kompleman atağından bir terminal kompleman inhibitörleri kalkanı tarafından korunurlar </a:t>
            </a:r>
          </a:p>
          <a:p>
            <a:pPr algn="ctr" fontAlgn="base">
              <a:spcBef>
                <a:spcPct val="20000"/>
              </a:spcBef>
              <a:spcAft>
                <a:spcPct val="0"/>
              </a:spcAft>
              <a:buClr>
                <a:srgbClr val="4F81BD"/>
              </a:buClr>
              <a:buSzPct val="90000"/>
              <a:buFont typeface="Wingdings" charset="0"/>
              <a:buNone/>
            </a:pPr>
            <a:endParaRPr lang="en-US" sz="1200" b="1">
              <a:solidFill>
                <a:srgbClr val="000000"/>
              </a:solidFill>
              <a:cs typeface="Arial Unicode MS" charset="0"/>
            </a:endParaRPr>
          </a:p>
        </p:txBody>
      </p:sp>
      <p:sp>
        <p:nvSpPr>
          <p:cNvPr id="7" name="Text Box 4"/>
          <p:cNvSpPr txBox="1">
            <a:spLocks noChangeArrowheads="1"/>
          </p:cNvSpPr>
          <p:nvPr/>
        </p:nvSpPr>
        <p:spPr bwMode="auto">
          <a:xfrm>
            <a:off x="724829" y="4979644"/>
            <a:ext cx="985837" cy="20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tr-TR" sz="1200" b="1">
                <a:solidFill>
                  <a:srgbClr val="000000"/>
                </a:solidFill>
                <a:cs typeface="ＭＳ Ｐゴシック" charset="0"/>
              </a:rPr>
              <a:t>Sağlam</a:t>
            </a:r>
            <a:r>
              <a:rPr lang="en-US" sz="1200" b="1">
                <a:solidFill>
                  <a:srgbClr val="000000"/>
                </a:solidFill>
                <a:cs typeface="ＭＳ Ｐゴシック" charset="0"/>
              </a:rPr>
              <a:t> </a:t>
            </a:r>
            <a:r>
              <a:rPr lang="tr-TR" sz="1200" b="1">
                <a:solidFill>
                  <a:srgbClr val="000000"/>
                </a:solidFill>
                <a:cs typeface="ＭＳ Ｐゴシック" charset="0"/>
              </a:rPr>
              <a:t>KKH</a:t>
            </a:r>
            <a:endParaRPr lang="en-US" sz="1200" b="1">
              <a:solidFill>
                <a:srgbClr val="000000"/>
              </a:solidFill>
              <a:cs typeface="ＭＳ Ｐゴシック" charset="0"/>
            </a:endParaRPr>
          </a:p>
        </p:txBody>
      </p:sp>
      <p:sp>
        <p:nvSpPr>
          <p:cNvPr id="8" name="Text Box 8"/>
          <p:cNvSpPr txBox="1">
            <a:spLocks noChangeArrowheads="1"/>
          </p:cNvSpPr>
          <p:nvPr/>
        </p:nvSpPr>
        <p:spPr bwMode="auto">
          <a:xfrm>
            <a:off x="1747179" y="3493744"/>
            <a:ext cx="1306512" cy="48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tr-TR" sz="1200" b="1">
                <a:solidFill>
                  <a:srgbClr val="CDD7D9"/>
                </a:solidFill>
                <a:cs typeface="ＭＳ Ｐゴシック" charset="0"/>
              </a:rPr>
              <a:t>Kompleman aktivasyonu</a:t>
            </a:r>
            <a:endParaRPr lang="en-US" sz="1200" b="1">
              <a:solidFill>
                <a:srgbClr val="CDD7D9"/>
              </a:solidFill>
              <a:cs typeface="ＭＳ Ｐゴシック" charset="0"/>
            </a:endParaRPr>
          </a:p>
        </p:txBody>
      </p:sp>
      <p:sp>
        <p:nvSpPr>
          <p:cNvPr id="9" name="Arc 39"/>
          <p:cNvSpPr>
            <a:spLocks/>
          </p:cNvSpPr>
          <p:nvPr/>
        </p:nvSpPr>
        <p:spPr bwMode="auto">
          <a:xfrm flipH="1">
            <a:off x="1188379" y="3800488"/>
            <a:ext cx="558800" cy="12311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000000">
                <a:lumMod val="75000"/>
              </a:srgbClr>
            </a:solidFill>
            <a:round/>
            <a:headEnd/>
            <a:tailEnd/>
          </a:ln>
          <a:extLst/>
        </p:spPr>
        <p:txBody>
          <a:bodyPr lIns="0" tIns="0" rIns="0" bIns="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10" name="Line 46"/>
          <p:cNvSpPr>
            <a:spLocks noChangeShapeType="1"/>
          </p:cNvSpPr>
          <p:nvPr/>
        </p:nvSpPr>
        <p:spPr bwMode="auto">
          <a:xfrm>
            <a:off x="1188379" y="3689006"/>
            <a:ext cx="0" cy="495873"/>
          </a:xfrm>
          <a:prstGeom prst="line">
            <a:avLst/>
          </a:prstGeom>
          <a:noFill/>
          <a:ln w="76200">
            <a:solidFill>
              <a:srgbClr val="000000">
                <a:lumMod val="75000"/>
              </a:srgbClr>
            </a:solidFill>
            <a:round/>
            <a:headEnd/>
            <a:tailEnd type="triangle" w="med" len="sm"/>
          </a:ln>
          <a:effectLs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11" name="AutoShape 3"/>
          <p:cNvSpPr>
            <a:spLocks noChangeArrowheads="1"/>
          </p:cNvSpPr>
          <p:nvPr/>
        </p:nvSpPr>
        <p:spPr bwMode="auto">
          <a:xfrm>
            <a:off x="5519079" y="5851181"/>
            <a:ext cx="2305050" cy="426418"/>
          </a:xfrm>
          <a:prstGeom prst="flowChartAlternateProcess">
            <a:avLst/>
          </a:prstGeom>
          <a:solidFill>
            <a:srgbClr val="797B7E"/>
          </a:solidFill>
          <a:ln w="9525">
            <a:solidFill>
              <a:srgbClr val="000000"/>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12" name="AutoShape 4"/>
          <p:cNvSpPr>
            <a:spLocks noChangeArrowheads="1"/>
          </p:cNvSpPr>
          <p:nvPr/>
        </p:nvSpPr>
        <p:spPr bwMode="auto">
          <a:xfrm>
            <a:off x="5519079" y="5333656"/>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3" name="AutoShape 5"/>
          <p:cNvSpPr>
            <a:spLocks noChangeArrowheads="1"/>
          </p:cNvSpPr>
          <p:nvPr/>
        </p:nvSpPr>
        <p:spPr bwMode="auto">
          <a:xfrm>
            <a:off x="5519079" y="4817719"/>
            <a:ext cx="2305050" cy="424802"/>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4" name="AutoShape 6"/>
          <p:cNvSpPr>
            <a:spLocks noChangeArrowheads="1"/>
          </p:cNvSpPr>
          <p:nvPr/>
        </p:nvSpPr>
        <p:spPr bwMode="auto">
          <a:xfrm>
            <a:off x="5519079" y="4301781"/>
            <a:ext cx="2305050" cy="424803"/>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5" name="AutoShape 7"/>
          <p:cNvSpPr>
            <a:spLocks noChangeArrowheads="1"/>
          </p:cNvSpPr>
          <p:nvPr/>
        </p:nvSpPr>
        <p:spPr bwMode="auto">
          <a:xfrm>
            <a:off x="5519079" y="3784256"/>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6" name="AutoShape 8"/>
          <p:cNvSpPr>
            <a:spLocks noChangeArrowheads="1"/>
          </p:cNvSpPr>
          <p:nvPr/>
        </p:nvSpPr>
        <p:spPr bwMode="auto">
          <a:xfrm>
            <a:off x="5519079" y="3268319"/>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17" name="AutoShape 9"/>
          <p:cNvSpPr>
            <a:spLocks noChangeArrowheads="1"/>
          </p:cNvSpPr>
          <p:nvPr/>
        </p:nvSpPr>
        <p:spPr bwMode="auto">
          <a:xfrm>
            <a:off x="5519079" y="2707931"/>
            <a:ext cx="2305050" cy="424803"/>
          </a:xfrm>
          <a:prstGeom prst="flowChartAlternateProcess">
            <a:avLst/>
          </a:prstGeom>
          <a:solidFill>
            <a:srgbClr val="434342"/>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18" name="AutoShape 10"/>
          <p:cNvSpPr>
            <a:spLocks noChangeArrowheads="1"/>
          </p:cNvSpPr>
          <p:nvPr/>
        </p:nvSpPr>
        <p:spPr bwMode="auto">
          <a:xfrm>
            <a:off x="5519079" y="2203106"/>
            <a:ext cx="2305050" cy="426418"/>
          </a:xfrm>
          <a:prstGeom prst="flowChartAlternateProcess">
            <a:avLst/>
          </a:prstGeom>
          <a:solidFill>
            <a:srgbClr val="434342"/>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19" name="AutoShape 11"/>
          <p:cNvSpPr>
            <a:spLocks noChangeArrowheads="1"/>
          </p:cNvSpPr>
          <p:nvPr/>
        </p:nvSpPr>
        <p:spPr bwMode="auto">
          <a:xfrm>
            <a:off x="5519079" y="1690344"/>
            <a:ext cx="2305050" cy="426418"/>
          </a:xfrm>
          <a:prstGeom prst="flowChartAlternateProcess">
            <a:avLst/>
          </a:prstGeom>
          <a:solidFill>
            <a:srgbClr val="434342"/>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C2AD8D"/>
              </a:solidFill>
              <a:effectLst/>
              <a:uLnTx/>
              <a:uFillTx/>
              <a:latin typeface="Franklin Gothic Book"/>
              <a:ea typeface="+mn-ea"/>
              <a:cs typeface="+mn-cs"/>
            </a:endParaRPr>
          </a:p>
        </p:txBody>
      </p:sp>
      <p:sp>
        <p:nvSpPr>
          <p:cNvPr id="20" name="AutoShape 12"/>
          <p:cNvSpPr>
            <a:spLocks noChangeArrowheads="1"/>
          </p:cNvSpPr>
          <p:nvPr/>
        </p:nvSpPr>
        <p:spPr bwMode="auto">
          <a:xfrm>
            <a:off x="5519079" y="5851181"/>
            <a:ext cx="2305050" cy="426418"/>
          </a:xfrm>
          <a:prstGeom prst="flowChartAlternateProcess">
            <a:avLst/>
          </a:prstGeom>
          <a:solidFill>
            <a:srgbClr val="F96A1B"/>
          </a:solidFill>
          <a:ln w="12700" cap="flat" cmpd="sng" algn="ctr">
            <a:solidFill>
              <a:srgbClr val="CDD7D9">
                <a:lumMod val="2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marL="0" marR="0" lvl="0" indent="0" algn="ctr" defTabSz="91198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Franklin Gothic Book"/>
              <a:ea typeface="+mn-ea"/>
              <a:cs typeface="+mn-cs"/>
            </a:endParaRPr>
          </a:p>
        </p:txBody>
      </p:sp>
      <p:sp>
        <p:nvSpPr>
          <p:cNvPr id="21" name="Text Box 22"/>
          <p:cNvSpPr txBox="1">
            <a:spLocks noChangeArrowheads="1"/>
          </p:cNvSpPr>
          <p:nvPr/>
        </p:nvSpPr>
        <p:spPr bwMode="auto">
          <a:xfrm>
            <a:off x="5698466" y="1695106"/>
            <a:ext cx="1931988" cy="41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a:solidFill>
                  <a:srgbClr val="FFFFFF"/>
                </a:solidFill>
                <a:cs typeface="ＭＳ Ｐゴシック" charset="0"/>
              </a:rPr>
              <a:t>Trombo</a:t>
            </a:r>
            <a:r>
              <a:rPr lang="tr-TR" sz="1200" b="1">
                <a:solidFill>
                  <a:srgbClr val="FFFFFF"/>
                </a:solidFill>
                <a:cs typeface="ＭＳ Ｐゴシック" charset="0"/>
              </a:rPr>
              <a:t>z</a:t>
            </a:r>
            <a:endParaRPr lang="en-US" sz="1200" b="1">
              <a:solidFill>
                <a:srgbClr val="FFFFFF"/>
              </a:solidFill>
              <a:cs typeface="ＭＳ Ｐゴシック" charset="0"/>
            </a:endParaRPr>
          </a:p>
        </p:txBody>
      </p:sp>
      <p:sp>
        <p:nvSpPr>
          <p:cNvPr id="22" name="Text Box 23"/>
          <p:cNvSpPr txBox="1">
            <a:spLocks noChangeArrowheads="1"/>
          </p:cNvSpPr>
          <p:nvPr/>
        </p:nvSpPr>
        <p:spPr bwMode="auto">
          <a:xfrm>
            <a:off x="5517491" y="4820894"/>
            <a:ext cx="2293938" cy="413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000000"/>
                </a:solidFill>
                <a:cs typeface="ＭＳ Ｐゴシック" charset="0"/>
              </a:rPr>
              <a:t>Bitkinlik</a:t>
            </a:r>
            <a:endParaRPr lang="en-US" sz="1200" b="1">
              <a:solidFill>
                <a:srgbClr val="000000"/>
              </a:solidFill>
              <a:cs typeface="ＭＳ Ｐゴシック" charset="0"/>
            </a:endParaRPr>
          </a:p>
        </p:txBody>
      </p:sp>
      <p:sp>
        <p:nvSpPr>
          <p:cNvPr id="23" name="Text Box 24"/>
          <p:cNvSpPr txBox="1">
            <a:spLocks noChangeArrowheads="1"/>
          </p:cNvSpPr>
          <p:nvPr/>
        </p:nvSpPr>
        <p:spPr bwMode="auto">
          <a:xfrm>
            <a:off x="5698466" y="2215806"/>
            <a:ext cx="1931988" cy="411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FFFFFF"/>
                </a:solidFill>
                <a:cs typeface="ＭＳ Ｐゴシック" charset="0"/>
              </a:rPr>
              <a:t>Böbrek yetersizliği </a:t>
            </a:r>
            <a:endParaRPr lang="en-US" sz="1200" b="1">
              <a:solidFill>
                <a:srgbClr val="FFFFFF"/>
              </a:solidFill>
              <a:cs typeface="ＭＳ Ｐゴシック" charset="0"/>
            </a:endParaRPr>
          </a:p>
        </p:txBody>
      </p:sp>
      <p:sp>
        <p:nvSpPr>
          <p:cNvPr id="24" name="Text Box 25"/>
          <p:cNvSpPr txBox="1">
            <a:spLocks noChangeArrowheads="1"/>
          </p:cNvSpPr>
          <p:nvPr/>
        </p:nvSpPr>
        <p:spPr bwMode="auto">
          <a:xfrm>
            <a:off x="5517491" y="3258794"/>
            <a:ext cx="2293938" cy="41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000000"/>
                </a:solidFill>
                <a:cs typeface="ＭＳ Ｐゴシック" charset="0"/>
              </a:rPr>
              <a:t>Karın ağrısı</a:t>
            </a:r>
            <a:endParaRPr lang="en-US" sz="1200" b="1">
              <a:solidFill>
                <a:srgbClr val="000000"/>
              </a:solidFill>
              <a:cs typeface="ＭＳ Ｐゴシック" charset="0"/>
            </a:endParaRPr>
          </a:p>
        </p:txBody>
      </p:sp>
      <p:sp>
        <p:nvSpPr>
          <p:cNvPr id="25" name="Text Box 26"/>
          <p:cNvSpPr txBox="1">
            <a:spLocks noChangeArrowheads="1"/>
          </p:cNvSpPr>
          <p:nvPr/>
        </p:nvSpPr>
        <p:spPr bwMode="auto">
          <a:xfrm>
            <a:off x="5517491" y="3779494"/>
            <a:ext cx="2293938" cy="41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a:solidFill>
                  <a:srgbClr val="000000"/>
                </a:solidFill>
                <a:cs typeface="ＭＳ Ｐゴシック" charset="0"/>
              </a:rPr>
              <a:t>D</a:t>
            </a:r>
            <a:r>
              <a:rPr lang="tr-TR" sz="1200" b="1">
                <a:solidFill>
                  <a:srgbClr val="000000"/>
                </a:solidFill>
                <a:cs typeface="ＭＳ Ｐゴシック" charset="0"/>
              </a:rPr>
              <a:t>i</a:t>
            </a:r>
            <a:r>
              <a:rPr lang="en-US" sz="1200" b="1">
                <a:solidFill>
                  <a:srgbClr val="000000"/>
                </a:solidFill>
                <a:cs typeface="ＭＳ Ｐゴシック" charset="0"/>
              </a:rPr>
              <a:t>spne</a:t>
            </a:r>
          </a:p>
        </p:txBody>
      </p:sp>
      <p:sp>
        <p:nvSpPr>
          <p:cNvPr id="26" name="Text Box 27"/>
          <p:cNvSpPr txBox="1">
            <a:spLocks noChangeArrowheads="1"/>
          </p:cNvSpPr>
          <p:nvPr/>
        </p:nvSpPr>
        <p:spPr bwMode="auto">
          <a:xfrm>
            <a:off x="5517491" y="4301781"/>
            <a:ext cx="2293938" cy="41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tr-TR" sz="1200" b="1">
                <a:solidFill>
                  <a:srgbClr val="000000"/>
                </a:solidFill>
                <a:cs typeface="ＭＳ Ｐゴシック" charset="0"/>
              </a:rPr>
              <a:t>Disfaji (ağrılı yutma)</a:t>
            </a:r>
            <a:endParaRPr lang="en-US" sz="1200" b="1">
              <a:solidFill>
                <a:srgbClr val="000000"/>
              </a:solidFill>
              <a:cs typeface="ＭＳ Ｐゴシック" charset="0"/>
            </a:endParaRPr>
          </a:p>
        </p:txBody>
      </p:sp>
      <p:sp>
        <p:nvSpPr>
          <p:cNvPr id="27" name="Text Box 28"/>
          <p:cNvSpPr txBox="1">
            <a:spLocks noChangeArrowheads="1"/>
          </p:cNvSpPr>
          <p:nvPr/>
        </p:nvSpPr>
        <p:spPr bwMode="auto">
          <a:xfrm>
            <a:off x="5519079" y="5341594"/>
            <a:ext cx="2293937" cy="41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a:solidFill>
                  <a:srgbClr val="000000"/>
                </a:solidFill>
                <a:cs typeface="ＭＳ Ｐゴシック" charset="0"/>
              </a:rPr>
              <a:t>Hemoglobin</a:t>
            </a:r>
            <a:r>
              <a:rPr lang="tr-TR" sz="1200" b="1">
                <a:solidFill>
                  <a:srgbClr val="000000"/>
                </a:solidFill>
                <a:cs typeface="ＭＳ Ｐゴシック" charset="0"/>
              </a:rPr>
              <a:t>üri</a:t>
            </a:r>
            <a:endParaRPr lang="en-US" sz="1200" b="1">
              <a:solidFill>
                <a:srgbClr val="000000"/>
              </a:solidFill>
              <a:cs typeface="ＭＳ Ｐゴシック" charset="0"/>
            </a:endParaRPr>
          </a:p>
        </p:txBody>
      </p:sp>
      <p:sp>
        <p:nvSpPr>
          <p:cNvPr id="28" name="Text Box 29"/>
          <p:cNvSpPr txBox="1">
            <a:spLocks noChangeArrowheads="1"/>
          </p:cNvSpPr>
          <p:nvPr/>
        </p:nvSpPr>
        <p:spPr bwMode="auto">
          <a:xfrm>
            <a:off x="5542891" y="5863881"/>
            <a:ext cx="2293938" cy="41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fontAlgn="base" hangingPunct="1">
              <a:spcBef>
                <a:spcPct val="20000"/>
              </a:spcBef>
              <a:spcAft>
                <a:spcPct val="0"/>
              </a:spcAft>
            </a:pPr>
            <a:r>
              <a:rPr lang="en-US" sz="1200" b="1">
                <a:solidFill>
                  <a:srgbClr val="000000"/>
                </a:solidFill>
                <a:cs typeface="ＭＳ Ｐゴシック" charset="0"/>
              </a:rPr>
              <a:t>Ere</a:t>
            </a:r>
            <a:r>
              <a:rPr lang="tr-TR" sz="1200" b="1">
                <a:solidFill>
                  <a:srgbClr val="000000"/>
                </a:solidFill>
                <a:cs typeface="ＭＳ Ｐゴシック" charset="0"/>
              </a:rPr>
              <a:t>ktil disfonksiyon</a:t>
            </a:r>
            <a:endParaRPr lang="en-US" sz="1200" b="1">
              <a:solidFill>
                <a:srgbClr val="000000"/>
              </a:solidFill>
              <a:cs typeface="ＭＳ Ｐゴシック" charset="0"/>
            </a:endParaRPr>
          </a:p>
        </p:txBody>
      </p:sp>
      <p:grpSp>
        <p:nvGrpSpPr>
          <p:cNvPr id="29" name="Group 188"/>
          <p:cNvGrpSpPr>
            <a:grpSpLocks/>
          </p:cNvGrpSpPr>
          <p:nvPr/>
        </p:nvGrpSpPr>
        <p:grpSpPr bwMode="auto">
          <a:xfrm>
            <a:off x="4260191" y="1896719"/>
            <a:ext cx="1252538" cy="4241563"/>
            <a:chOff x="3806824" y="1584171"/>
            <a:chExt cx="1551768" cy="4297671"/>
          </a:xfrm>
        </p:grpSpPr>
        <p:cxnSp>
          <p:nvCxnSpPr>
            <p:cNvPr id="30" name="Straight Arrow Connector 165"/>
            <p:cNvCxnSpPr>
              <a:cxnSpLocks noChangeShapeType="1"/>
            </p:cNvCxnSpPr>
            <p:nvPr/>
          </p:nvCxnSpPr>
          <p:spPr bwMode="auto">
            <a:xfrm rot="5400000" flipH="1" flipV="1">
              <a:off x="3177669" y="2213326"/>
              <a:ext cx="2810076" cy="155176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1" name="Straight Arrow Connector 171"/>
            <p:cNvCxnSpPr>
              <a:cxnSpLocks noChangeShapeType="1"/>
            </p:cNvCxnSpPr>
            <p:nvPr/>
          </p:nvCxnSpPr>
          <p:spPr bwMode="auto">
            <a:xfrm rot="5400000" flipH="1" flipV="1">
              <a:off x="3445977" y="2481632"/>
              <a:ext cx="2273463" cy="155176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2" name="Straight Arrow Connector 175"/>
            <p:cNvCxnSpPr>
              <a:cxnSpLocks noChangeShapeType="1"/>
            </p:cNvCxnSpPr>
            <p:nvPr/>
          </p:nvCxnSpPr>
          <p:spPr bwMode="auto">
            <a:xfrm rot="5400000" flipH="1" flipV="1">
              <a:off x="3715077" y="2750733"/>
              <a:ext cx="1735261" cy="155176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3" name="Straight Arrow Connector 177"/>
            <p:cNvCxnSpPr>
              <a:cxnSpLocks noChangeShapeType="1"/>
            </p:cNvCxnSpPr>
            <p:nvPr/>
          </p:nvCxnSpPr>
          <p:spPr bwMode="auto">
            <a:xfrm flipV="1">
              <a:off x="3806824" y="3195599"/>
              <a:ext cx="1551768" cy="1198648"/>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4" name="Straight Arrow Connector 179"/>
            <p:cNvCxnSpPr>
              <a:cxnSpLocks noChangeShapeType="1"/>
            </p:cNvCxnSpPr>
            <p:nvPr/>
          </p:nvCxnSpPr>
          <p:spPr bwMode="auto">
            <a:xfrm flipV="1">
              <a:off x="3806824" y="3732213"/>
              <a:ext cx="1551768" cy="662034"/>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5" name="Straight Arrow Connector 181"/>
            <p:cNvCxnSpPr>
              <a:cxnSpLocks noChangeShapeType="1"/>
            </p:cNvCxnSpPr>
            <p:nvPr/>
          </p:nvCxnSpPr>
          <p:spPr bwMode="auto">
            <a:xfrm flipV="1">
              <a:off x="3806824" y="4270414"/>
              <a:ext cx="1551768" cy="123834"/>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6" name="Straight Arrow Connector 183"/>
            <p:cNvCxnSpPr>
              <a:cxnSpLocks noChangeShapeType="1"/>
            </p:cNvCxnSpPr>
            <p:nvPr/>
          </p:nvCxnSpPr>
          <p:spPr bwMode="auto">
            <a:xfrm>
              <a:off x="3806824" y="4394247"/>
              <a:ext cx="1551768" cy="412780"/>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7" name="Straight Arrow Connector 185"/>
            <p:cNvCxnSpPr>
              <a:cxnSpLocks noChangeShapeType="1"/>
            </p:cNvCxnSpPr>
            <p:nvPr/>
          </p:nvCxnSpPr>
          <p:spPr bwMode="auto">
            <a:xfrm>
              <a:off x="3806824" y="4394247"/>
              <a:ext cx="1551768" cy="950981"/>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cxnSp>
          <p:nvCxnSpPr>
            <p:cNvPr id="38" name="Straight Arrow Connector 187"/>
            <p:cNvCxnSpPr>
              <a:cxnSpLocks noChangeShapeType="1"/>
            </p:cNvCxnSpPr>
            <p:nvPr/>
          </p:nvCxnSpPr>
          <p:spPr bwMode="auto">
            <a:xfrm>
              <a:off x="3806824" y="4394247"/>
              <a:ext cx="1551768" cy="1487595"/>
            </a:xfrm>
            <a:prstGeom prst="straightConnector1">
              <a:avLst/>
            </a:prstGeom>
            <a:noFill/>
            <a:ln w="44450" cap="rnd">
              <a:solidFill>
                <a:srgbClr val="969696"/>
              </a:solidFill>
              <a:round/>
              <a:headEnd/>
              <a:tailEnd type="triangle" w="med" len="med"/>
            </a:ln>
            <a:extLst>
              <a:ext uri="{909E8E84-426E-40DD-AFC4-6F175D3DCCD1}">
                <a14:hiddenFill xmlns:a14="http://schemas.microsoft.com/office/drawing/2010/main">
                  <a:noFill/>
                </a14:hiddenFill>
              </a:ext>
            </a:extLst>
          </p:spPr>
        </p:cxnSp>
      </p:grpSp>
      <p:sp>
        <p:nvSpPr>
          <p:cNvPr id="39" name="AutoShape 68"/>
          <p:cNvSpPr>
            <a:spLocks/>
          </p:cNvSpPr>
          <p:nvPr/>
        </p:nvSpPr>
        <p:spPr bwMode="auto">
          <a:xfrm>
            <a:off x="7836829" y="1696694"/>
            <a:ext cx="265112" cy="1461772"/>
          </a:xfrm>
          <a:prstGeom prst="rightBrace">
            <a:avLst>
              <a:gd name="adj1" fmla="val 35551"/>
              <a:gd name="adj2" fmla="val 49620"/>
            </a:avLst>
          </a:prstGeom>
          <a:noFill/>
          <a:ln w="28575">
            <a:solidFill>
              <a:srgbClr val="43434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0" noProof="0" smtClean="0">
              <a:ln>
                <a:noFill/>
              </a:ln>
              <a:solidFill>
                <a:srgbClr val="000000"/>
              </a:solidFill>
              <a:effectLst/>
              <a:uLnTx/>
              <a:uFillTx/>
              <a:ea typeface="ＭＳ Ｐゴシック" charset="0"/>
              <a:cs typeface="ＭＳ Ｐゴシック" charset="0"/>
            </a:endParaRPr>
          </a:p>
        </p:txBody>
      </p:sp>
      <p:sp>
        <p:nvSpPr>
          <p:cNvPr id="40" name="Text Box 70"/>
          <p:cNvSpPr txBox="1">
            <a:spLocks noChangeArrowheads="1"/>
          </p:cNvSpPr>
          <p:nvPr/>
        </p:nvSpPr>
        <p:spPr bwMode="auto">
          <a:xfrm>
            <a:off x="8101941" y="2086316"/>
            <a:ext cx="11191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fontAlgn="base" hangingPunct="1">
              <a:spcBef>
                <a:spcPct val="50000"/>
              </a:spcBef>
              <a:spcAft>
                <a:spcPct val="0"/>
              </a:spcAft>
            </a:pPr>
            <a:r>
              <a:rPr lang="tr-TR" sz="1200" b="1">
                <a:solidFill>
                  <a:srgbClr val="000000"/>
                </a:solidFill>
                <a:cs typeface="ＭＳ Ｐゴシック" charset="0"/>
              </a:rPr>
              <a:t>Sağ kalım üzerinde anlamlı etki</a:t>
            </a:r>
            <a:endParaRPr lang="en-US" sz="1200" b="1">
              <a:solidFill>
                <a:srgbClr val="000000"/>
              </a:solidFill>
              <a:cs typeface="ＭＳ Ｐゴシック" charset="0"/>
            </a:endParaRPr>
          </a:p>
        </p:txBody>
      </p:sp>
      <p:sp>
        <p:nvSpPr>
          <p:cNvPr id="41" name="AutoShape 68"/>
          <p:cNvSpPr>
            <a:spLocks/>
          </p:cNvSpPr>
          <p:nvPr/>
        </p:nvSpPr>
        <p:spPr bwMode="auto">
          <a:xfrm>
            <a:off x="7836829" y="3247681"/>
            <a:ext cx="265112" cy="3052762"/>
          </a:xfrm>
          <a:prstGeom prst="rightBrace">
            <a:avLst>
              <a:gd name="adj1" fmla="val 35576"/>
              <a:gd name="adj2" fmla="val 49620"/>
            </a:avLst>
          </a:prstGeom>
          <a:noFill/>
          <a:ln w="28575">
            <a:solidFill>
              <a:srgbClr val="F9A01B"/>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z="1200" b="1">
              <a:solidFill>
                <a:srgbClr val="000000"/>
              </a:solidFill>
              <a:ea typeface="ＭＳ Ｐゴシック" charset="0"/>
              <a:cs typeface="ＭＳ Ｐゴシック" charset="0"/>
            </a:endParaRPr>
          </a:p>
        </p:txBody>
      </p:sp>
      <p:sp>
        <p:nvSpPr>
          <p:cNvPr id="42" name="Text Box 70"/>
          <p:cNvSpPr txBox="1">
            <a:spLocks noChangeArrowheads="1"/>
          </p:cNvSpPr>
          <p:nvPr/>
        </p:nvSpPr>
        <p:spPr bwMode="auto">
          <a:xfrm>
            <a:off x="8101941" y="4418353"/>
            <a:ext cx="11191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fontAlgn="base" hangingPunct="1">
              <a:spcBef>
                <a:spcPct val="50000"/>
              </a:spcBef>
              <a:spcAft>
                <a:spcPct val="0"/>
              </a:spcAft>
            </a:pPr>
            <a:r>
              <a:rPr lang="tr-TR" sz="1200" b="1">
                <a:solidFill>
                  <a:srgbClr val="000000"/>
                </a:solidFill>
                <a:cs typeface="ＭＳ Ｐゴシック" charset="0"/>
              </a:rPr>
              <a:t>Morbidite üzerinde anlamlı etki</a:t>
            </a:r>
            <a:endParaRPr lang="en-US" sz="1200" b="1">
              <a:solidFill>
                <a:srgbClr val="000000"/>
              </a:solidFill>
              <a:cs typeface="ＭＳ Ｐゴシック" charset="0"/>
            </a:endParaRPr>
          </a:p>
        </p:txBody>
      </p:sp>
      <p:sp>
        <p:nvSpPr>
          <p:cNvPr id="43" name="Rectangle 185"/>
          <p:cNvSpPr>
            <a:spLocks noChangeArrowheads="1"/>
          </p:cNvSpPr>
          <p:nvPr/>
        </p:nvSpPr>
        <p:spPr bwMode="auto">
          <a:xfrm>
            <a:off x="5496854" y="2747619"/>
            <a:ext cx="2327275" cy="276999"/>
          </a:xfrm>
          <a:prstGeom prst="rect">
            <a:avLst/>
          </a:prstGeom>
          <a:noFill/>
          <a:ln>
            <a:noFill/>
          </a:ln>
          <a:effectLst>
            <a:prstShdw prst="shdw17" dist="17961" dir="2700000">
              <a:srgbClr val="997D2C">
                <a:alpha val="74998"/>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1200" b="1">
                <a:solidFill>
                  <a:srgbClr val="FFFFFF"/>
                </a:solidFill>
                <a:ea typeface="ＭＳ Ｐゴシック" charset="0"/>
                <a:cs typeface="ＭＳ Ｐゴシック" charset="0"/>
              </a:rPr>
              <a:t>Pulmon</a:t>
            </a:r>
            <a:r>
              <a:rPr lang="tr-TR" sz="1200" b="1">
                <a:solidFill>
                  <a:srgbClr val="FFFFFF"/>
                </a:solidFill>
                <a:ea typeface="ＭＳ Ｐゴシック" charset="0"/>
                <a:cs typeface="ＭＳ Ｐゴシック" charset="0"/>
              </a:rPr>
              <a:t>er</a:t>
            </a:r>
            <a:r>
              <a:rPr lang="en-US" sz="1200" b="1">
                <a:solidFill>
                  <a:srgbClr val="FFFFFF"/>
                </a:solidFill>
                <a:ea typeface="ＭＳ Ｐゴシック" charset="0"/>
                <a:cs typeface="ＭＳ Ｐゴシック" charset="0"/>
              </a:rPr>
              <a:t> h</a:t>
            </a:r>
            <a:r>
              <a:rPr lang="tr-TR" sz="1200" b="1">
                <a:solidFill>
                  <a:srgbClr val="FFFFFF"/>
                </a:solidFill>
                <a:ea typeface="ＭＳ Ｐゴシック" charset="0"/>
                <a:cs typeface="ＭＳ Ｐゴシック" charset="0"/>
              </a:rPr>
              <a:t>i</a:t>
            </a:r>
            <a:r>
              <a:rPr lang="en-US" sz="1200" b="1">
                <a:solidFill>
                  <a:srgbClr val="FFFFFF"/>
                </a:solidFill>
                <a:ea typeface="ＭＳ Ｐゴシック" charset="0"/>
                <a:cs typeface="ＭＳ Ｐゴシック" charset="0"/>
              </a:rPr>
              <a:t>pert</a:t>
            </a:r>
            <a:r>
              <a:rPr lang="tr-TR" sz="1200" b="1">
                <a:solidFill>
                  <a:srgbClr val="FFFFFF"/>
                </a:solidFill>
                <a:ea typeface="ＭＳ Ｐゴシック" charset="0"/>
                <a:cs typeface="ＭＳ Ｐゴシック" charset="0"/>
              </a:rPr>
              <a:t>a</a:t>
            </a:r>
            <a:r>
              <a:rPr lang="en-US" sz="1200" b="1">
                <a:solidFill>
                  <a:srgbClr val="FFFFFF"/>
                </a:solidFill>
                <a:ea typeface="ＭＳ Ｐゴシック" charset="0"/>
                <a:cs typeface="ＭＳ Ｐゴシック" charset="0"/>
              </a:rPr>
              <a:t>nsi</a:t>
            </a:r>
            <a:r>
              <a:rPr lang="tr-TR" sz="1200" b="1">
                <a:solidFill>
                  <a:srgbClr val="FFFFFF"/>
                </a:solidFill>
                <a:ea typeface="ＭＳ Ｐゴシック" charset="0"/>
                <a:cs typeface="ＭＳ Ｐゴシック" charset="0"/>
              </a:rPr>
              <a:t>y</a:t>
            </a:r>
            <a:r>
              <a:rPr lang="en-US" sz="1200" b="1">
                <a:solidFill>
                  <a:srgbClr val="FFFFFF"/>
                </a:solidFill>
                <a:ea typeface="ＭＳ Ｐゴシック" charset="0"/>
                <a:cs typeface="ＭＳ Ｐゴシック" charset="0"/>
              </a:rPr>
              <a:t>on</a:t>
            </a:r>
          </a:p>
        </p:txBody>
      </p:sp>
      <p:grpSp>
        <p:nvGrpSpPr>
          <p:cNvPr id="44" name="Group 100"/>
          <p:cNvGrpSpPr>
            <a:grpSpLocks/>
          </p:cNvGrpSpPr>
          <p:nvPr/>
        </p:nvGrpSpPr>
        <p:grpSpPr bwMode="auto">
          <a:xfrm>
            <a:off x="3772829" y="4106518"/>
            <a:ext cx="1325562" cy="923905"/>
            <a:chOff x="2245" y="2251"/>
            <a:chExt cx="861" cy="589"/>
          </a:xfrm>
        </p:grpSpPr>
        <p:sp>
          <p:nvSpPr>
            <p:cNvPr id="45" name="AutoShape 50"/>
            <p:cNvSpPr>
              <a:spLocks noChangeArrowheads="1"/>
            </p:cNvSpPr>
            <p:nvPr/>
          </p:nvSpPr>
          <p:spPr bwMode="auto">
            <a:xfrm rot="811103">
              <a:off x="2245" y="2251"/>
              <a:ext cx="861" cy="589"/>
            </a:xfrm>
            <a:prstGeom prst="irregularSeal2">
              <a:avLst/>
            </a:prstGeom>
            <a:solidFill>
              <a:srgbClr val="FF0000"/>
            </a:solidFill>
            <a:ln w="9525">
              <a:solidFill>
                <a:srgbClr val="000000"/>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46" name="Text Box 5"/>
            <p:cNvSpPr txBox="1">
              <a:spLocks noChangeArrowheads="1"/>
            </p:cNvSpPr>
            <p:nvPr/>
          </p:nvSpPr>
          <p:spPr bwMode="auto">
            <a:xfrm>
              <a:off x="2260" y="2477"/>
              <a:ext cx="726"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914400" eaLnBrk="0" fontAlgn="base" latinLnBrk="0" hangingPunct="0">
                <a:lnSpc>
                  <a:spcPct val="90000"/>
                </a:lnSpc>
                <a:spcBef>
                  <a:spcPct val="0"/>
                </a:spcBef>
                <a:spcAft>
                  <a:spcPct val="0"/>
                </a:spcAft>
                <a:buClr>
                  <a:srgbClr val="4F81BD"/>
                </a:buClr>
                <a:buSzPct val="90000"/>
                <a:buFont typeface="Wingdings" charset="0"/>
                <a:buNone/>
                <a:tabLst/>
                <a:defRPr/>
              </a:pPr>
              <a:r>
                <a:rPr kumimoji="0" lang="tr-TR" sz="1200" b="1" i="0" u="none" strike="noStrike" kern="0" cap="none" spc="0" normalizeH="0" baseline="0" noProof="0" dirty="0">
                  <a:ln>
                    <a:noFill/>
                  </a:ln>
                  <a:solidFill>
                    <a:srgbClr val="FFFFFF"/>
                  </a:solidFill>
                  <a:effectLst/>
                  <a:uLnTx/>
                  <a:uFillTx/>
                  <a:latin typeface="Arial" charset="0"/>
                  <a:ea typeface="ＭＳ Ｐゴシック" charset="0"/>
                  <a:cs typeface="ＭＳ Ｐゴシック" charset="0"/>
                </a:rPr>
                <a:t>Serbest</a:t>
              </a:r>
              <a:r>
                <a:rPr kumimoji="0" lang="en-US" sz="1200" b="1" i="0" u="none" strike="noStrike" kern="0" cap="none" spc="0" normalizeH="0" baseline="0" noProof="0" dirty="0">
                  <a:ln>
                    <a:noFill/>
                  </a:ln>
                  <a:solidFill>
                    <a:srgbClr val="FFFFFF"/>
                  </a:solidFill>
                  <a:effectLst/>
                  <a:uLnTx/>
                  <a:uFillTx/>
                  <a:latin typeface="Arial" charset="0"/>
                  <a:ea typeface="ＭＳ Ｐゴシック" charset="0"/>
                  <a:cs typeface="ＭＳ Ｐゴシック" charset="0"/>
                </a:rPr>
                <a:t> </a:t>
              </a:r>
              <a:r>
                <a:rPr kumimoji="0" lang="en-US" sz="1200" b="1" i="0" u="none" strike="noStrike" kern="0" cap="none" spc="0" normalizeH="0" baseline="0" noProof="0" dirty="0" err="1">
                  <a:ln>
                    <a:noFill/>
                  </a:ln>
                  <a:solidFill>
                    <a:srgbClr val="FFFFFF"/>
                  </a:solidFill>
                  <a:effectLst/>
                  <a:uLnTx/>
                  <a:uFillTx/>
                  <a:latin typeface="Arial" charset="0"/>
                  <a:ea typeface="ＭＳ Ｐゴシック" charset="0"/>
                  <a:cs typeface="ＭＳ Ｐゴシック" charset="0"/>
                </a:rPr>
                <a:t>Hb</a:t>
              </a:r>
              <a:endParaRPr kumimoji="0" lang="en-US" sz="1200" b="1" i="0" u="none" strike="noStrike" kern="0" cap="none" spc="0" normalizeH="0" baseline="0" noProof="0" dirty="0">
                <a:ln>
                  <a:noFill/>
                </a:ln>
                <a:solidFill>
                  <a:srgbClr val="FFFFFF"/>
                </a:solidFill>
                <a:effectLst/>
                <a:uLnTx/>
                <a:uFillTx/>
                <a:latin typeface="Arial" charset="0"/>
                <a:ea typeface="ＭＳ Ｐゴシック" charset="0"/>
                <a:cs typeface="ＭＳ Ｐゴシック" charset="0"/>
              </a:endParaRPr>
            </a:p>
          </p:txBody>
        </p:sp>
      </p:grpSp>
      <p:sp>
        <p:nvSpPr>
          <p:cNvPr id="47" name="Text Box 3"/>
          <p:cNvSpPr txBox="1">
            <a:spLocks noChangeArrowheads="1"/>
          </p:cNvSpPr>
          <p:nvPr/>
        </p:nvSpPr>
        <p:spPr bwMode="auto">
          <a:xfrm>
            <a:off x="2864779" y="1683994"/>
            <a:ext cx="2235200" cy="1256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tr-TR" sz="1200" b="1" dirty="0">
                <a:solidFill>
                  <a:srgbClr val="000000"/>
                </a:solidFill>
                <a:cs typeface="Arial Unicode MS" charset="0"/>
              </a:rPr>
              <a:t>Bu koruyucu </a:t>
            </a:r>
            <a:r>
              <a:rPr lang="tr-TR" sz="1200" b="1" dirty="0" err="1">
                <a:solidFill>
                  <a:srgbClr val="000000"/>
                </a:solidFill>
                <a:cs typeface="Arial Unicode MS" charset="0"/>
              </a:rPr>
              <a:t>kompleman</a:t>
            </a:r>
            <a:r>
              <a:rPr lang="tr-TR" sz="1200" b="1" dirty="0">
                <a:solidFill>
                  <a:srgbClr val="000000"/>
                </a:solidFill>
                <a:cs typeface="Arial Unicode MS" charset="0"/>
              </a:rPr>
              <a:t> inhibitör kalkanı olmadan, </a:t>
            </a:r>
            <a:r>
              <a:rPr lang="en-US" sz="1200" b="1" dirty="0">
                <a:solidFill>
                  <a:srgbClr val="000000"/>
                </a:solidFill>
                <a:cs typeface="Arial Unicode MS" charset="0"/>
              </a:rPr>
              <a:t>PNH </a:t>
            </a:r>
            <a:r>
              <a:rPr lang="tr-TR" sz="1200" b="1" dirty="0" err="1">
                <a:solidFill>
                  <a:srgbClr val="000000"/>
                </a:solidFill>
                <a:cs typeface="Arial Unicode MS" charset="0"/>
              </a:rPr>
              <a:t>KKH’leri</a:t>
            </a:r>
            <a:r>
              <a:rPr lang="tr-TR" sz="1200" b="1" dirty="0">
                <a:solidFill>
                  <a:srgbClr val="000000"/>
                </a:solidFill>
                <a:cs typeface="Arial Unicode MS" charset="0"/>
              </a:rPr>
              <a:t> tahrip edilir ve serbest </a:t>
            </a:r>
            <a:r>
              <a:rPr lang="en-US" sz="1200" b="1" dirty="0">
                <a:solidFill>
                  <a:srgbClr val="000000"/>
                </a:solidFill>
                <a:cs typeface="ＭＳ Ｐゴシック" charset="0"/>
              </a:rPr>
              <a:t> </a:t>
            </a:r>
            <a:r>
              <a:rPr lang="en-US" sz="1200" b="1" dirty="0" err="1">
                <a:solidFill>
                  <a:srgbClr val="000000"/>
                </a:solidFill>
                <a:cs typeface="ＭＳ Ｐゴシック" charset="0"/>
              </a:rPr>
              <a:t>Hb</a:t>
            </a:r>
            <a:r>
              <a:rPr lang="tr-TR" sz="1200" b="1" dirty="0">
                <a:solidFill>
                  <a:srgbClr val="000000"/>
                </a:solidFill>
                <a:cs typeface="Arial Unicode MS" charset="0"/>
              </a:rPr>
              <a:t> açığa çıkar</a:t>
            </a:r>
            <a:endParaRPr lang="en-US" sz="1200" b="1" dirty="0">
              <a:solidFill>
                <a:srgbClr val="000000"/>
              </a:solidFill>
              <a:cs typeface="Arial Unicode MS" charset="0"/>
            </a:endParaRPr>
          </a:p>
        </p:txBody>
      </p:sp>
      <p:sp>
        <p:nvSpPr>
          <p:cNvPr id="48" name="Arc 40"/>
          <p:cNvSpPr>
            <a:spLocks/>
          </p:cNvSpPr>
          <p:nvPr/>
        </p:nvSpPr>
        <p:spPr bwMode="auto">
          <a:xfrm>
            <a:off x="3072741" y="3800488"/>
            <a:ext cx="615950" cy="12311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000000">
                <a:lumMod val="75000"/>
              </a:srgbClr>
            </a:solidFill>
            <a:round/>
            <a:headEnd/>
            <a:tailEnd/>
          </a:ln>
          <a:extLst/>
        </p:spPr>
        <p:txBody>
          <a:bodyPr lIns="0" tIns="0" rIns="0" bIns="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49" name="Line 47"/>
          <p:cNvSpPr>
            <a:spLocks noChangeShapeType="1"/>
          </p:cNvSpPr>
          <p:nvPr/>
        </p:nvSpPr>
        <p:spPr bwMode="auto">
          <a:xfrm>
            <a:off x="3702979" y="3689006"/>
            <a:ext cx="0" cy="495873"/>
          </a:xfrm>
          <a:prstGeom prst="line">
            <a:avLst/>
          </a:prstGeom>
          <a:noFill/>
          <a:ln w="76200">
            <a:solidFill>
              <a:srgbClr val="000000">
                <a:lumMod val="75000"/>
              </a:srgbClr>
            </a:solidFill>
            <a:round/>
            <a:headEnd/>
            <a:tailEnd type="triangle" w="med" len="sm"/>
          </a:ln>
          <a:effectLs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50" name="Line 48"/>
          <p:cNvSpPr>
            <a:spLocks noChangeShapeType="1"/>
          </p:cNvSpPr>
          <p:nvPr/>
        </p:nvSpPr>
        <p:spPr bwMode="auto">
          <a:xfrm>
            <a:off x="3733141" y="5360644"/>
            <a:ext cx="0" cy="272971"/>
          </a:xfrm>
          <a:prstGeom prst="line">
            <a:avLst/>
          </a:prstGeom>
          <a:noFill/>
          <a:ln w="76200">
            <a:solidFill>
              <a:srgbClr val="000000">
                <a:lumMod val="75000"/>
              </a:srgbClr>
            </a:solidFill>
            <a:round/>
            <a:headEnd/>
            <a:tailEnd type="triangle" w="med" len="sm"/>
          </a:ln>
          <a:effectLs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dirty="0">
              <a:ln>
                <a:noFill/>
              </a:ln>
              <a:solidFill>
                <a:prstClr val="black"/>
              </a:solidFill>
              <a:effectLst/>
              <a:uLnTx/>
              <a:uFillTx/>
              <a:ea typeface="ＭＳ Ｐゴシック" charset="0"/>
            </a:endParaRPr>
          </a:p>
        </p:txBody>
      </p:sp>
      <p:sp>
        <p:nvSpPr>
          <p:cNvPr id="51" name="Text Box 4"/>
          <p:cNvSpPr txBox="1">
            <a:spLocks noChangeArrowheads="1"/>
          </p:cNvSpPr>
          <p:nvPr/>
        </p:nvSpPr>
        <p:spPr bwMode="auto">
          <a:xfrm>
            <a:off x="2586966" y="4943130"/>
            <a:ext cx="1884363" cy="24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US" sz="1200" b="1">
                <a:solidFill>
                  <a:srgbClr val="FF0000"/>
                </a:solidFill>
                <a:cs typeface="ＭＳ Ｐゴシック" charset="0"/>
              </a:rPr>
              <a:t>Hemol</a:t>
            </a:r>
            <a:r>
              <a:rPr lang="tr-TR" sz="1200" b="1">
                <a:solidFill>
                  <a:srgbClr val="FF0000"/>
                </a:solidFill>
                <a:cs typeface="ＭＳ Ｐゴシック" charset="0"/>
              </a:rPr>
              <a:t>iz</a:t>
            </a:r>
            <a:r>
              <a:rPr lang="en-US" sz="1200" b="1">
                <a:solidFill>
                  <a:srgbClr val="FF0000"/>
                </a:solidFill>
                <a:cs typeface="ＭＳ Ｐゴシック" charset="0"/>
              </a:rPr>
              <a:t/>
            </a:r>
            <a:br>
              <a:rPr lang="en-US" sz="1200" b="1">
                <a:solidFill>
                  <a:srgbClr val="FF0000"/>
                </a:solidFill>
                <a:cs typeface="ＭＳ Ｐゴシック" charset="0"/>
              </a:rPr>
            </a:br>
            <a:r>
              <a:rPr lang="tr-TR" sz="1200" b="1">
                <a:solidFill>
                  <a:srgbClr val="000000"/>
                </a:solidFill>
                <a:cs typeface="ＭＳ Ｐゴシック" charset="0"/>
              </a:rPr>
              <a:t>Tahrip edilen</a:t>
            </a:r>
            <a:r>
              <a:rPr lang="en-US" sz="1200" b="1">
                <a:solidFill>
                  <a:srgbClr val="000000"/>
                </a:solidFill>
                <a:cs typeface="ＭＳ Ｐゴシック" charset="0"/>
              </a:rPr>
              <a:t> </a:t>
            </a:r>
            <a:r>
              <a:rPr lang="tr-TR" sz="1200" b="1">
                <a:solidFill>
                  <a:srgbClr val="000000"/>
                </a:solidFill>
                <a:cs typeface="ＭＳ Ｐゴシック" charset="0"/>
              </a:rPr>
              <a:t>KKH</a:t>
            </a:r>
            <a:endParaRPr lang="en-US" sz="1200" b="1">
              <a:solidFill>
                <a:srgbClr val="000000"/>
              </a:solidFill>
              <a:cs typeface="ＭＳ Ｐゴシック" charset="0"/>
            </a:endParaRPr>
          </a:p>
        </p:txBody>
      </p:sp>
      <p:pic>
        <p:nvPicPr>
          <p:cNvPr id="52" name="Picture 52" descr="Erythrocyte-1"/>
          <p:cNvPicPr>
            <a:picLocks noChangeAspect="1" noChangeArrowheads="1"/>
          </p:cNvPicPr>
          <p:nvPr/>
        </p:nvPicPr>
        <p:blipFill>
          <a:blip r:embed="rId2" cstate="email">
            <a:clrChange>
              <a:clrFrom>
                <a:srgbClr val="FCFCFA"/>
              </a:clrFrom>
              <a:clrTo>
                <a:srgbClr val="FCFCFA">
                  <a:alpha val="0"/>
                </a:srgbClr>
              </a:clrTo>
            </a:clrChange>
            <a:extLst>
              <a:ext uri="{28A0092B-C50C-407E-A947-70E740481C1C}">
                <a14:useLocalDpi xmlns:a14="http://schemas.microsoft.com/office/drawing/2010/main" val="0"/>
              </a:ext>
            </a:extLst>
          </a:blip>
          <a:srcRect l="6035" t="9007" r="4527"/>
          <a:stretch>
            <a:fillRect/>
          </a:stretch>
        </p:blipFill>
        <p:spPr bwMode="auto">
          <a:xfrm rot="18750582">
            <a:off x="3313572" y="3041626"/>
            <a:ext cx="760768" cy="478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3" descr="Erythrocyte-exploding-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38411" y="4035081"/>
            <a:ext cx="983668" cy="98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4"/>
          <p:cNvGrpSpPr>
            <a:grpSpLocks/>
          </p:cNvGrpSpPr>
          <p:nvPr/>
        </p:nvGrpSpPr>
        <p:grpSpPr bwMode="auto">
          <a:xfrm>
            <a:off x="839129" y="4136680"/>
            <a:ext cx="771525" cy="796303"/>
            <a:chOff x="721" y="3314"/>
            <a:chExt cx="501" cy="508"/>
          </a:xfrm>
        </p:grpSpPr>
        <p:grpSp>
          <p:nvGrpSpPr>
            <p:cNvPr id="55" name="Group 55"/>
            <p:cNvGrpSpPr>
              <a:grpSpLocks/>
            </p:cNvGrpSpPr>
            <p:nvPr/>
          </p:nvGrpSpPr>
          <p:grpSpPr bwMode="auto">
            <a:xfrm>
              <a:off x="1028" y="3314"/>
              <a:ext cx="46" cy="91"/>
              <a:chOff x="1028" y="3314"/>
              <a:chExt cx="46" cy="91"/>
            </a:xfrm>
          </p:grpSpPr>
          <p:sp>
            <p:nvSpPr>
              <p:cNvPr id="75" name="AutoShape 56"/>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6" name="Oval 57"/>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6" name="Group 58"/>
            <p:cNvGrpSpPr>
              <a:grpSpLocks/>
            </p:cNvGrpSpPr>
            <p:nvPr/>
          </p:nvGrpSpPr>
          <p:grpSpPr bwMode="auto">
            <a:xfrm rot="5400000">
              <a:off x="1154" y="3452"/>
              <a:ext cx="46" cy="91"/>
              <a:chOff x="1028" y="3314"/>
              <a:chExt cx="46" cy="91"/>
            </a:xfrm>
          </p:grpSpPr>
          <p:sp>
            <p:nvSpPr>
              <p:cNvPr id="73" name="AutoShape 59"/>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4" name="Oval 60"/>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7" name="Group 61"/>
            <p:cNvGrpSpPr>
              <a:grpSpLocks/>
            </p:cNvGrpSpPr>
            <p:nvPr/>
          </p:nvGrpSpPr>
          <p:grpSpPr bwMode="auto">
            <a:xfrm rot="-4725197">
              <a:off x="744" y="3559"/>
              <a:ext cx="46" cy="91"/>
              <a:chOff x="1028" y="3314"/>
              <a:chExt cx="46" cy="91"/>
            </a:xfrm>
          </p:grpSpPr>
          <p:sp>
            <p:nvSpPr>
              <p:cNvPr id="71" name="AutoShape 62"/>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2" name="Oval 63"/>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8" name="Group 64"/>
            <p:cNvGrpSpPr>
              <a:grpSpLocks/>
            </p:cNvGrpSpPr>
            <p:nvPr/>
          </p:nvGrpSpPr>
          <p:grpSpPr bwMode="auto">
            <a:xfrm rot="9441234">
              <a:off x="974" y="3712"/>
              <a:ext cx="46" cy="91"/>
              <a:chOff x="1028" y="3314"/>
              <a:chExt cx="46" cy="91"/>
            </a:xfrm>
          </p:grpSpPr>
          <p:sp>
            <p:nvSpPr>
              <p:cNvPr id="69" name="AutoShape 65"/>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70" name="Oval 66"/>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59" name="Group 67"/>
            <p:cNvGrpSpPr>
              <a:grpSpLocks/>
            </p:cNvGrpSpPr>
            <p:nvPr/>
          </p:nvGrpSpPr>
          <p:grpSpPr bwMode="auto">
            <a:xfrm rot="-3172988">
              <a:off x="828" y="3415"/>
              <a:ext cx="46" cy="91"/>
              <a:chOff x="1028" y="3314"/>
              <a:chExt cx="46" cy="91"/>
            </a:xfrm>
          </p:grpSpPr>
          <p:sp>
            <p:nvSpPr>
              <p:cNvPr id="67" name="AutoShape 68"/>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8" name="Oval 69"/>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60" name="Group 70"/>
            <p:cNvGrpSpPr>
              <a:grpSpLocks/>
            </p:cNvGrpSpPr>
            <p:nvPr/>
          </p:nvGrpSpPr>
          <p:grpSpPr bwMode="auto">
            <a:xfrm rot="7743189">
              <a:off x="1080" y="3622"/>
              <a:ext cx="46" cy="91"/>
              <a:chOff x="1028" y="3314"/>
              <a:chExt cx="46" cy="91"/>
            </a:xfrm>
          </p:grpSpPr>
          <p:sp>
            <p:nvSpPr>
              <p:cNvPr id="65" name="AutoShape 71"/>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6" name="Oval 72"/>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61" name="Group 73"/>
            <p:cNvGrpSpPr>
              <a:grpSpLocks/>
            </p:cNvGrpSpPr>
            <p:nvPr/>
          </p:nvGrpSpPr>
          <p:grpSpPr bwMode="auto">
            <a:xfrm rot="-8970960">
              <a:off x="793" y="3728"/>
              <a:ext cx="46" cy="91"/>
              <a:chOff x="1028" y="3314"/>
              <a:chExt cx="46" cy="91"/>
            </a:xfrm>
          </p:grpSpPr>
          <p:sp>
            <p:nvSpPr>
              <p:cNvPr id="63" name="AutoShape 74"/>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64" name="Oval 75"/>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pic>
          <p:nvPicPr>
            <p:cNvPr id="62" name="Picture 76" descr="Erythrocyte-1"/>
            <p:cNvPicPr>
              <a:picLocks noChangeAspect="1" noChangeArrowheads="1"/>
            </p:cNvPicPr>
            <p:nvPr/>
          </p:nvPicPr>
          <p:blipFill>
            <a:blip r:embed="rId4" cstate="email">
              <a:clrChange>
                <a:clrFrom>
                  <a:srgbClr val="FCFCFA"/>
                </a:clrFrom>
                <a:clrTo>
                  <a:srgbClr val="FCFCFA">
                    <a:alpha val="0"/>
                  </a:srgbClr>
                </a:clrTo>
              </a:clrChange>
              <a:extLst>
                <a:ext uri="{28A0092B-C50C-407E-A947-70E740481C1C}">
                  <a14:useLocalDpi xmlns:a14="http://schemas.microsoft.com/office/drawing/2010/main" val="0"/>
                </a:ext>
              </a:extLst>
            </a:blip>
            <a:srcRect l="4848" t="9093" r="5228"/>
            <a:stretch>
              <a:fillRect/>
            </a:stretch>
          </p:blipFill>
          <p:spPr bwMode="auto">
            <a:xfrm rot="-2849418">
              <a:off x="727" y="3424"/>
              <a:ext cx="490"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7" name="Group 77"/>
          <p:cNvGrpSpPr>
            <a:grpSpLocks/>
          </p:cNvGrpSpPr>
          <p:nvPr/>
        </p:nvGrpSpPr>
        <p:grpSpPr bwMode="auto">
          <a:xfrm>
            <a:off x="839129" y="2879381"/>
            <a:ext cx="771525" cy="791457"/>
            <a:chOff x="721" y="3314"/>
            <a:chExt cx="501" cy="505"/>
          </a:xfrm>
        </p:grpSpPr>
        <p:grpSp>
          <p:nvGrpSpPr>
            <p:cNvPr id="78" name="Group 78"/>
            <p:cNvGrpSpPr>
              <a:grpSpLocks/>
            </p:cNvGrpSpPr>
            <p:nvPr/>
          </p:nvGrpSpPr>
          <p:grpSpPr bwMode="auto">
            <a:xfrm>
              <a:off x="1028" y="3314"/>
              <a:ext cx="46" cy="91"/>
              <a:chOff x="1028" y="3314"/>
              <a:chExt cx="46" cy="91"/>
            </a:xfrm>
          </p:grpSpPr>
          <p:sp>
            <p:nvSpPr>
              <p:cNvPr id="98" name="AutoShape 79"/>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9" name="Oval 80"/>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79" name="Group 81"/>
            <p:cNvGrpSpPr>
              <a:grpSpLocks/>
            </p:cNvGrpSpPr>
            <p:nvPr/>
          </p:nvGrpSpPr>
          <p:grpSpPr bwMode="auto">
            <a:xfrm rot="5400000">
              <a:off x="1154" y="3452"/>
              <a:ext cx="46" cy="91"/>
              <a:chOff x="1028" y="3314"/>
              <a:chExt cx="46" cy="91"/>
            </a:xfrm>
          </p:grpSpPr>
          <p:sp>
            <p:nvSpPr>
              <p:cNvPr id="96" name="AutoShape 82"/>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7" name="Oval 83"/>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80" name="Group 84"/>
            <p:cNvGrpSpPr>
              <a:grpSpLocks/>
            </p:cNvGrpSpPr>
            <p:nvPr/>
          </p:nvGrpSpPr>
          <p:grpSpPr bwMode="auto">
            <a:xfrm rot="-4725197">
              <a:off x="744" y="3559"/>
              <a:ext cx="46" cy="91"/>
              <a:chOff x="1028" y="3314"/>
              <a:chExt cx="46" cy="91"/>
            </a:xfrm>
          </p:grpSpPr>
          <p:sp>
            <p:nvSpPr>
              <p:cNvPr id="94" name="AutoShape 85"/>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5" name="Oval 86"/>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81" name="Group 87"/>
            <p:cNvGrpSpPr>
              <a:grpSpLocks/>
            </p:cNvGrpSpPr>
            <p:nvPr/>
          </p:nvGrpSpPr>
          <p:grpSpPr bwMode="auto">
            <a:xfrm rot="9441234">
              <a:off x="974" y="3712"/>
              <a:ext cx="46" cy="91"/>
              <a:chOff x="1028" y="3314"/>
              <a:chExt cx="46" cy="91"/>
            </a:xfrm>
          </p:grpSpPr>
          <p:sp>
            <p:nvSpPr>
              <p:cNvPr id="92" name="AutoShape 88"/>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3" name="Oval 89"/>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82" name="Group 90"/>
            <p:cNvGrpSpPr>
              <a:grpSpLocks/>
            </p:cNvGrpSpPr>
            <p:nvPr/>
          </p:nvGrpSpPr>
          <p:grpSpPr bwMode="auto">
            <a:xfrm rot="-3172988">
              <a:off x="828" y="3415"/>
              <a:ext cx="46" cy="91"/>
              <a:chOff x="1028" y="3314"/>
              <a:chExt cx="46" cy="91"/>
            </a:xfrm>
          </p:grpSpPr>
          <p:sp>
            <p:nvSpPr>
              <p:cNvPr id="90" name="AutoShape 91"/>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91" name="Oval 92"/>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83" name="Group 93"/>
            <p:cNvGrpSpPr>
              <a:grpSpLocks/>
            </p:cNvGrpSpPr>
            <p:nvPr/>
          </p:nvGrpSpPr>
          <p:grpSpPr bwMode="auto">
            <a:xfrm rot="7743189">
              <a:off x="1080" y="3622"/>
              <a:ext cx="46" cy="91"/>
              <a:chOff x="1028" y="3314"/>
              <a:chExt cx="46" cy="91"/>
            </a:xfrm>
          </p:grpSpPr>
          <p:sp>
            <p:nvSpPr>
              <p:cNvPr id="88" name="AutoShape 94"/>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89" name="Oval 95"/>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grpSp>
          <p:nvGrpSpPr>
            <p:cNvPr id="84" name="Group 96"/>
            <p:cNvGrpSpPr>
              <a:grpSpLocks/>
            </p:cNvGrpSpPr>
            <p:nvPr/>
          </p:nvGrpSpPr>
          <p:grpSpPr bwMode="auto">
            <a:xfrm rot="-8970960">
              <a:off x="793" y="3728"/>
              <a:ext cx="46" cy="91"/>
              <a:chOff x="1028" y="3314"/>
              <a:chExt cx="46" cy="91"/>
            </a:xfrm>
          </p:grpSpPr>
          <p:sp>
            <p:nvSpPr>
              <p:cNvPr id="86" name="AutoShape 97"/>
              <p:cNvSpPr>
                <a:spLocks noChangeArrowheads="1"/>
              </p:cNvSpPr>
              <p:nvPr/>
            </p:nvSpPr>
            <p:spPr bwMode="auto">
              <a:xfrm>
                <a:off x="1028" y="3359"/>
                <a:ext cx="46" cy="46"/>
              </a:xfrm>
              <a:prstGeom prst="triangle">
                <a:avLst>
                  <a:gd name="adj" fmla="val 50000"/>
                </a:avLst>
              </a:prstGeom>
              <a:solidFill>
                <a:srgbClr val="797B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sp>
            <p:nvSpPr>
              <p:cNvPr id="87" name="Oval 98"/>
              <p:cNvSpPr>
                <a:spLocks noChangeArrowheads="1"/>
              </p:cNvSpPr>
              <p:nvPr/>
            </p:nvSpPr>
            <p:spPr bwMode="auto">
              <a:xfrm>
                <a:off x="1028" y="3314"/>
                <a:ext cx="46" cy="46"/>
              </a:xfrm>
              <a:prstGeom prst="ellipse">
                <a:avLst/>
              </a:prstGeom>
              <a:solidFill>
                <a:srgbClr val="F96A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30000" noProof="0" smtClean="0">
                  <a:ln>
                    <a:noFill/>
                  </a:ln>
                  <a:solidFill>
                    <a:srgbClr val="000000"/>
                  </a:solidFill>
                  <a:effectLst/>
                  <a:uLnTx/>
                  <a:uFillTx/>
                  <a:ea typeface="ＭＳ Ｐゴシック" charset="0"/>
                </a:endParaRPr>
              </a:p>
            </p:txBody>
          </p:sp>
        </p:grpSp>
        <p:pic>
          <p:nvPicPr>
            <p:cNvPr id="85" name="Picture 99" descr="Erythrocyte-1"/>
            <p:cNvPicPr>
              <a:picLocks noChangeAspect="1" noChangeArrowheads="1"/>
            </p:cNvPicPr>
            <p:nvPr/>
          </p:nvPicPr>
          <p:blipFill>
            <a:blip r:embed="rId5" cstate="email">
              <a:clrChange>
                <a:clrFrom>
                  <a:srgbClr val="FCFCFA"/>
                </a:clrFrom>
                <a:clrTo>
                  <a:srgbClr val="FCFCFA">
                    <a:alpha val="0"/>
                  </a:srgbClr>
                </a:clrTo>
              </a:clrChange>
              <a:extLst>
                <a:ext uri="{28A0092B-C50C-407E-A947-70E740481C1C}">
                  <a14:useLocalDpi xmlns:a14="http://schemas.microsoft.com/office/drawing/2010/main" val="0"/>
                </a:ext>
              </a:extLst>
            </a:blip>
            <a:srcRect l="6435" t="9077" r="3940" b="3967"/>
            <a:stretch>
              <a:fillRect/>
            </a:stretch>
          </p:blipFill>
          <p:spPr bwMode="auto">
            <a:xfrm rot="-2849418">
              <a:off x="727" y="3420"/>
              <a:ext cx="488"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 name="Text Box 4"/>
          <p:cNvSpPr txBox="1">
            <a:spLocks noChangeArrowheads="1"/>
          </p:cNvSpPr>
          <p:nvPr/>
        </p:nvSpPr>
        <p:spPr bwMode="auto">
          <a:xfrm>
            <a:off x="440666" y="2834931"/>
            <a:ext cx="541338" cy="23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CD55</a:t>
            </a:r>
            <a:endParaRPr lang="en-US" sz="1200" b="1">
              <a:solidFill>
                <a:srgbClr val="000000"/>
              </a:solidFill>
              <a:cs typeface="ＭＳ Ｐゴシック" charset="0"/>
            </a:endParaRPr>
          </a:p>
        </p:txBody>
      </p:sp>
      <p:sp>
        <p:nvSpPr>
          <p:cNvPr id="101" name="Text Box 4"/>
          <p:cNvSpPr txBox="1">
            <a:spLocks noChangeArrowheads="1"/>
          </p:cNvSpPr>
          <p:nvPr/>
        </p:nvSpPr>
        <p:spPr bwMode="auto">
          <a:xfrm>
            <a:off x="1621766" y="2946056"/>
            <a:ext cx="544513" cy="230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CD59</a:t>
            </a:r>
            <a:endParaRPr lang="en-US" sz="1200" b="1">
              <a:solidFill>
                <a:srgbClr val="000000"/>
              </a:solidFill>
              <a:cs typeface="ＭＳ Ｐゴシック" charset="0"/>
            </a:endParaRPr>
          </a:p>
        </p:txBody>
      </p:sp>
      <p:sp>
        <p:nvSpPr>
          <p:cNvPr id="102" name="Text Box 4"/>
          <p:cNvSpPr txBox="1">
            <a:spLocks noChangeArrowheads="1"/>
          </p:cNvSpPr>
          <p:nvPr/>
        </p:nvSpPr>
        <p:spPr bwMode="auto">
          <a:xfrm>
            <a:off x="440666" y="4114456"/>
            <a:ext cx="541338" cy="23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CD55</a:t>
            </a:r>
            <a:endParaRPr lang="en-US" sz="1200" b="1">
              <a:solidFill>
                <a:srgbClr val="000000"/>
              </a:solidFill>
              <a:cs typeface="ＭＳ Ｐゴシック" charset="0"/>
            </a:endParaRPr>
          </a:p>
        </p:txBody>
      </p:sp>
      <p:sp>
        <p:nvSpPr>
          <p:cNvPr id="103" name="Text Box 4"/>
          <p:cNvSpPr txBox="1">
            <a:spLocks noChangeArrowheads="1"/>
          </p:cNvSpPr>
          <p:nvPr/>
        </p:nvSpPr>
        <p:spPr bwMode="auto">
          <a:xfrm>
            <a:off x="1626529" y="4308131"/>
            <a:ext cx="544512" cy="230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fontAlgn="base">
              <a:spcBef>
                <a:spcPct val="20000"/>
              </a:spcBef>
              <a:spcAft>
                <a:spcPct val="0"/>
              </a:spcAft>
              <a:buClr>
                <a:srgbClr val="4F81BD"/>
              </a:buClr>
              <a:buSzPct val="90000"/>
              <a:buFont typeface="Wingdings" charset="0"/>
              <a:buNone/>
            </a:pPr>
            <a:r>
              <a:rPr lang="en-GB" sz="1200" b="1">
                <a:solidFill>
                  <a:srgbClr val="FF0000"/>
                </a:solidFill>
                <a:cs typeface="ＭＳ Ｐゴシック" charset="0"/>
              </a:rPr>
              <a:t>CD59</a:t>
            </a:r>
            <a:endParaRPr lang="en-US" sz="1200" b="1">
              <a:solidFill>
                <a:srgbClr val="000000"/>
              </a:solidFill>
              <a:cs typeface="ＭＳ Ｐゴシック" charset="0"/>
            </a:endParaRPr>
          </a:p>
        </p:txBody>
      </p:sp>
      <p:sp>
        <p:nvSpPr>
          <p:cNvPr id="104" name="Rectangle 34"/>
          <p:cNvSpPr txBox="1">
            <a:spLocks noChangeArrowheads="1"/>
          </p:cNvSpPr>
          <p:nvPr/>
        </p:nvSpPr>
        <p:spPr bwMode="auto">
          <a:xfrm>
            <a:off x="551791" y="1379194"/>
            <a:ext cx="8229600" cy="1217875"/>
          </a:xfrm>
          <a:prstGeom prst="rect">
            <a:avLst/>
          </a:prstGeom>
          <a:noFill/>
          <a:ln w="9525">
            <a:noFill/>
            <a:miter lim="800000"/>
            <a:headEnd/>
            <a:tailEnd/>
          </a:ln>
        </p:spPr>
        <p:txBody>
          <a:bodyPr anchor="ctr"/>
          <a:lstStyle/>
          <a:p>
            <a:pPr algn="ctr" fontAlgn="base">
              <a:spcBef>
                <a:spcPct val="0"/>
              </a:spcBef>
              <a:spcAft>
                <a:spcPct val="0"/>
              </a:spcAft>
              <a:defRPr/>
            </a:pPr>
            <a:endParaRPr lang="en-GB" sz="1200" b="1" kern="0" baseline="30000" dirty="0">
              <a:solidFill>
                <a:srgbClr val="FFFFFF"/>
              </a:solidFill>
              <a:latin typeface="Franklin Gothic Medium"/>
              <a:ea typeface="ＭＳ Ｐゴシック" charset="0"/>
            </a:endParaRPr>
          </a:p>
        </p:txBody>
      </p:sp>
      <p:pic>
        <p:nvPicPr>
          <p:cNvPr id="92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8632" y="260648"/>
            <a:ext cx="7723807"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14797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16762" y="14053"/>
            <a:ext cx="8385175" cy="1431925"/>
          </a:xfrm>
        </p:spPr>
        <p:txBody>
          <a:bodyPr/>
          <a:lstStyle/>
          <a:p>
            <a:pPr eaLnBrk="1" hangingPunct="1"/>
            <a:r>
              <a:rPr lang="tr-TR" altLang="tr-TR" sz="2800" b="1" smtClean="0">
                <a:ea typeface="ＭＳ Ｐゴシック" pitchFamily="34" charset="-128"/>
              </a:rPr>
              <a:t>PNH-Tanısal Testler</a:t>
            </a:r>
          </a:p>
        </p:txBody>
      </p:sp>
      <p:sp>
        <p:nvSpPr>
          <p:cNvPr id="153603" name="Rectangle 3"/>
          <p:cNvSpPr>
            <a:spLocks noGrp="1" noChangeArrowheads="1"/>
          </p:cNvSpPr>
          <p:nvPr>
            <p:ph type="body" idx="4294967295"/>
          </p:nvPr>
        </p:nvSpPr>
        <p:spPr>
          <a:xfrm>
            <a:off x="827584" y="1648768"/>
            <a:ext cx="4752528" cy="3887788"/>
          </a:xfrm>
        </p:spPr>
        <p:txBody>
          <a:bodyPr>
            <a:noAutofit/>
          </a:bodyPr>
          <a:lstStyle/>
          <a:p>
            <a:pPr marL="469900" indent="-469900" eaLnBrk="1" hangingPunct="1">
              <a:lnSpc>
                <a:spcPct val="150000"/>
              </a:lnSpc>
              <a:defRPr/>
            </a:pPr>
            <a:r>
              <a:rPr lang="tr-TR" sz="2400" dirty="0" err="1">
                <a:ea typeface="ＭＳ Ｐゴシック" pitchFamily="34" charset="-128"/>
              </a:rPr>
              <a:t>Sukroz</a:t>
            </a:r>
            <a:r>
              <a:rPr lang="tr-TR" sz="2400" dirty="0">
                <a:ea typeface="ＭＳ Ｐゴシック" pitchFamily="34" charset="-128"/>
              </a:rPr>
              <a:t> </a:t>
            </a:r>
            <a:r>
              <a:rPr lang="tr-TR" sz="2400" dirty="0" err="1">
                <a:ea typeface="ＭＳ Ｐゴシック" pitchFamily="34" charset="-128"/>
              </a:rPr>
              <a:t>lizis</a:t>
            </a:r>
            <a:r>
              <a:rPr lang="tr-TR" sz="2400" dirty="0">
                <a:ea typeface="ＭＳ Ｐゴシック" pitchFamily="34" charset="-128"/>
              </a:rPr>
              <a:t> testi</a:t>
            </a:r>
          </a:p>
          <a:p>
            <a:pPr marL="469900" indent="-469900" eaLnBrk="1" hangingPunct="1">
              <a:lnSpc>
                <a:spcPct val="150000"/>
              </a:lnSpc>
              <a:defRPr/>
            </a:pPr>
            <a:r>
              <a:rPr lang="tr-TR" sz="2400" dirty="0">
                <a:ea typeface="ＭＳ Ｐゴシック" pitchFamily="34" charset="-128"/>
              </a:rPr>
              <a:t>Asit Ham testi</a:t>
            </a:r>
          </a:p>
          <a:p>
            <a:pPr marL="469900" indent="-469900" eaLnBrk="1" hangingPunct="1">
              <a:lnSpc>
                <a:spcPct val="150000"/>
              </a:lnSpc>
              <a:defRPr/>
            </a:pPr>
            <a:r>
              <a:rPr lang="tr-TR" sz="2400" dirty="0">
                <a:ea typeface="ＭＳ Ｐゴシック" pitchFamily="34" charset="-128"/>
              </a:rPr>
              <a:t>Akım </a:t>
            </a:r>
            <a:r>
              <a:rPr lang="tr-TR" sz="2400" dirty="0" err="1">
                <a:ea typeface="ＭＳ Ｐゴシック" pitchFamily="34" charset="-128"/>
              </a:rPr>
              <a:t>sitometrisi</a:t>
            </a:r>
            <a:r>
              <a:rPr lang="tr-TR" sz="2400" dirty="0">
                <a:ea typeface="ＭＳ Ｐゴシック" pitchFamily="34" charset="-128"/>
              </a:rPr>
              <a:t> ile hücre yüzeyindeki eksik/azalmış proteinlerin tayini***</a:t>
            </a:r>
          </a:p>
          <a:p>
            <a:pPr marL="469900" indent="-469900" eaLnBrk="1" hangingPunct="1">
              <a:lnSpc>
                <a:spcPct val="150000"/>
              </a:lnSpc>
              <a:buFont typeface="Wingdings" pitchFamily="2" charset="2"/>
              <a:buNone/>
              <a:defRPr/>
            </a:pPr>
            <a:r>
              <a:rPr lang="tr-TR" sz="2400" dirty="0">
                <a:ea typeface="ＭＳ Ｐゴシック" pitchFamily="34" charset="-128"/>
              </a:rPr>
              <a:t>	(CD55, CD59)</a:t>
            </a:r>
          </a:p>
          <a:p>
            <a:pPr marL="469900" indent="-469900" eaLnBrk="1" hangingPunct="1">
              <a:lnSpc>
                <a:spcPct val="150000"/>
              </a:lnSpc>
              <a:defRPr/>
            </a:pPr>
            <a:endParaRPr lang="tr-TR" sz="2400" b="1" dirty="0" smtClean="0">
              <a:effectLst>
                <a:outerShdw blurRad="38100" dist="38100" dir="2700000" algn="tl">
                  <a:srgbClr val="FFFFFF"/>
                </a:outerShdw>
              </a:effectLst>
              <a:ea typeface="ＭＳ Ｐゴシック" pitchFamily="34" charset="-128"/>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845" y="1628800"/>
            <a:ext cx="2290441" cy="2429321"/>
          </a:xfrm>
          <a:prstGeom prst="rect">
            <a:avLst/>
          </a:prstGeom>
          <a:ln/>
          <a:extLst/>
        </p:spPr>
        <p:style>
          <a:lnRef idx="0">
            <a:schemeClr val="accent3"/>
          </a:lnRef>
          <a:fillRef idx="3">
            <a:schemeClr val="accent3"/>
          </a:fillRef>
          <a:effectRef idx="3">
            <a:schemeClr val="accent3"/>
          </a:effectRef>
          <a:fontRef idx="minor">
            <a:schemeClr val="lt1"/>
          </a:fontRef>
        </p:style>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8846" y="3933056"/>
            <a:ext cx="2290440" cy="2297977"/>
          </a:xfrm>
          <a:prstGeom prst="rect">
            <a:avLst/>
          </a:prstGeom>
          <a:ln/>
          <a:extLst/>
        </p:spPr>
        <p:style>
          <a:lnRef idx="0">
            <a:schemeClr val="accent3"/>
          </a:lnRef>
          <a:fillRef idx="3">
            <a:schemeClr val="accent3"/>
          </a:fillRef>
          <a:effectRef idx="3">
            <a:schemeClr val="accent3"/>
          </a:effectRef>
          <a:fontRef idx="minor">
            <a:schemeClr val="lt1"/>
          </a:fontRef>
        </p:style>
      </p:pic>
    </p:spTree>
    <p:extLst>
      <p:ext uri="{BB962C8B-B14F-4D97-AF65-F5344CB8AC3E}">
        <p14:creationId xmlns:p14="http://schemas.microsoft.com/office/powerpoint/2010/main" val="38902748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tr-TR" sz="2800" b="1" dirty="0" smtClean="0">
                <a:ea typeface="ＭＳ Ｐゴシック" pitchFamily="34" charset="-128"/>
              </a:rPr>
              <a:t>PNH </a:t>
            </a:r>
            <a:r>
              <a:rPr lang="en-US" altLang="tr-TR" sz="2800" b="1" dirty="0" err="1" smtClean="0">
                <a:ea typeface="ＭＳ Ｐゴシック" pitchFamily="34" charset="-128"/>
              </a:rPr>
              <a:t>Tedavi</a:t>
            </a:r>
            <a:endParaRPr lang="en-US" altLang="tr-TR" sz="2800" b="1" dirty="0" smtClean="0">
              <a:ea typeface="ＭＳ Ｐゴシック" pitchFamily="34" charset="-128"/>
            </a:endParaRPr>
          </a:p>
        </p:txBody>
      </p:sp>
      <p:sp>
        <p:nvSpPr>
          <p:cNvPr id="65539" name="Rectangle 3"/>
          <p:cNvSpPr>
            <a:spLocks noGrp="1" noChangeArrowheads="1"/>
          </p:cNvSpPr>
          <p:nvPr>
            <p:ph type="body" idx="1"/>
          </p:nvPr>
        </p:nvSpPr>
        <p:spPr>
          <a:xfrm>
            <a:off x="381000" y="1556792"/>
            <a:ext cx="8229600" cy="4844008"/>
          </a:xfrm>
        </p:spPr>
        <p:txBody>
          <a:bodyPr/>
          <a:lstStyle/>
          <a:p>
            <a:pPr eaLnBrk="1" hangingPunct="1">
              <a:lnSpc>
                <a:spcPct val="90000"/>
              </a:lnSpc>
            </a:pPr>
            <a:r>
              <a:rPr lang="en-US" altLang="tr-TR" sz="2200" b="1" dirty="0" err="1" smtClean="0">
                <a:ea typeface="ＭＳ Ｐゴシック" pitchFamily="34" charset="-128"/>
              </a:rPr>
              <a:t>Destek</a:t>
            </a:r>
            <a:r>
              <a:rPr lang="en-US" altLang="tr-TR" sz="2200" b="1" dirty="0" smtClean="0">
                <a:ea typeface="ＭＳ Ｐゴシック" pitchFamily="34" charset="-128"/>
              </a:rPr>
              <a:t> </a:t>
            </a:r>
            <a:r>
              <a:rPr lang="en-US" altLang="tr-TR" sz="2200" b="1" dirty="0" err="1" smtClean="0">
                <a:ea typeface="ＭＳ Ｐゴシック" pitchFamily="34" charset="-128"/>
              </a:rPr>
              <a:t>tedavisi</a:t>
            </a:r>
            <a:r>
              <a:rPr lang="en-US" altLang="tr-TR" sz="2200" dirty="0" smtClean="0">
                <a:ea typeface="ＭＳ Ｐゴシック" pitchFamily="34" charset="-128"/>
              </a:rPr>
              <a:t>:</a:t>
            </a:r>
          </a:p>
          <a:p>
            <a:pPr lvl="1" eaLnBrk="1" hangingPunct="1">
              <a:lnSpc>
                <a:spcPct val="90000"/>
              </a:lnSpc>
            </a:pPr>
            <a:r>
              <a:rPr lang="en-US" altLang="tr-TR" sz="2200" dirty="0" err="1" smtClean="0">
                <a:ea typeface="ＭＳ Ｐゴシック" pitchFamily="34" charset="-128"/>
              </a:rPr>
              <a:t>Prednison</a:t>
            </a:r>
            <a:r>
              <a:rPr lang="en-US" altLang="tr-TR" sz="2200" dirty="0" smtClean="0">
                <a:ea typeface="ＭＳ Ｐゴシック" pitchFamily="34" charset="-128"/>
              </a:rPr>
              <a:t> </a:t>
            </a:r>
            <a:r>
              <a:rPr lang="en-US" altLang="tr-TR" sz="2200" dirty="0" err="1" smtClean="0">
                <a:ea typeface="ＭＳ Ｐゴシック" pitchFamily="34" charset="-128"/>
              </a:rPr>
              <a:t>faydalı</a:t>
            </a:r>
            <a:r>
              <a:rPr lang="en-US" altLang="tr-TR" sz="2200" dirty="0" smtClean="0">
                <a:ea typeface="ＭＳ Ｐゴシック" pitchFamily="34" charset="-128"/>
              </a:rPr>
              <a:t> </a:t>
            </a:r>
            <a:r>
              <a:rPr lang="en-US" altLang="tr-TR" sz="2200" dirty="0" err="1" smtClean="0">
                <a:ea typeface="ＭＳ Ｐゴシック" pitchFamily="34" charset="-128"/>
              </a:rPr>
              <a:t>olabilir</a:t>
            </a:r>
            <a:r>
              <a:rPr lang="en-US" altLang="tr-TR" sz="2200" dirty="0" smtClean="0">
                <a:ea typeface="ＭＳ Ｐゴシック" pitchFamily="34" charset="-128"/>
              </a:rPr>
              <a:t>. </a:t>
            </a:r>
          </a:p>
          <a:p>
            <a:pPr lvl="1" eaLnBrk="1" hangingPunct="1">
              <a:lnSpc>
                <a:spcPct val="90000"/>
              </a:lnSpc>
            </a:pPr>
            <a:r>
              <a:rPr lang="en-US" altLang="tr-TR" sz="2200" dirty="0" smtClean="0">
                <a:ea typeface="ＭＳ Ｐゴシック" pitchFamily="34" charset="-128"/>
              </a:rPr>
              <a:t>Demir: </a:t>
            </a:r>
            <a:r>
              <a:rPr lang="en-US" altLang="tr-TR" sz="2200" dirty="0" err="1" smtClean="0">
                <a:ea typeface="ＭＳ Ｐゴシック" pitchFamily="34" charset="-128"/>
              </a:rPr>
              <a:t>İdrarla</a:t>
            </a:r>
            <a:r>
              <a:rPr lang="en-US" altLang="tr-TR" sz="2200" dirty="0" smtClean="0">
                <a:ea typeface="ＭＳ Ｐゴシック" pitchFamily="34" charset="-128"/>
              </a:rPr>
              <a:t> </a:t>
            </a:r>
            <a:r>
              <a:rPr lang="en-US" altLang="tr-TR" sz="2200" dirty="0" err="1" smtClean="0">
                <a:ea typeface="ＭＳ Ｐゴシック" pitchFamily="34" charset="-128"/>
              </a:rPr>
              <a:t>kaybedilen</a:t>
            </a:r>
            <a:r>
              <a:rPr lang="en-US" altLang="tr-TR" sz="2200" dirty="0" smtClean="0">
                <a:ea typeface="ＭＳ Ｐゴシック" pitchFamily="34" charset="-128"/>
              </a:rPr>
              <a:t> </a:t>
            </a:r>
            <a:r>
              <a:rPr lang="en-US" altLang="tr-TR" sz="2200" dirty="0" err="1" smtClean="0">
                <a:ea typeface="ＭＳ Ｐゴシック" pitchFamily="34" charset="-128"/>
              </a:rPr>
              <a:t>demiri</a:t>
            </a:r>
            <a:r>
              <a:rPr lang="en-US" altLang="tr-TR" sz="2200" dirty="0" smtClean="0">
                <a:ea typeface="ＭＳ Ｐゴシック" pitchFamily="34" charset="-128"/>
              </a:rPr>
              <a:t> </a:t>
            </a:r>
            <a:r>
              <a:rPr lang="en-US" altLang="tr-TR" sz="2200" dirty="0" err="1" smtClean="0">
                <a:ea typeface="ＭＳ Ｐゴシック" pitchFamily="34" charset="-128"/>
              </a:rPr>
              <a:t>yerine</a:t>
            </a:r>
            <a:r>
              <a:rPr lang="en-US" altLang="tr-TR" sz="2200" dirty="0" smtClean="0">
                <a:ea typeface="ＭＳ Ｐゴシック" pitchFamily="34" charset="-128"/>
              </a:rPr>
              <a:t> </a:t>
            </a:r>
            <a:r>
              <a:rPr lang="en-US" altLang="tr-TR" sz="2200" dirty="0" err="1" smtClean="0">
                <a:ea typeface="ＭＳ Ｐゴシック" pitchFamily="34" charset="-128"/>
              </a:rPr>
              <a:t>koymak</a:t>
            </a:r>
            <a:r>
              <a:rPr lang="en-US" altLang="tr-TR" sz="2200" dirty="0" smtClean="0">
                <a:ea typeface="ＭＳ Ｐゴシック" pitchFamily="34" charset="-128"/>
              </a:rPr>
              <a:t> </a:t>
            </a:r>
            <a:r>
              <a:rPr lang="en-US" altLang="tr-TR" sz="2200" dirty="0" err="1" smtClean="0">
                <a:ea typeface="ＭＳ Ｐゴシック" pitchFamily="34" charset="-128"/>
              </a:rPr>
              <a:t>için</a:t>
            </a:r>
            <a:r>
              <a:rPr lang="en-US" altLang="tr-TR" sz="2200" dirty="0" smtClean="0">
                <a:ea typeface="ＭＳ Ｐゴシック" pitchFamily="34" charset="-128"/>
              </a:rPr>
              <a:t>,</a:t>
            </a:r>
          </a:p>
          <a:p>
            <a:pPr lvl="1" eaLnBrk="1" hangingPunct="1">
              <a:lnSpc>
                <a:spcPct val="90000"/>
              </a:lnSpc>
            </a:pPr>
            <a:r>
              <a:rPr lang="en-US" altLang="tr-TR" sz="2200" dirty="0" err="1" smtClean="0">
                <a:ea typeface="ＭＳ Ｐゴシック" pitchFamily="34" charset="-128"/>
              </a:rPr>
              <a:t>Folik</a:t>
            </a:r>
            <a:r>
              <a:rPr lang="en-US" altLang="tr-TR" sz="2200" dirty="0" smtClean="0">
                <a:ea typeface="ＭＳ Ｐゴシック" pitchFamily="34" charset="-128"/>
              </a:rPr>
              <a:t> </a:t>
            </a:r>
            <a:r>
              <a:rPr lang="en-US" altLang="tr-TR" sz="2200" dirty="0" err="1" smtClean="0">
                <a:ea typeface="ＭＳ Ｐゴシック" pitchFamily="34" charset="-128"/>
              </a:rPr>
              <a:t>asit</a:t>
            </a:r>
            <a:r>
              <a:rPr lang="en-US" altLang="tr-TR" sz="2200" dirty="0" smtClean="0">
                <a:ea typeface="ＭＳ Ｐゴシック" pitchFamily="34" charset="-128"/>
              </a:rPr>
              <a:t>: </a:t>
            </a:r>
            <a:r>
              <a:rPr lang="en-US" altLang="tr-TR" sz="2200" dirty="0" err="1" smtClean="0">
                <a:ea typeface="ＭＳ Ｐゴシック" pitchFamily="34" charset="-128"/>
              </a:rPr>
              <a:t>Artmış</a:t>
            </a:r>
            <a:r>
              <a:rPr lang="en-US" altLang="tr-TR" sz="2200" dirty="0" smtClean="0">
                <a:ea typeface="ＭＳ Ｐゴシック" pitchFamily="34" charset="-128"/>
              </a:rPr>
              <a:t> </a:t>
            </a:r>
            <a:r>
              <a:rPr lang="en-US" altLang="tr-TR" sz="2200" dirty="0" err="1" smtClean="0">
                <a:ea typeface="ＭＳ Ｐゴシック" pitchFamily="34" charset="-128"/>
              </a:rPr>
              <a:t>ihtiyacı</a:t>
            </a:r>
            <a:r>
              <a:rPr lang="en-US" altLang="tr-TR" sz="2200" dirty="0" smtClean="0">
                <a:ea typeface="ＭＳ Ｐゴシック" pitchFamily="34" charset="-128"/>
              </a:rPr>
              <a:t> </a:t>
            </a:r>
            <a:r>
              <a:rPr lang="en-US" altLang="tr-TR" sz="2200" dirty="0" err="1" smtClean="0">
                <a:ea typeface="ＭＳ Ｐゴシック" pitchFamily="34" charset="-128"/>
              </a:rPr>
              <a:t>karşılamak</a:t>
            </a:r>
            <a:r>
              <a:rPr lang="en-US" altLang="tr-TR" sz="2200" dirty="0" smtClean="0">
                <a:ea typeface="ＭＳ Ｐゴシック" pitchFamily="34" charset="-128"/>
              </a:rPr>
              <a:t> </a:t>
            </a:r>
            <a:r>
              <a:rPr lang="en-US" altLang="tr-TR" sz="2200" dirty="0" err="1" smtClean="0">
                <a:ea typeface="ＭＳ Ｐゴシック" pitchFamily="34" charset="-128"/>
              </a:rPr>
              <a:t>için</a:t>
            </a:r>
            <a:r>
              <a:rPr lang="en-US" altLang="tr-TR" sz="2200" dirty="0" smtClean="0">
                <a:ea typeface="ＭＳ Ｐゴシック" pitchFamily="34" charset="-128"/>
              </a:rPr>
              <a:t>, </a:t>
            </a:r>
          </a:p>
          <a:p>
            <a:pPr lvl="1" eaLnBrk="1" hangingPunct="1">
              <a:lnSpc>
                <a:spcPct val="90000"/>
              </a:lnSpc>
            </a:pPr>
            <a:r>
              <a:rPr lang="en-US" altLang="tr-TR" sz="2200" dirty="0" err="1" smtClean="0">
                <a:ea typeface="ＭＳ Ｐゴシック" pitchFamily="34" charset="-128"/>
              </a:rPr>
              <a:t>Gerekli</a:t>
            </a:r>
            <a:r>
              <a:rPr lang="en-US" altLang="tr-TR" sz="2200" dirty="0" smtClean="0">
                <a:ea typeface="ＭＳ Ｐゴシック" pitchFamily="34" charset="-128"/>
              </a:rPr>
              <a:t> </a:t>
            </a:r>
            <a:r>
              <a:rPr lang="en-US" altLang="tr-TR" sz="2200" dirty="0" err="1" smtClean="0">
                <a:ea typeface="ＭＳ Ｐゴシック" pitchFamily="34" charset="-128"/>
              </a:rPr>
              <a:t>olduğunda</a:t>
            </a:r>
            <a:r>
              <a:rPr lang="en-US" altLang="tr-TR" sz="2200" dirty="0" smtClean="0">
                <a:ea typeface="ＭＳ Ｐゴシック" pitchFamily="34" charset="-128"/>
              </a:rPr>
              <a:t> </a:t>
            </a:r>
            <a:r>
              <a:rPr lang="en-US" altLang="tr-TR" sz="2200" dirty="0" err="1" smtClean="0">
                <a:ea typeface="ＭＳ Ｐゴシック" pitchFamily="34" charset="-128"/>
              </a:rPr>
              <a:t>eritrosit</a:t>
            </a:r>
            <a:r>
              <a:rPr lang="en-US" altLang="tr-TR" sz="2200" dirty="0" smtClean="0">
                <a:ea typeface="ＭＳ Ｐゴシック" pitchFamily="34" charset="-128"/>
              </a:rPr>
              <a:t> </a:t>
            </a:r>
            <a:r>
              <a:rPr lang="en-US" altLang="tr-TR" sz="2200" dirty="0" err="1" smtClean="0">
                <a:ea typeface="ＭＳ Ｐゴシック" pitchFamily="34" charset="-128"/>
              </a:rPr>
              <a:t>transfüzyonu</a:t>
            </a:r>
            <a:r>
              <a:rPr lang="en-US" altLang="tr-TR" sz="2200" dirty="0" smtClean="0">
                <a:ea typeface="ＭＳ Ｐゴシック" pitchFamily="34" charset="-128"/>
              </a:rPr>
              <a:t>,</a:t>
            </a:r>
          </a:p>
          <a:p>
            <a:pPr lvl="1" eaLnBrk="1" hangingPunct="1">
              <a:lnSpc>
                <a:spcPct val="90000"/>
              </a:lnSpc>
            </a:pPr>
            <a:endParaRPr lang="en-US" altLang="tr-TR" sz="2200" dirty="0" smtClean="0">
              <a:ea typeface="ＭＳ Ｐゴシック" pitchFamily="34" charset="-128"/>
            </a:endParaRPr>
          </a:p>
          <a:p>
            <a:pPr lvl="1" eaLnBrk="1" hangingPunct="1">
              <a:lnSpc>
                <a:spcPct val="90000"/>
              </a:lnSpc>
              <a:buFont typeface="Arial" pitchFamily="34" charset="0"/>
              <a:buChar char="•"/>
            </a:pPr>
            <a:r>
              <a:rPr lang="en-US" altLang="tr-TR" sz="2200" b="1" dirty="0" err="1" smtClean="0">
                <a:ea typeface="ＭＳ Ｐゴシック" pitchFamily="34" charset="-128"/>
              </a:rPr>
              <a:t>Eculizumab</a:t>
            </a:r>
            <a:r>
              <a:rPr lang="en-US" altLang="tr-TR" sz="2200" b="1" dirty="0" smtClean="0">
                <a:ea typeface="ＭＳ Ｐゴシック" pitchFamily="34" charset="-128"/>
              </a:rPr>
              <a:t> </a:t>
            </a:r>
            <a:r>
              <a:rPr lang="en-US" altLang="tr-TR" sz="2200" b="1" dirty="0" err="1" smtClean="0">
                <a:ea typeface="ＭＳ Ｐゴシック" pitchFamily="34" charset="-128"/>
              </a:rPr>
              <a:t>tedavisi</a:t>
            </a:r>
            <a:r>
              <a:rPr lang="en-US" altLang="tr-TR" sz="2200" b="1" dirty="0" smtClean="0">
                <a:ea typeface="ＭＳ Ｐゴシック" pitchFamily="34" charset="-128"/>
              </a:rPr>
              <a:t>: </a:t>
            </a:r>
          </a:p>
          <a:p>
            <a:pPr lvl="2" eaLnBrk="1" hangingPunct="1">
              <a:lnSpc>
                <a:spcPct val="90000"/>
              </a:lnSpc>
            </a:pPr>
            <a:r>
              <a:rPr lang="en-US" altLang="tr-TR" sz="1800" dirty="0" smtClean="0">
                <a:ea typeface="ＭＳ Ｐゴシック" pitchFamily="34" charset="-128"/>
              </a:rPr>
              <a:t>C5 </a:t>
            </a:r>
            <a:r>
              <a:rPr lang="en-US" altLang="tr-TR" sz="1800" dirty="0" err="1" smtClean="0">
                <a:ea typeface="ＭＳ Ｐゴシック" pitchFamily="34" charset="-128"/>
              </a:rPr>
              <a:t>komplemana</a:t>
            </a:r>
            <a:r>
              <a:rPr lang="en-US" altLang="tr-TR" sz="1800" dirty="0" smtClean="0">
                <a:ea typeface="ＭＳ Ｐゴシック" pitchFamily="34" charset="-128"/>
              </a:rPr>
              <a:t> </a:t>
            </a:r>
            <a:r>
              <a:rPr lang="en-US" altLang="tr-TR" sz="1800" dirty="0" err="1" smtClean="0">
                <a:ea typeface="ＭＳ Ｐゴシック" pitchFamily="34" charset="-128"/>
              </a:rPr>
              <a:t>karşı</a:t>
            </a:r>
            <a:r>
              <a:rPr lang="en-US" altLang="tr-TR" sz="1800" dirty="0" smtClean="0">
                <a:ea typeface="ＭＳ Ｐゴシック" pitchFamily="34" charset="-128"/>
              </a:rPr>
              <a:t> </a:t>
            </a:r>
            <a:r>
              <a:rPr lang="en-US" altLang="tr-TR" sz="1800" dirty="0" err="1" smtClean="0">
                <a:ea typeface="ＭＳ Ｐゴシック" pitchFamily="34" charset="-128"/>
              </a:rPr>
              <a:t>monoklonal</a:t>
            </a:r>
            <a:r>
              <a:rPr lang="en-US" altLang="tr-TR" sz="1800" dirty="0" smtClean="0">
                <a:ea typeface="ＭＳ Ｐゴシック" pitchFamily="34" charset="-128"/>
              </a:rPr>
              <a:t> </a:t>
            </a:r>
            <a:r>
              <a:rPr lang="en-US" altLang="tr-TR" sz="1800" dirty="0" err="1" smtClean="0">
                <a:ea typeface="ＭＳ Ｐゴシック" pitchFamily="34" charset="-128"/>
              </a:rPr>
              <a:t>antikordur</a:t>
            </a:r>
            <a:r>
              <a:rPr lang="en-US" altLang="tr-TR" sz="1800" dirty="0" smtClean="0">
                <a:ea typeface="ＭＳ Ｐゴシック" pitchFamily="34" charset="-128"/>
              </a:rPr>
              <a:t>. Terminal </a:t>
            </a:r>
            <a:r>
              <a:rPr lang="en-US" altLang="tr-TR" sz="1800" dirty="0" err="1" smtClean="0">
                <a:ea typeface="ＭＳ Ｐゴシック" pitchFamily="34" charset="-128"/>
              </a:rPr>
              <a:t>kompleman</a:t>
            </a:r>
            <a:r>
              <a:rPr lang="en-US" altLang="tr-TR" sz="1800" dirty="0" smtClean="0">
                <a:ea typeface="ＭＳ Ｐゴシック" pitchFamily="34" charset="-128"/>
              </a:rPr>
              <a:t> </a:t>
            </a:r>
            <a:r>
              <a:rPr lang="en-US" altLang="tr-TR" sz="1800" dirty="0" err="1" smtClean="0">
                <a:ea typeface="ＭＳ Ｐゴシック" pitchFamily="34" charset="-128"/>
              </a:rPr>
              <a:t>aktivasyonunu</a:t>
            </a:r>
            <a:r>
              <a:rPr lang="en-US" altLang="tr-TR" sz="1800" dirty="0" smtClean="0">
                <a:ea typeface="ＭＳ Ｐゴシック" pitchFamily="34" charset="-128"/>
              </a:rPr>
              <a:t> </a:t>
            </a:r>
            <a:r>
              <a:rPr lang="en-US" altLang="tr-TR" sz="1800" dirty="0" err="1" smtClean="0">
                <a:ea typeface="ＭＳ Ｐゴシック" pitchFamily="34" charset="-128"/>
              </a:rPr>
              <a:t>inhibe</a:t>
            </a:r>
            <a:r>
              <a:rPr lang="en-US" altLang="tr-TR" sz="1800" dirty="0" smtClean="0">
                <a:ea typeface="ＭＳ Ｐゴシック" pitchFamily="34" charset="-128"/>
              </a:rPr>
              <a:t> </a:t>
            </a:r>
            <a:r>
              <a:rPr lang="en-US" altLang="tr-TR" sz="1800" dirty="0" err="1" smtClean="0">
                <a:ea typeface="ＭＳ Ｐゴシック" pitchFamily="34" charset="-128"/>
              </a:rPr>
              <a:t>eder</a:t>
            </a:r>
            <a:r>
              <a:rPr lang="en-US" altLang="tr-TR" sz="1800" dirty="0" smtClean="0">
                <a:ea typeface="ＭＳ Ｐゴシック" pitchFamily="34" charset="-128"/>
              </a:rPr>
              <a:t>. </a:t>
            </a:r>
            <a:r>
              <a:rPr lang="en-US" altLang="tr-TR" sz="1800" dirty="0" err="1" smtClean="0">
                <a:ea typeface="ＭＳ Ｐゴシック" pitchFamily="34" charset="-128"/>
              </a:rPr>
              <a:t>Oldukça</a:t>
            </a:r>
            <a:r>
              <a:rPr lang="en-US" altLang="tr-TR" sz="1800" dirty="0" smtClean="0">
                <a:ea typeface="ＭＳ Ｐゴシック" pitchFamily="34" charset="-128"/>
              </a:rPr>
              <a:t> </a:t>
            </a:r>
            <a:r>
              <a:rPr lang="en-US" altLang="tr-TR" sz="1800" dirty="0" err="1" smtClean="0">
                <a:ea typeface="ＭＳ Ｐゴシック" pitchFamily="34" charset="-128"/>
              </a:rPr>
              <a:t>maliyeti</a:t>
            </a:r>
            <a:r>
              <a:rPr lang="en-US" altLang="tr-TR" sz="1800" dirty="0" smtClean="0">
                <a:ea typeface="ＭＳ Ｐゴシック" pitchFamily="34" charset="-128"/>
              </a:rPr>
              <a:t> </a:t>
            </a:r>
            <a:r>
              <a:rPr lang="en-US" altLang="tr-TR" sz="1800" dirty="0" err="1" smtClean="0">
                <a:ea typeface="ＭＳ Ｐゴシック" pitchFamily="34" charset="-128"/>
              </a:rPr>
              <a:t>yüksek</a:t>
            </a:r>
            <a:r>
              <a:rPr lang="en-US" altLang="tr-TR" sz="1800" dirty="0" smtClean="0">
                <a:ea typeface="ＭＳ Ｐゴシック" pitchFamily="34" charset="-128"/>
              </a:rPr>
              <a:t>!!!</a:t>
            </a:r>
          </a:p>
          <a:p>
            <a:pPr lvl="2" eaLnBrk="1" hangingPunct="1">
              <a:lnSpc>
                <a:spcPct val="90000"/>
              </a:lnSpc>
            </a:pPr>
            <a:r>
              <a:rPr lang="en-US" altLang="tr-TR" sz="1800" dirty="0" err="1" smtClean="0">
                <a:ea typeface="ＭＳ Ｐゴシック" pitchFamily="34" charset="-128"/>
              </a:rPr>
              <a:t>En</a:t>
            </a:r>
            <a:r>
              <a:rPr lang="en-US" altLang="tr-TR" sz="1800" dirty="0" smtClean="0">
                <a:ea typeface="ＭＳ Ｐゴシック" pitchFamily="34" charset="-128"/>
              </a:rPr>
              <a:t> </a:t>
            </a:r>
            <a:r>
              <a:rPr lang="en-US" altLang="tr-TR" sz="1800" dirty="0" err="1" smtClean="0">
                <a:ea typeface="ＭＳ Ｐゴシック" pitchFamily="34" charset="-128"/>
              </a:rPr>
              <a:t>önemli</a:t>
            </a:r>
            <a:r>
              <a:rPr lang="en-US" altLang="tr-TR" sz="1800" dirty="0" smtClean="0">
                <a:ea typeface="ＭＳ Ｐゴシック" pitchFamily="34" charset="-128"/>
              </a:rPr>
              <a:t> </a:t>
            </a:r>
            <a:r>
              <a:rPr lang="en-US" altLang="tr-TR" sz="1800" dirty="0" err="1" smtClean="0">
                <a:ea typeface="ＭＳ Ｐゴシック" pitchFamily="34" charset="-128"/>
              </a:rPr>
              <a:t>yan</a:t>
            </a:r>
            <a:r>
              <a:rPr lang="en-US" altLang="tr-TR" sz="1800" dirty="0" smtClean="0">
                <a:ea typeface="ＭＳ Ｐゴシック" pitchFamily="34" charset="-128"/>
              </a:rPr>
              <a:t> </a:t>
            </a:r>
            <a:r>
              <a:rPr lang="en-US" altLang="tr-TR" sz="1800" dirty="0" err="1" smtClean="0">
                <a:ea typeface="ＭＳ Ｐゴシック" pitchFamily="34" charset="-128"/>
              </a:rPr>
              <a:t>etkisi</a:t>
            </a:r>
            <a:r>
              <a:rPr lang="en-US" altLang="tr-TR" sz="1800" dirty="0" smtClean="0">
                <a:ea typeface="ＭＳ Ｐゴシック" pitchFamily="34" charset="-128"/>
              </a:rPr>
              <a:t> </a:t>
            </a:r>
            <a:r>
              <a:rPr lang="en-US" altLang="tr-TR" sz="1800" dirty="0" err="1" smtClean="0">
                <a:ea typeface="ＭＳ Ｐゴシック" pitchFamily="34" charset="-128"/>
              </a:rPr>
              <a:t>meningokok</a:t>
            </a:r>
            <a:r>
              <a:rPr lang="en-US" altLang="tr-TR" sz="1800" dirty="0" smtClean="0">
                <a:ea typeface="ＭＳ Ｐゴシック" pitchFamily="34" charset="-128"/>
              </a:rPr>
              <a:t> </a:t>
            </a:r>
            <a:r>
              <a:rPr lang="en-US" altLang="tr-TR" sz="1800" dirty="0" err="1" smtClean="0">
                <a:ea typeface="ＭＳ Ｐゴシック" pitchFamily="34" charset="-128"/>
              </a:rPr>
              <a:t>enfeksiyonlarında</a:t>
            </a:r>
            <a:r>
              <a:rPr lang="en-US" altLang="tr-TR" sz="1800" dirty="0" smtClean="0">
                <a:ea typeface="ＭＳ Ｐゴシック" pitchFamily="34" charset="-128"/>
              </a:rPr>
              <a:t> </a:t>
            </a:r>
            <a:r>
              <a:rPr lang="en-US" altLang="tr-TR" sz="1800" dirty="0" err="1" smtClean="0">
                <a:ea typeface="ＭＳ Ｐゴシック" pitchFamily="34" charset="-128"/>
              </a:rPr>
              <a:t>artış</a:t>
            </a:r>
            <a:r>
              <a:rPr lang="en-US" altLang="tr-TR" sz="1800" dirty="0" smtClean="0">
                <a:ea typeface="ＭＳ Ｐゴシック" pitchFamily="34" charset="-128"/>
              </a:rPr>
              <a:t> (</a:t>
            </a:r>
            <a:r>
              <a:rPr lang="en-US" altLang="tr-TR" sz="1800" dirty="0" err="1" smtClean="0">
                <a:ea typeface="ＭＳ Ｐゴシック" pitchFamily="34" charset="-128"/>
              </a:rPr>
              <a:t>menenjit</a:t>
            </a:r>
            <a:r>
              <a:rPr lang="en-US" altLang="tr-TR" sz="1800" dirty="0" smtClean="0">
                <a:ea typeface="ＭＳ Ｐゴシック" pitchFamily="34" charset="-128"/>
              </a:rPr>
              <a:t>)!!</a:t>
            </a:r>
          </a:p>
          <a:p>
            <a:pPr lvl="2" eaLnBrk="1" hangingPunct="1">
              <a:lnSpc>
                <a:spcPct val="90000"/>
              </a:lnSpc>
            </a:pPr>
            <a:endParaRPr lang="en-US" altLang="tr-TR" sz="1800" dirty="0" smtClean="0">
              <a:ea typeface="ＭＳ Ｐゴシック" pitchFamily="34" charset="-128"/>
            </a:endParaRPr>
          </a:p>
          <a:p>
            <a:pPr lvl="1" eaLnBrk="1" hangingPunct="1">
              <a:lnSpc>
                <a:spcPct val="90000"/>
              </a:lnSpc>
              <a:buFont typeface="Arial" pitchFamily="34" charset="0"/>
              <a:buChar char="•"/>
            </a:pPr>
            <a:r>
              <a:rPr lang="en-US" altLang="tr-TR" sz="1800" b="1" dirty="0" err="1" smtClean="0">
                <a:ea typeface="ＭＳ Ｐゴシック" pitchFamily="34" charset="-128"/>
              </a:rPr>
              <a:t>Allojenik</a:t>
            </a:r>
            <a:r>
              <a:rPr lang="en-US" altLang="tr-TR" sz="1800" b="1" dirty="0" smtClean="0">
                <a:ea typeface="ＭＳ Ｐゴシック" pitchFamily="34" charset="-128"/>
              </a:rPr>
              <a:t> kök hücre </a:t>
            </a:r>
            <a:r>
              <a:rPr lang="en-US" altLang="tr-TR" sz="1800" b="1" dirty="0" err="1" smtClean="0">
                <a:ea typeface="ＭＳ Ｐゴシック" pitchFamily="34" charset="-128"/>
              </a:rPr>
              <a:t>nakli</a:t>
            </a:r>
            <a:endParaRPr lang="en-US" altLang="tr-TR" sz="1800" b="1" dirty="0" smtClean="0">
              <a:ea typeface="ＭＳ Ｐゴシック" pitchFamily="34" charset="-128"/>
            </a:endParaRPr>
          </a:p>
        </p:txBody>
      </p:sp>
    </p:spTree>
    <p:extLst>
      <p:ext uri="{BB962C8B-B14F-4D97-AF65-F5344CB8AC3E}">
        <p14:creationId xmlns:p14="http://schemas.microsoft.com/office/powerpoint/2010/main" val="804934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4" descr="P514010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44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arsayılan Tasarım">
  <a:themeElements>
    <a:clrScheme name="Custom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1416</TotalTime>
  <Words>2951</Words>
  <Application>Microsoft Office PowerPoint</Application>
  <PresentationFormat>Ekran Gösterisi (4:3)</PresentationFormat>
  <Paragraphs>550</Paragraphs>
  <Slides>48</Slides>
  <Notes>15</Notes>
  <HiddenSlides>0</HiddenSlides>
  <MMClips>0</MMClips>
  <ScaleCrop>false</ScaleCrop>
  <HeadingPairs>
    <vt:vector size="4" baseType="variant">
      <vt:variant>
        <vt:lpstr>Tema</vt:lpstr>
      </vt:variant>
      <vt:variant>
        <vt:i4>2</vt:i4>
      </vt:variant>
      <vt:variant>
        <vt:lpstr>Slayt Başlıkları</vt:lpstr>
      </vt:variant>
      <vt:variant>
        <vt:i4>48</vt:i4>
      </vt:variant>
    </vt:vector>
  </HeadingPairs>
  <TitlesOfParts>
    <vt:vector size="50" baseType="lpstr">
      <vt:lpstr>1_Varsayılan Tasarım</vt:lpstr>
      <vt:lpstr>2_Varsayılan Tasarım</vt:lpstr>
      <vt:lpstr>PowerPoint Sunusu</vt:lpstr>
      <vt:lpstr>Aplastik anemi (AA)</vt:lpstr>
      <vt:lpstr>HEMATOPOESİS</vt:lpstr>
      <vt:lpstr>PowerPoint Sunusu</vt:lpstr>
      <vt:lpstr>APLASTİK ANEMİ (AA)</vt:lpstr>
      <vt:lpstr>APLASTİK ANEMİ (AA)</vt:lpstr>
      <vt:lpstr>APLASTİK ANEMİ (AA)</vt:lpstr>
      <vt:lpstr>Primer defekt hematopoetik prekürsör kök hücrenin azalması/yok olmasıdır.</vt:lpstr>
      <vt:lpstr>AA-ETYOLOJİ</vt:lpstr>
      <vt:lpstr>AA-Etyoloji-Kazanılmış</vt:lpstr>
      <vt:lpstr>AA-Etyoloji-Kazanılmış</vt:lpstr>
      <vt:lpstr>PowerPoint Sunusu</vt:lpstr>
      <vt:lpstr>AA-Etyoloji-Kazanılmış</vt:lpstr>
      <vt:lpstr>Hepatit  İlişkili  Aplastik Anemi</vt:lpstr>
      <vt:lpstr>AA TANI KRİTERLERİ</vt:lpstr>
      <vt:lpstr>AA-Klinik</vt:lpstr>
      <vt:lpstr>AA- Fizik Muayene Bulguları</vt:lpstr>
      <vt:lpstr>AKCİĞER ENFEKSİYONU (E.Coli pnömonisi)</vt:lpstr>
      <vt:lpstr>NÖTROPENİK ENTEROKOLİT</vt:lpstr>
      <vt:lpstr>AA-KLİNİK SINIFLANDIRMA</vt:lpstr>
      <vt:lpstr>AĞIR AA TANI KRİTERLERİ</vt:lpstr>
      <vt:lpstr>AA-Laboratuvar</vt:lpstr>
      <vt:lpstr>ANİZOSİTOZ</vt:lpstr>
      <vt:lpstr>POİKİLOSİTOZ</vt:lpstr>
      <vt:lpstr>AA- KEMİK İLİĞİ BULGULARI</vt:lpstr>
      <vt:lpstr>Kemik iliği biyopsisi</vt:lpstr>
      <vt:lpstr>TEDAVİ</vt:lpstr>
      <vt:lpstr>TEDAVİ</vt:lpstr>
      <vt:lpstr>PowerPoint Sunusu</vt:lpstr>
      <vt:lpstr>DESTEK TEDAVİSİ</vt:lpstr>
      <vt:lpstr>APLASTİK  ANEMİ- SEYİR</vt:lpstr>
      <vt:lpstr>PANSİTOPENİDE  AYIRICI TANI</vt:lpstr>
      <vt:lpstr>PowerPoint Sunusu</vt:lpstr>
      <vt:lpstr>Myelodisplastik sendromlar</vt:lpstr>
      <vt:lpstr>MDS</vt:lpstr>
      <vt:lpstr>MDS</vt:lpstr>
      <vt:lpstr>Ring sideroblast:  (Sitoplazmasında demir granülleri içeren eritroblastlar)</vt:lpstr>
      <vt:lpstr>Ayırıcı tanı: Aplastik anemi-MDS</vt:lpstr>
      <vt:lpstr>HİPERSİPLENİZM</vt:lpstr>
      <vt:lpstr>MYELOFİTİZİK ANEMİ </vt:lpstr>
      <vt:lpstr>PAROKSİSMAL NOKTURNAL HEMOGLOBİNÜRİ</vt:lpstr>
      <vt:lpstr>PowerPoint Sunusu</vt:lpstr>
      <vt:lpstr>KOMPLEMAN SAVUNMA PROTEİNLERİNİN  EKSİKLİĞİ  PNH’nın temel bir özelliğidir</vt:lpstr>
      <vt:lpstr>PROGRESİF BİR KRONİK HEMOLİZ HASTALIĞIDIR</vt:lpstr>
      <vt:lpstr>PowerPoint Sunusu</vt:lpstr>
      <vt:lpstr>PNH-Tanısal Testler</vt:lpstr>
      <vt:lpstr>PNH Tedavi</vt:lpstr>
      <vt:lpstr>PowerPoint Sunusu</vt:lpstr>
    </vt:vector>
  </TitlesOfParts>
  <Company>Katilimsiz.Com @ necooy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MCetin</dc:creator>
  <cp:lastModifiedBy>MCetin</cp:lastModifiedBy>
  <cp:revision>68</cp:revision>
  <dcterms:created xsi:type="dcterms:W3CDTF">2014-12-21T16:09:20Z</dcterms:created>
  <dcterms:modified xsi:type="dcterms:W3CDTF">2014-12-29T11:08:52Z</dcterms:modified>
</cp:coreProperties>
</file>